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heme/themeOverride2.xml" ContentType="application/vnd.openxmlformats-officedocument.themeOverride+xml"/>
  <Override PartName="/ppt/notesSlides/notesSlide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95"/>
  </p:notesMasterIdLst>
  <p:handoutMasterIdLst>
    <p:handoutMasterId r:id="rId96"/>
  </p:handoutMasterIdLst>
  <p:sldIdLst>
    <p:sldId id="272" r:id="rId2"/>
    <p:sldId id="326" r:id="rId3"/>
    <p:sldId id="327" r:id="rId4"/>
    <p:sldId id="328" r:id="rId5"/>
    <p:sldId id="329" r:id="rId6"/>
    <p:sldId id="273" r:id="rId7"/>
    <p:sldId id="330" r:id="rId8"/>
    <p:sldId id="331" r:id="rId9"/>
    <p:sldId id="332" r:id="rId10"/>
    <p:sldId id="333" r:id="rId11"/>
    <p:sldId id="334" r:id="rId12"/>
    <p:sldId id="335" r:id="rId13"/>
    <p:sldId id="336" r:id="rId14"/>
    <p:sldId id="337" r:id="rId15"/>
    <p:sldId id="338" r:id="rId16"/>
    <p:sldId id="339" r:id="rId17"/>
    <p:sldId id="423" r:id="rId18"/>
    <p:sldId id="424" r:id="rId19"/>
    <p:sldId id="340" r:id="rId20"/>
    <p:sldId id="341" r:id="rId21"/>
    <p:sldId id="425" r:id="rId22"/>
    <p:sldId id="428" r:id="rId23"/>
    <p:sldId id="429" r:id="rId24"/>
    <p:sldId id="430" r:id="rId25"/>
    <p:sldId id="431" r:id="rId26"/>
    <p:sldId id="432" r:id="rId27"/>
    <p:sldId id="433" r:id="rId28"/>
    <p:sldId id="434" r:id="rId29"/>
    <p:sldId id="435" r:id="rId30"/>
    <p:sldId id="436" r:id="rId31"/>
    <p:sldId id="437" r:id="rId32"/>
    <p:sldId id="438" r:id="rId33"/>
    <p:sldId id="440" r:id="rId34"/>
    <p:sldId id="441" r:id="rId35"/>
    <p:sldId id="443" r:id="rId36"/>
    <p:sldId id="444" r:id="rId37"/>
    <p:sldId id="445" r:id="rId38"/>
    <p:sldId id="446" r:id="rId39"/>
    <p:sldId id="447" r:id="rId40"/>
    <p:sldId id="448" r:id="rId41"/>
    <p:sldId id="449" r:id="rId42"/>
    <p:sldId id="450" r:id="rId43"/>
    <p:sldId id="451" r:id="rId44"/>
    <p:sldId id="452" r:id="rId45"/>
    <p:sldId id="453" r:id="rId46"/>
    <p:sldId id="454" r:id="rId47"/>
    <p:sldId id="455" r:id="rId48"/>
    <p:sldId id="456" r:id="rId49"/>
    <p:sldId id="457" r:id="rId50"/>
    <p:sldId id="458" r:id="rId51"/>
    <p:sldId id="459" r:id="rId52"/>
    <p:sldId id="460" r:id="rId53"/>
    <p:sldId id="461" r:id="rId54"/>
    <p:sldId id="462" r:id="rId55"/>
    <p:sldId id="463" r:id="rId56"/>
    <p:sldId id="464" r:id="rId57"/>
    <p:sldId id="465" r:id="rId58"/>
    <p:sldId id="466" r:id="rId59"/>
    <p:sldId id="479" r:id="rId60"/>
    <p:sldId id="469" r:id="rId61"/>
    <p:sldId id="470" r:id="rId62"/>
    <p:sldId id="471" r:id="rId63"/>
    <p:sldId id="472" r:id="rId64"/>
    <p:sldId id="473" r:id="rId65"/>
    <p:sldId id="474" r:id="rId66"/>
    <p:sldId id="475" r:id="rId67"/>
    <p:sldId id="476" r:id="rId68"/>
    <p:sldId id="477" r:id="rId69"/>
    <p:sldId id="478" r:id="rId70"/>
    <p:sldId id="481" r:id="rId71"/>
    <p:sldId id="482" r:id="rId72"/>
    <p:sldId id="483" r:id="rId73"/>
    <p:sldId id="484" r:id="rId74"/>
    <p:sldId id="485" r:id="rId75"/>
    <p:sldId id="486" r:id="rId76"/>
    <p:sldId id="487" r:id="rId77"/>
    <p:sldId id="488" r:id="rId78"/>
    <p:sldId id="490" r:id="rId79"/>
    <p:sldId id="489" r:id="rId80"/>
    <p:sldId id="492" r:id="rId81"/>
    <p:sldId id="493" r:id="rId82"/>
    <p:sldId id="494" r:id="rId83"/>
    <p:sldId id="495" r:id="rId84"/>
    <p:sldId id="496" r:id="rId85"/>
    <p:sldId id="497" r:id="rId86"/>
    <p:sldId id="498" r:id="rId87"/>
    <p:sldId id="499" r:id="rId88"/>
    <p:sldId id="500" r:id="rId89"/>
    <p:sldId id="501" r:id="rId90"/>
    <p:sldId id="502" r:id="rId91"/>
    <p:sldId id="503" r:id="rId92"/>
    <p:sldId id="504" r:id="rId93"/>
    <p:sldId id="506" r:id="rId94"/>
  </p:sldIdLst>
  <p:sldSz cx="12192000" cy="8280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066FF"/>
    <a:srgbClr val="9BD7FF"/>
    <a:srgbClr val="000099"/>
    <a:srgbClr val="0000FF"/>
    <a:srgbClr val="FF3300"/>
    <a:srgbClr val="E6004D"/>
    <a:srgbClr val="FF0D5E"/>
    <a:srgbClr val="CC0000"/>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82" autoAdjust="0"/>
    <p:restoredTop sz="94660"/>
  </p:normalViewPr>
  <p:slideViewPr>
    <p:cSldViewPr snapToGrid="0">
      <p:cViewPr>
        <p:scale>
          <a:sx n="50" d="100"/>
          <a:sy n="50" d="100"/>
        </p:scale>
        <p:origin x="-1482" y="-300"/>
      </p:cViewPr>
      <p:guideLst>
        <p:guide orient="horz" pos="2608"/>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94" d="100"/>
          <a:sy n="94" d="100"/>
        </p:scale>
        <p:origin x="1932" y="1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_rels/data1.xml.rels><?xml version="1.0" encoding="UTF-8" standalone="yes"?>
<Relationships xmlns="http://schemas.openxmlformats.org/package/2006/relationships"><Relationship Id="rId1" Type="http://schemas.openxmlformats.org/officeDocument/2006/relationships/image" Target="../media/image10.png"/></Relationships>
</file>

<file path=ppt/diagrams/_rels/data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image" Target="../media/image12.jpeg"/><Relationship Id="rId6" Type="http://schemas.openxmlformats.org/officeDocument/2006/relationships/image" Target="../media/image17.jpeg"/><Relationship Id="rId5" Type="http://schemas.openxmlformats.org/officeDocument/2006/relationships/image" Target="../media/image16.jpg"/><Relationship Id="rId4" Type="http://schemas.openxmlformats.org/officeDocument/2006/relationships/image" Target="../media/image15.jpeg"/></Relationships>
</file>

<file path=ppt/diagrams/_rels/data6.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image" Target="../media/image20.jpg"/><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28.jpeg"/></Relationships>
</file>

<file path=ppt/diagrams/_rels/data7.xml.rels><?xml version="1.0" encoding="UTF-8" standalone="yes"?>
<Relationships xmlns="http://schemas.openxmlformats.org/package/2006/relationships"><Relationship Id="rId1" Type="http://schemas.openxmlformats.org/officeDocument/2006/relationships/image" Target="../media/image58.png"/></Relationships>
</file>

<file path=ppt/diagrams/_rels/drawing1.xml.rels><?xml version="1.0" encoding="UTF-8" standalone="yes"?>
<Relationships xmlns="http://schemas.openxmlformats.org/package/2006/relationships"><Relationship Id="rId1" Type="http://schemas.openxmlformats.org/officeDocument/2006/relationships/image" Target="../media/image10.png"/></Relationships>
</file>

<file path=ppt/diagrams/_rels/drawing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image" Target="../media/image12.jpeg"/><Relationship Id="rId6" Type="http://schemas.openxmlformats.org/officeDocument/2006/relationships/image" Target="../media/image17.jpeg"/><Relationship Id="rId5" Type="http://schemas.openxmlformats.org/officeDocument/2006/relationships/image" Target="../media/image16.jpg"/><Relationship Id="rId4" Type="http://schemas.openxmlformats.org/officeDocument/2006/relationships/image" Target="../media/image15.jpeg"/></Relationships>
</file>

<file path=ppt/diagrams/_rels/drawing6.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image" Target="../media/image20.jpg"/><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28.jpeg"/></Relationships>
</file>

<file path=ppt/diagrams/_rels/drawing7.xml.rels><?xml version="1.0" encoding="UTF-8" standalone="yes"?>
<Relationships xmlns="http://schemas.openxmlformats.org/package/2006/relationships"><Relationship Id="rId1" Type="http://schemas.openxmlformats.org/officeDocument/2006/relationships/image" Target="../media/image5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D1F85D-AE2F-4E4F-AB35-CE1B2AFAB309}"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IN"/>
        </a:p>
      </dgm:t>
    </dgm:pt>
    <dgm:pt modelId="{F53A77D8-BA6E-4E4F-BE48-5CDAF020D516}">
      <dgm:prSet phldrT="[Text]"/>
      <dgm:spPr/>
      <dgm:t>
        <a:bodyPr/>
        <a:lstStyle/>
        <a:p>
          <a:r>
            <a:rPr lang="en-IN" dirty="0" smtClean="0"/>
            <a:t>Need Analysis</a:t>
          </a:r>
          <a:endParaRPr lang="en-IN" dirty="0"/>
        </a:p>
      </dgm:t>
    </dgm:pt>
    <dgm:pt modelId="{803FF414-3FCC-43FC-8094-CA7735E329DB}" type="parTrans" cxnId="{F7E44A30-DC8E-4D9F-85A3-4969DDB0E76D}">
      <dgm:prSet/>
      <dgm:spPr/>
      <dgm:t>
        <a:bodyPr/>
        <a:lstStyle/>
        <a:p>
          <a:endParaRPr lang="en-IN"/>
        </a:p>
      </dgm:t>
    </dgm:pt>
    <dgm:pt modelId="{E9769FD4-59AC-4B0C-A2F8-9A8E098B992C}" type="sibTrans" cxnId="{F7E44A30-DC8E-4D9F-85A3-4969DDB0E76D}">
      <dgm:prSet/>
      <dgm:spPr/>
      <dgm:t>
        <a:bodyPr/>
        <a:lstStyle/>
        <a:p>
          <a:endParaRPr lang="en-IN"/>
        </a:p>
      </dgm:t>
    </dgm:pt>
    <dgm:pt modelId="{C454547C-5DF3-4180-96CC-FE62A2AD76EE}">
      <dgm:prSet phldrT="[Text]"/>
      <dgm:spPr/>
      <dgm:t>
        <a:bodyPr/>
        <a:lstStyle/>
        <a:p>
          <a:r>
            <a:rPr lang="en-IN" dirty="0" smtClean="0"/>
            <a:t>Sourcing</a:t>
          </a:r>
          <a:endParaRPr lang="en-IN" dirty="0"/>
        </a:p>
      </dgm:t>
    </dgm:pt>
    <dgm:pt modelId="{B4EDBE6A-8EC2-43A7-8711-F946AEE2B8BB}" type="parTrans" cxnId="{41534B2A-69CC-4461-AC33-0003C72960ED}">
      <dgm:prSet/>
      <dgm:spPr/>
      <dgm:t>
        <a:bodyPr/>
        <a:lstStyle/>
        <a:p>
          <a:endParaRPr lang="en-IN"/>
        </a:p>
      </dgm:t>
    </dgm:pt>
    <dgm:pt modelId="{946D2ED1-ED8C-400B-ADB1-E1C3E21FF664}" type="sibTrans" cxnId="{41534B2A-69CC-4461-AC33-0003C72960ED}">
      <dgm:prSet/>
      <dgm:spPr/>
      <dgm:t>
        <a:bodyPr/>
        <a:lstStyle/>
        <a:p>
          <a:endParaRPr lang="en-IN"/>
        </a:p>
      </dgm:t>
    </dgm:pt>
    <dgm:pt modelId="{78AD7ACD-FCAB-4094-AB42-662767FFDA30}">
      <dgm:prSet phldrT="[Text]"/>
      <dgm:spPr/>
      <dgm:t>
        <a:bodyPr/>
        <a:lstStyle/>
        <a:p>
          <a:r>
            <a:rPr lang="en-IN" dirty="0" smtClean="0"/>
            <a:t>Hiring</a:t>
          </a:r>
          <a:endParaRPr lang="en-IN" dirty="0"/>
        </a:p>
      </dgm:t>
    </dgm:pt>
    <dgm:pt modelId="{B943227C-826C-443F-AADE-9447A6FA321C}" type="parTrans" cxnId="{64CB51C6-F886-4090-AA9E-EF78A90693DE}">
      <dgm:prSet/>
      <dgm:spPr/>
      <dgm:t>
        <a:bodyPr/>
        <a:lstStyle/>
        <a:p>
          <a:endParaRPr lang="en-IN"/>
        </a:p>
      </dgm:t>
    </dgm:pt>
    <dgm:pt modelId="{44698798-F5A3-4A55-91F6-F6AB6156E346}" type="sibTrans" cxnId="{64CB51C6-F886-4090-AA9E-EF78A90693DE}">
      <dgm:prSet/>
      <dgm:spPr/>
      <dgm:t>
        <a:bodyPr/>
        <a:lstStyle/>
        <a:p>
          <a:endParaRPr lang="en-IN"/>
        </a:p>
      </dgm:t>
    </dgm:pt>
    <dgm:pt modelId="{38A163D7-4FD5-4695-9C1A-0D81129F451D}">
      <dgm:prSet phldrT="[Text]"/>
      <dgm:spPr/>
      <dgm:t>
        <a:bodyPr/>
        <a:lstStyle/>
        <a:p>
          <a:r>
            <a:rPr lang="en-IN" dirty="0" smtClean="0"/>
            <a:t>Need Analysis</a:t>
          </a:r>
          <a:endParaRPr lang="en-IN" dirty="0"/>
        </a:p>
      </dgm:t>
    </dgm:pt>
    <dgm:pt modelId="{C03680B0-AC93-4E33-8D00-BF13E22E0003}" type="parTrans" cxnId="{A266EA50-C1A6-47F5-BB9E-C32FD1EFDF6A}">
      <dgm:prSet/>
      <dgm:spPr/>
      <dgm:t>
        <a:bodyPr/>
        <a:lstStyle/>
        <a:p>
          <a:endParaRPr lang="en-IN"/>
        </a:p>
      </dgm:t>
    </dgm:pt>
    <dgm:pt modelId="{F64CE62B-2AF8-4192-A5A7-F306D912A584}" type="sibTrans" cxnId="{A266EA50-C1A6-47F5-BB9E-C32FD1EFDF6A}">
      <dgm:prSet/>
      <dgm:spPr/>
      <dgm:t>
        <a:bodyPr/>
        <a:lstStyle/>
        <a:p>
          <a:endParaRPr lang="en-IN"/>
        </a:p>
      </dgm:t>
    </dgm:pt>
    <dgm:pt modelId="{B720ADFE-B785-4882-8AEF-3DFACD18E53F}" type="pres">
      <dgm:prSet presAssocID="{A7D1F85D-AE2F-4E4F-AB35-CE1B2AFAB309}" presName="rootnode" presStyleCnt="0">
        <dgm:presLayoutVars>
          <dgm:chMax/>
          <dgm:chPref/>
          <dgm:dir/>
          <dgm:animLvl val="lvl"/>
        </dgm:presLayoutVars>
      </dgm:prSet>
      <dgm:spPr/>
    </dgm:pt>
    <dgm:pt modelId="{79CFC5D6-463E-406B-A416-83B99B186365}" type="pres">
      <dgm:prSet presAssocID="{F53A77D8-BA6E-4E4F-BE48-5CDAF020D516}" presName="composite" presStyleCnt="0"/>
      <dgm:spPr/>
    </dgm:pt>
    <dgm:pt modelId="{9C959A4D-AD19-4928-AEE3-F40A3E31FBC9}" type="pres">
      <dgm:prSet presAssocID="{F53A77D8-BA6E-4E4F-BE48-5CDAF020D516}" presName="LShape" presStyleLbl="alignNode1" presStyleIdx="0" presStyleCnt="7"/>
      <dgm:spPr/>
    </dgm:pt>
    <dgm:pt modelId="{CED6C11B-0941-4CEC-A250-DDDE9AA8EBD9}" type="pres">
      <dgm:prSet presAssocID="{F53A77D8-BA6E-4E4F-BE48-5CDAF020D516}" presName="ParentText" presStyleLbl="revTx" presStyleIdx="0" presStyleCnt="4">
        <dgm:presLayoutVars>
          <dgm:chMax val="0"/>
          <dgm:chPref val="0"/>
          <dgm:bulletEnabled val="1"/>
        </dgm:presLayoutVars>
      </dgm:prSet>
      <dgm:spPr/>
      <dgm:t>
        <a:bodyPr/>
        <a:lstStyle/>
        <a:p>
          <a:endParaRPr lang="en-IN"/>
        </a:p>
      </dgm:t>
    </dgm:pt>
    <dgm:pt modelId="{BAF868A0-B08E-4F93-916E-79CC552A22A3}" type="pres">
      <dgm:prSet presAssocID="{F53A77D8-BA6E-4E4F-BE48-5CDAF020D516}" presName="Triangle" presStyleLbl="alignNode1" presStyleIdx="1" presStyleCnt="7"/>
      <dgm:spPr/>
    </dgm:pt>
    <dgm:pt modelId="{5E63DE9D-086A-40C7-A2F6-B24EF8F94710}" type="pres">
      <dgm:prSet presAssocID="{E9769FD4-59AC-4B0C-A2F8-9A8E098B992C}" presName="sibTrans" presStyleCnt="0"/>
      <dgm:spPr/>
    </dgm:pt>
    <dgm:pt modelId="{2B0439B0-E501-42A4-B987-188C4BBE11FE}" type="pres">
      <dgm:prSet presAssocID="{E9769FD4-59AC-4B0C-A2F8-9A8E098B992C}" presName="space" presStyleCnt="0"/>
      <dgm:spPr/>
    </dgm:pt>
    <dgm:pt modelId="{EC3450D1-C770-4B88-9287-57302219F12C}" type="pres">
      <dgm:prSet presAssocID="{38A163D7-4FD5-4695-9C1A-0D81129F451D}" presName="composite" presStyleCnt="0"/>
      <dgm:spPr/>
    </dgm:pt>
    <dgm:pt modelId="{A0D621F8-58C9-425F-897D-F9C69424BEFE}" type="pres">
      <dgm:prSet presAssocID="{38A163D7-4FD5-4695-9C1A-0D81129F451D}" presName="LShape" presStyleLbl="alignNode1" presStyleIdx="2" presStyleCnt="7"/>
      <dgm:spPr/>
    </dgm:pt>
    <dgm:pt modelId="{B19BBCF7-8E5E-43F2-AC97-10FE228CCE6E}" type="pres">
      <dgm:prSet presAssocID="{38A163D7-4FD5-4695-9C1A-0D81129F451D}" presName="ParentText" presStyleLbl="revTx" presStyleIdx="1" presStyleCnt="4">
        <dgm:presLayoutVars>
          <dgm:chMax val="0"/>
          <dgm:chPref val="0"/>
          <dgm:bulletEnabled val="1"/>
        </dgm:presLayoutVars>
      </dgm:prSet>
      <dgm:spPr/>
      <dgm:t>
        <a:bodyPr/>
        <a:lstStyle/>
        <a:p>
          <a:endParaRPr lang="en-IN"/>
        </a:p>
      </dgm:t>
    </dgm:pt>
    <dgm:pt modelId="{57B08DFF-DDB8-4374-9B6C-AC19547CE07F}" type="pres">
      <dgm:prSet presAssocID="{38A163D7-4FD5-4695-9C1A-0D81129F451D}" presName="Triangle" presStyleLbl="alignNode1" presStyleIdx="3" presStyleCnt="7"/>
      <dgm:spPr/>
    </dgm:pt>
    <dgm:pt modelId="{EDBF39E8-DDF8-41FE-B595-FDF816F68316}" type="pres">
      <dgm:prSet presAssocID="{F64CE62B-2AF8-4192-A5A7-F306D912A584}" presName="sibTrans" presStyleCnt="0"/>
      <dgm:spPr/>
    </dgm:pt>
    <dgm:pt modelId="{E97AF3BA-0105-4F81-9A83-F0E7121A5062}" type="pres">
      <dgm:prSet presAssocID="{F64CE62B-2AF8-4192-A5A7-F306D912A584}" presName="space" presStyleCnt="0"/>
      <dgm:spPr/>
    </dgm:pt>
    <dgm:pt modelId="{7FEFECC8-68DB-4DAA-A36A-C00E7C571BEF}" type="pres">
      <dgm:prSet presAssocID="{C454547C-5DF3-4180-96CC-FE62A2AD76EE}" presName="composite" presStyleCnt="0"/>
      <dgm:spPr/>
    </dgm:pt>
    <dgm:pt modelId="{D63A7102-6F0A-437B-BE10-3947E5DE620E}" type="pres">
      <dgm:prSet presAssocID="{C454547C-5DF3-4180-96CC-FE62A2AD76EE}" presName="LShape" presStyleLbl="alignNode1" presStyleIdx="4" presStyleCnt="7"/>
      <dgm:spPr/>
    </dgm:pt>
    <dgm:pt modelId="{D022CFA5-DC41-43FB-B55D-5F5168EF8427}" type="pres">
      <dgm:prSet presAssocID="{C454547C-5DF3-4180-96CC-FE62A2AD76EE}" presName="ParentText" presStyleLbl="revTx" presStyleIdx="2" presStyleCnt="4">
        <dgm:presLayoutVars>
          <dgm:chMax val="0"/>
          <dgm:chPref val="0"/>
          <dgm:bulletEnabled val="1"/>
        </dgm:presLayoutVars>
      </dgm:prSet>
      <dgm:spPr/>
    </dgm:pt>
    <dgm:pt modelId="{B6846117-44EA-48AB-8DF0-B5AAEE802755}" type="pres">
      <dgm:prSet presAssocID="{C454547C-5DF3-4180-96CC-FE62A2AD76EE}" presName="Triangle" presStyleLbl="alignNode1" presStyleIdx="5" presStyleCnt="7"/>
      <dgm:spPr/>
    </dgm:pt>
    <dgm:pt modelId="{ED3298C0-1143-4649-9BAE-993CA9DA3DB1}" type="pres">
      <dgm:prSet presAssocID="{946D2ED1-ED8C-400B-ADB1-E1C3E21FF664}" presName="sibTrans" presStyleCnt="0"/>
      <dgm:spPr/>
    </dgm:pt>
    <dgm:pt modelId="{347F0DC2-0581-4416-BBE3-1858EDE58D9E}" type="pres">
      <dgm:prSet presAssocID="{946D2ED1-ED8C-400B-ADB1-E1C3E21FF664}" presName="space" presStyleCnt="0"/>
      <dgm:spPr/>
    </dgm:pt>
    <dgm:pt modelId="{774EF2A1-C911-4AA1-9866-462BD471CDD2}" type="pres">
      <dgm:prSet presAssocID="{78AD7ACD-FCAB-4094-AB42-662767FFDA30}" presName="composite" presStyleCnt="0"/>
      <dgm:spPr/>
    </dgm:pt>
    <dgm:pt modelId="{90B48BF0-156D-4523-A230-70F5674A9670}" type="pres">
      <dgm:prSet presAssocID="{78AD7ACD-FCAB-4094-AB42-662767FFDA30}" presName="LShape" presStyleLbl="alignNode1" presStyleIdx="6" presStyleCnt="7"/>
      <dgm:spPr>
        <a:blipFill rotWithShape="0">
          <a:blip xmlns:r="http://schemas.openxmlformats.org/officeDocument/2006/relationships" r:embed="rId1"/>
          <a:stretch>
            <a:fillRect/>
          </a:stretch>
        </a:blipFill>
      </dgm:spPr>
      <dgm:t>
        <a:bodyPr/>
        <a:lstStyle/>
        <a:p>
          <a:endParaRPr lang="en-IN"/>
        </a:p>
      </dgm:t>
    </dgm:pt>
    <dgm:pt modelId="{131E2A4C-DD56-4FB0-AE15-06AF7DB01D7E}" type="pres">
      <dgm:prSet presAssocID="{78AD7ACD-FCAB-4094-AB42-662767FFDA30}" presName="ParentText" presStyleLbl="revTx" presStyleIdx="3" presStyleCnt="4">
        <dgm:presLayoutVars>
          <dgm:chMax val="0"/>
          <dgm:chPref val="0"/>
          <dgm:bulletEnabled val="1"/>
        </dgm:presLayoutVars>
      </dgm:prSet>
      <dgm:spPr/>
      <dgm:t>
        <a:bodyPr/>
        <a:lstStyle/>
        <a:p>
          <a:endParaRPr lang="en-IN"/>
        </a:p>
      </dgm:t>
    </dgm:pt>
  </dgm:ptLst>
  <dgm:cxnLst>
    <dgm:cxn modelId="{44E57275-C2BF-415E-8663-2575D950E28A}" type="presOf" srcId="{A7D1F85D-AE2F-4E4F-AB35-CE1B2AFAB309}" destId="{B720ADFE-B785-4882-8AEF-3DFACD18E53F}" srcOrd="0" destOrd="0" presId="urn:microsoft.com/office/officeart/2009/3/layout/StepUpProcess"/>
    <dgm:cxn modelId="{64CB51C6-F886-4090-AA9E-EF78A90693DE}" srcId="{A7D1F85D-AE2F-4E4F-AB35-CE1B2AFAB309}" destId="{78AD7ACD-FCAB-4094-AB42-662767FFDA30}" srcOrd="3" destOrd="0" parTransId="{B943227C-826C-443F-AADE-9447A6FA321C}" sibTransId="{44698798-F5A3-4A55-91F6-F6AB6156E346}"/>
    <dgm:cxn modelId="{41534B2A-69CC-4461-AC33-0003C72960ED}" srcId="{A7D1F85D-AE2F-4E4F-AB35-CE1B2AFAB309}" destId="{C454547C-5DF3-4180-96CC-FE62A2AD76EE}" srcOrd="2" destOrd="0" parTransId="{B4EDBE6A-8EC2-43A7-8711-F946AEE2B8BB}" sibTransId="{946D2ED1-ED8C-400B-ADB1-E1C3E21FF664}"/>
    <dgm:cxn modelId="{A266EA50-C1A6-47F5-BB9E-C32FD1EFDF6A}" srcId="{A7D1F85D-AE2F-4E4F-AB35-CE1B2AFAB309}" destId="{38A163D7-4FD5-4695-9C1A-0D81129F451D}" srcOrd="1" destOrd="0" parTransId="{C03680B0-AC93-4E33-8D00-BF13E22E0003}" sibTransId="{F64CE62B-2AF8-4192-A5A7-F306D912A584}"/>
    <dgm:cxn modelId="{7F0F0CB2-1D9B-4B0C-ABD2-AE420D0829BC}" type="presOf" srcId="{38A163D7-4FD5-4695-9C1A-0D81129F451D}" destId="{B19BBCF7-8E5E-43F2-AC97-10FE228CCE6E}" srcOrd="0" destOrd="0" presId="urn:microsoft.com/office/officeart/2009/3/layout/StepUpProcess"/>
    <dgm:cxn modelId="{FDB36215-D5DD-411C-850A-3C2EB7C834A6}" type="presOf" srcId="{C454547C-5DF3-4180-96CC-FE62A2AD76EE}" destId="{D022CFA5-DC41-43FB-B55D-5F5168EF8427}" srcOrd="0" destOrd="0" presId="urn:microsoft.com/office/officeart/2009/3/layout/StepUpProcess"/>
    <dgm:cxn modelId="{282735F9-0D39-4295-BE8F-0828720EF59C}" type="presOf" srcId="{78AD7ACD-FCAB-4094-AB42-662767FFDA30}" destId="{131E2A4C-DD56-4FB0-AE15-06AF7DB01D7E}" srcOrd="0" destOrd="0" presId="urn:microsoft.com/office/officeart/2009/3/layout/StepUpProcess"/>
    <dgm:cxn modelId="{913E1024-E258-4F46-8960-962D967769F5}" type="presOf" srcId="{F53A77D8-BA6E-4E4F-BE48-5CDAF020D516}" destId="{CED6C11B-0941-4CEC-A250-DDDE9AA8EBD9}" srcOrd="0" destOrd="0" presId="urn:microsoft.com/office/officeart/2009/3/layout/StepUpProcess"/>
    <dgm:cxn modelId="{F7E44A30-DC8E-4D9F-85A3-4969DDB0E76D}" srcId="{A7D1F85D-AE2F-4E4F-AB35-CE1B2AFAB309}" destId="{F53A77D8-BA6E-4E4F-BE48-5CDAF020D516}" srcOrd="0" destOrd="0" parTransId="{803FF414-3FCC-43FC-8094-CA7735E329DB}" sibTransId="{E9769FD4-59AC-4B0C-A2F8-9A8E098B992C}"/>
    <dgm:cxn modelId="{3162C798-AEF4-4FE8-8378-83074D4F00AA}" type="presParOf" srcId="{B720ADFE-B785-4882-8AEF-3DFACD18E53F}" destId="{79CFC5D6-463E-406B-A416-83B99B186365}" srcOrd="0" destOrd="0" presId="urn:microsoft.com/office/officeart/2009/3/layout/StepUpProcess"/>
    <dgm:cxn modelId="{23CA8D10-10EF-49DF-8012-AE733CC995EF}" type="presParOf" srcId="{79CFC5D6-463E-406B-A416-83B99B186365}" destId="{9C959A4D-AD19-4928-AEE3-F40A3E31FBC9}" srcOrd="0" destOrd="0" presId="urn:microsoft.com/office/officeart/2009/3/layout/StepUpProcess"/>
    <dgm:cxn modelId="{8570A540-ECCB-4EA1-AF21-3872B4E563C7}" type="presParOf" srcId="{79CFC5D6-463E-406B-A416-83B99B186365}" destId="{CED6C11B-0941-4CEC-A250-DDDE9AA8EBD9}" srcOrd="1" destOrd="0" presId="urn:microsoft.com/office/officeart/2009/3/layout/StepUpProcess"/>
    <dgm:cxn modelId="{62C8F78E-4E2B-4FCC-B55A-B99F64DBF572}" type="presParOf" srcId="{79CFC5D6-463E-406B-A416-83B99B186365}" destId="{BAF868A0-B08E-4F93-916E-79CC552A22A3}" srcOrd="2" destOrd="0" presId="urn:microsoft.com/office/officeart/2009/3/layout/StepUpProcess"/>
    <dgm:cxn modelId="{647FE98A-A203-462D-BC21-7908360123ED}" type="presParOf" srcId="{B720ADFE-B785-4882-8AEF-3DFACD18E53F}" destId="{5E63DE9D-086A-40C7-A2F6-B24EF8F94710}" srcOrd="1" destOrd="0" presId="urn:microsoft.com/office/officeart/2009/3/layout/StepUpProcess"/>
    <dgm:cxn modelId="{02CCBC28-122C-4F83-9D40-509FDD5BB59E}" type="presParOf" srcId="{5E63DE9D-086A-40C7-A2F6-B24EF8F94710}" destId="{2B0439B0-E501-42A4-B987-188C4BBE11FE}" srcOrd="0" destOrd="0" presId="urn:microsoft.com/office/officeart/2009/3/layout/StepUpProcess"/>
    <dgm:cxn modelId="{4DAD3DAE-5FFD-4D09-901D-3AC000BCDD7C}" type="presParOf" srcId="{B720ADFE-B785-4882-8AEF-3DFACD18E53F}" destId="{EC3450D1-C770-4B88-9287-57302219F12C}" srcOrd="2" destOrd="0" presId="urn:microsoft.com/office/officeart/2009/3/layout/StepUpProcess"/>
    <dgm:cxn modelId="{A76B4392-0FD1-442D-A4D8-3230FD15FAA8}" type="presParOf" srcId="{EC3450D1-C770-4B88-9287-57302219F12C}" destId="{A0D621F8-58C9-425F-897D-F9C69424BEFE}" srcOrd="0" destOrd="0" presId="urn:microsoft.com/office/officeart/2009/3/layout/StepUpProcess"/>
    <dgm:cxn modelId="{B91E65FB-4F04-4BE3-91BE-DC30533B7FDE}" type="presParOf" srcId="{EC3450D1-C770-4B88-9287-57302219F12C}" destId="{B19BBCF7-8E5E-43F2-AC97-10FE228CCE6E}" srcOrd="1" destOrd="0" presId="urn:microsoft.com/office/officeart/2009/3/layout/StepUpProcess"/>
    <dgm:cxn modelId="{D6DE87FD-CEB7-4201-8081-5B05176684FA}" type="presParOf" srcId="{EC3450D1-C770-4B88-9287-57302219F12C}" destId="{57B08DFF-DDB8-4374-9B6C-AC19547CE07F}" srcOrd="2" destOrd="0" presId="urn:microsoft.com/office/officeart/2009/3/layout/StepUpProcess"/>
    <dgm:cxn modelId="{5DAED3E9-112E-45C2-8CBB-A9D5D6532E0E}" type="presParOf" srcId="{B720ADFE-B785-4882-8AEF-3DFACD18E53F}" destId="{EDBF39E8-DDF8-41FE-B595-FDF816F68316}" srcOrd="3" destOrd="0" presId="urn:microsoft.com/office/officeart/2009/3/layout/StepUpProcess"/>
    <dgm:cxn modelId="{F23DFF3A-A01A-4BC9-8702-88DD21DABF6F}" type="presParOf" srcId="{EDBF39E8-DDF8-41FE-B595-FDF816F68316}" destId="{E97AF3BA-0105-4F81-9A83-F0E7121A5062}" srcOrd="0" destOrd="0" presId="urn:microsoft.com/office/officeart/2009/3/layout/StepUpProcess"/>
    <dgm:cxn modelId="{A26C5C18-0355-47DD-B4F4-8FD6C4850ACC}" type="presParOf" srcId="{B720ADFE-B785-4882-8AEF-3DFACD18E53F}" destId="{7FEFECC8-68DB-4DAA-A36A-C00E7C571BEF}" srcOrd="4" destOrd="0" presId="urn:microsoft.com/office/officeart/2009/3/layout/StepUpProcess"/>
    <dgm:cxn modelId="{8E6F1478-EFBF-4471-ABB4-FEDEA7326BA0}" type="presParOf" srcId="{7FEFECC8-68DB-4DAA-A36A-C00E7C571BEF}" destId="{D63A7102-6F0A-437B-BE10-3947E5DE620E}" srcOrd="0" destOrd="0" presId="urn:microsoft.com/office/officeart/2009/3/layout/StepUpProcess"/>
    <dgm:cxn modelId="{117D9C1F-5277-4F83-8092-DA5077498B5A}" type="presParOf" srcId="{7FEFECC8-68DB-4DAA-A36A-C00E7C571BEF}" destId="{D022CFA5-DC41-43FB-B55D-5F5168EF8427}" srcOrd="1" destOrd="0" presId="urn:microsoft.com/office/officeart/2009/3/layout/StepUpProcess"/>
    <dgm:cxn modelId="{523CEEFE-634F-4E25-A7CA-4CEBAF7562BB}" type="presParOf" srcId="{7FEFECC8-68DB-4DAA-A36A-C00E7C571BEF}" destId="{B6846117-44EA-48AB-8DF0-B5AAEE802755}" srcOrd="2" destOrd="0" presId="urn:microsoft.com/office/officeart/2009/3/layout/StepUpProcess"/>
    <dgm:cxn modelId="{DB076EBB-3EB6-4D95-9582-9D46B33E35C5}" type="presParOf" srcId="{B720ADFE-B785-4882-8AEF-3DFACD18E53F}" destId="{ED3298C0-1143-4649-9BAE-993CA9DA3DB1}" srcOrd="5" destOrd="0" presId="urn:microsoft.com/office/officeart/2009/3/layout/StepUpProcess"/>
    <dgm:cxn modelId="{30D99C43-7BB6-4304-BC6E-737209CAB054}" type="presParOf" srcId="{ED3298C0-1143-4649-9BAE-993CA9DA3DB1}" destId="{347F0DC2-0581-4416-BBE3-1858EDE58D9E}" srcOrd="0" destOrd="0" presId="urn:microsoft.com/office/officeart/2009/3/layout/StepUpProcess"/>
    <dgm:cxn modelId="{8D68B4EB-0C69-400A-8F82-0241976DCFC3}" type="presParOf" srcId="{B720ADFE-B785-4882-8AEF-3DFACD18E53F}" destId="{774EF2A1-C911-4AA1-9866-462BD471CDD2}" srcOrd="6" destOrd="0" presId="urn:microsoft.com/office/officeart/2009/3/layout/StepUpProcess"/>
    <dgm:cxn modelId="{5FDE07BC-B427-4ABA-B6CB-1FAD798A1DCF}" type="presParOf" srcId="{774EF2A1-C911-4AA1-9866-462BD471CDD2}" destId="{90B48BF0-156D-4523-A230-70F5674A9670}" srcOrd="0" destOrd="0" presId="urn:microsoft.com/office/officeart/2009/3/layout/StepUpProcess"/>
    <dgm:cxn modelId="{00871A07-F28E-47DD-84AA-6720D4C9E7CE}" type="presParOf" srcId="{774EF2A1-C911-4AA1-9866-462BD471CDD2}" destId="{131E2A4C-DD56-4FB0-AE15-06AF7DB01D7E}"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8BD10F-0A8C-44C2-B6ED-23B943928565}" type="doc">
      <dgm:prSet loTypeId="urn:microsoft.com/office/officeart/2009/3/layout/PlusandMinus" loCatId="relationship" qsTypeId="urn:microsoft.com/office/officeart/2005/8/quickstyle/simple1" qsCatId="simple" csTypeId="urn:microsoft.com/office/officeart/2005/8/colors/accent1_2" csCatId="accent1" phldr="1"/>
      <dgm:spPr/>
      <dgm:t>
        <a:bodyPr/>
        <a:lstStyle/>
        <a:p>
          <a:endParaRPr lang="en-IN"/>
        </a:p>
      </dgm:t>
    </dgm:pt>
    <dgm:pt modelId="{F10070A3-22D0-4593-AE34-27ED10B897B5}">
      <dgm:prSet phldrT="[Text]" custT="1"/>
      <dgm:spPr/>
      <dgm:t>
        <a:bodyPr/>
        <a:lstStyle/>
        <a:p>
          <a:pPr algn="ctr"/>
          <a:r>
            <a:rPr lang="en-IN" sz="2800" dirty="0" smtClean="0">
              <a:latin typeface="Garamond" pitchFamily="18" charset="0"/>
            </a:rPr>
            <a:t>POSITIVES </a:t>
          </a:r>
          <a:endParaRPr lang="en-IN" sz="2800" dirty="0">
            <a:latin typeface="Garamond" pitchFamily="18" charset="0"/>
          </a:endParaRPr>
        </a:p>
      </dgm:t>
    </dgm:pt>
    <dgm:pt modelId="{66A268B2-5715-4FCA-B09F-25386AF46AA9}" type="parTrans" cxnId="{6C71CBA5-78E2-4A9B-829E-2FC7D2B2E443}">
      <dgm:prSet/>
      <dgm:spPr/>
      <dgm:t>
        <a:bodyPr/>
        <a:lstStyle/>
        <a:p>
          <a:endParaRPr lang="en-IN"/>
        </a:p>
      </dgm:t>
    </dgm:pt>
    <dgm:pt modelId="{9250AB64-24A8-4F3B-B267-A5F24C0D9AF7}" type="sibTrans" cxnId="{6C71CBA5-78E2-4A9B-829E-2FC7D2B2E443}">
      <dgm:prSet/>
      <dgm:spPr/>
      <dgm:t>
        <a:bodyPr/>
        <a:lstStyle/>
        <a:p>
          <a:endParaRPr lang="en-IN"/>
        </a:p>
      </dgm:t>
    </dgm:pt>
    <dgm:pt modelId="{3F8240B2-A60A-4BA6-B79F-2BD005C7D325}">
      <dgm:prSet phldrT="[Text]" custT="1"/>
      <dgm:spPr/>
      <dgm:t>
        <a:bodyPr/>
        <a:lstStyle/>
        <a:p>
          <a:r>
            <a:rPr lang="en-IN" sz="2800" dirty="0" smtClean="0">
              <a:latin typeface="Garamond" pitchFamily="18" charset="0"/>
            </a:rPr>
            <a:t>NEGATIVES</a:t>
          </a:r>
          <a:endParaRPr lang="en-IN" sz="1500" dirty="0">
            <a:latin typeface="Garamond" pitchFamily="18" charset="0"/>
          </a:endParaRPr>
        </a:p>
      </dgm:t>
    </dgm:pt>
    <dgm:pt modelId="{D04D944C-14B0-48E4-B84C-9FA582A90957}" type="parTrans" cxnId="{BE9B7F0C-3EF7-4E34-920A-76F03BDB9982}">
      <dgm:prSet/>
      <dgm:spPr/>
      <dgm:t>
        <a:bodyPr/>
        <a:lstStyle/>
        <a:p>
          <a:endParaRPr lang="en-IN"/>
        </a:p>
      </dgm:t>
    </dgm:pt>
    <dgm:pt modelId="{24C44270-A098-428A-9DC4-E5F85CE0DDA5}" type="sibTrans" cxnId="{BE9B7F0C-3EF7-4E34-920A-76F03BDB9982}">
      <dgm:prSet/>
      <dgm:spPr/>
      <dgm:t>
        <a:bodyPr/>
        <a:lstStyle/>
        <a:p>
          <a:endParaRPr lang="en-IN"/>
        </a:p>
      </dgm:t>
    </dgm:pt>
    <dgm:pt modelId="{B6181226-DDDB-467B-AFF8-301A2B7537D7}" type="pres">
      <dgm:prSet presAssocID="{6E8BD10F-0A8C-44C2-B6ED-23B943928565}" presName="Name0" presStyleCnt="0">
        <dgm:presLayoutVars>
          <dgm:chMax val="2"/>
          <dgm:chPref val="2"/>
          <dgm:dir/>
          <dgm:animOne/>
          <dgm:resizeHandles val="exact"/>
        </dgm:presLayoutVars>
      </dgm:prSet>
      <dgm:spPr/>
    </dgm:pt>
    <dgm:pt modelId="{C80C6261-159F-4B65-939F-8780FFE07104}" type="pres">
      <dgm:prSet presAssocID="{6E8BD10F-0A8C-44C2-B6ED-23B943928565}" presName="Background" presStyleLbl="bgImgPlace1" presStyleIdx="0" presStyleCnt="1" custScaleX="334986" custLinFactNeighborX="-8964" custLinFactNeighborY="-14854">
        <dgm:style>
          <a:lnRef idx="2">
            <a:schemeClr val="dk1"/>
          </a:lnRef>
          <a:fillRef idx="1">
            <a:schemeClr val="lt1"/>
          </a:fillRef>
          <a:effectRef idx="0">
            <a:schemeClr val="dk1"/>
          </a:effectRef>
          <a:fontRef idx="minor">
            <a:schemeClr val="dk1"/>
          </a:fontRef>
        </dgm:style>
      </dgm:prSet>
      <dgm:spPr/>
    </dgm:pt>
    <dgm:pt modelId="{3CF3A44D-B3B5-4C4A-8802-93F0586893AA}" type="pres">
      <dgm:prSet presAssocID="{6E8BD10F-0A8C-44C2-B6ED-23B943928565}" presName="ParentText1" presStyleLbl="revTx" presStyleIdx="0" presStyleCnt="2" custScaleX="190642" custLinFactX="-28576" custLinFactNeighborX="-100000" custLinFactNeighborY="-21223">
        <dgm:presLayoutVars>
          <dgm:chMax val="0"/>
          <dgm:chPref val="0"/>
          <dgm:bulletEnabled val="1"/>
        </dgm:presLayoutVars>
      </dgm:prSet>
      <dgm:spPr/>
    </dgm:pt>
    <dgm:pt modelId="{1419DF06-D3AF-4417-8A0E-306F3CCEAE24}" type="pres">
      <dgm:prSet presAssocID="{6E8BD10F-0A8C-44C2-B6ED-23B943928565}" presName="ParentText2" presStyleLbl="revTx" presStyleIdx="1" presStyleCnt="2" custScaleX="305790" custLinFactX="45107" custLinFactNeighborX="100000" custLinFactNeighborY="-25081">
        <dgm:presLayoutVars>
          <dgm:chMax val="0"/>
          <dgm:chPref val="0"/>
          <dgm:bulletEnabled val="1"/>
        </dgm:presLayoutVars>
      </dgm:prSet>
      <dgm:spPr/>
      <dgm:t>
        <a:bodyPr/>
        <a:lstStyle/>
        <a:p>
          <a:endParaRPr lang="en-IN"/>
        </a:p>
      </dgm:t>
    </dgm:pt>
    <dgm:pt modelId="{8EBBBCD5-9AB7-41F9-BD16-64A98F97D483}" type="pres">
      <dgm:prSet presAssocID="{6E8BD10F-0A8C-44C2-B6ED-23B943928565}" presName="Plus" presStyleLbl="alignNode1" presStyleIdx="0" presStyleCnt="2" custLinFactX="-300000" custLinFactNeighborX="-302384" custLinFactNeighborY="4365"/>
      <dgm:spPr>
        <a:solidFill>
          <a:srgbClr val="92D050"/>
        </a:solidFill>
        <a:ln>
          <a:noFill/>
        </a:ln>
      </dgm:spPr>
    </dgm:pt>
    <dgm:pt modelId="{3CA3A1AE-1E98-4F90-85FE-9C108984388B}" type="pres">
      <dgm:prSet presAssocID="{6E8BD10F-0A8C-44C2-B6ED-23B943928565}" presName="Minus" presStyleLbl="alignNode1" presStyleIdx="1" presStyleCnt="2" custLinFactX="300000" custLinFactNeighborX="335396" custLinFactNeighborY="-13535"/>
      <dgm:spPr/>
    </dgm:pt>
    <dgm:pt modelId="{790F0D9B-9239-479F-B64A-A31EBB028B1B}" type="pres">
      <dgm:prSet presAssocID="{6E8BD10F-0A8C-44C2-B6ED-23B943928565}" presName="Divider" presStyleLbl="parChTrans1D1" presStyleIdx="0" presStyleCnt="1" custLinFactX="-23200000" custLinFactNeighborX="-23210192" custLinFactNeighborY="-26260"/>
      <dgm:spPr/>
    </dgm:pt>
  </dgm:ptLst>
  <dgm:cxnLst>
    <dgm:cxn modelId="{C9FD9041-98DD-4814-9696-4E6EF65B393A}" type="presOf" srcId="{3F8240B2-A60A-4BA6-B79F-2BD005C7D325}" destId="{1419DF06-D3AF-4417-8A0E-306F3CCEAE24}" srcOrd="0" destOrd="0" presId="urn:microsoft.com/office/officeart/2009/3/layout/PlusandMinus"/>
    <dgm:cxn modelId="{BE9B7F0C-3EF7-4E34-920A-76F03BDB9982}" srcId="{6E8BD10F-0A8C-44C2-B6ED-23B943928565}" destId="{3F8240B2-A60A-4BA6-B79F-2BD005C7D325}" srcOrd="1" destOrd="0" parTransId="{D04D944C-14B0-48E4-B84C-9FA582A90957}" sibTransId="{24C44270-A098-428A-9DC4-E5F85CE0DDA5}"/>
    <dgm:cxn modelId="{9B877D82-7CE4-4D33-A9F6-B4379A0C39D1}" type="presOf" srcId="{6E8BD10F-0A8C-44C2-B6ED-23B943928565}" destId="{B6181226-DDDB-467B-AFF8-301A2B7537D7}" srcOrd="0" destOrd="0" presId="urn:microsoft.com/office/officeart/2009/3/layout/PlusandMinus"/>
    <dgm:cxn modelId="{38F7BE69-40BF-4582-A73E-F55D0128194B}" type="presOf" srcId="{F10070A3-22D0-4593-AE34-27ED10B897B5}" destId="{3CF3A44D-B3B5-4C4A-8802-93F0586893AA}" srcOrd="0" destOrd="0" presId="urn:microsoft.com/office/officeart/2009/3/layout/PlusandMinus"/>
    <dgm:cxn modelId="{6C71CBA5-78E2-4A9B-829E-2FC7D2B2E443}" srcId="{6E8BD10F-0A8C-44C2-B6ED-23B943928565}" destId="{F10070A3-22D0-4593-AE34-27ED10B897B5}" srcOrd="0" destOrd="0" parTransId="{66A268B2-5715-4FCA-B09F-25386AF46AA9}" sibTransId="{9250AB64-24A8-4F3B-B267-A5F24C0D9AF7}"/>
    <dgm:cxn modelId="{E41423FC-B685-41E5-9B93-02F50AD04946}" type="presParOf" srcId="{B6181226-DDDB-467B-AFF8-301A2B7537D7}" destId="{C80C6261-159F-4B65-939F-8780FFE07104}" srcOrd="0" destOrd="0" presId="urn:microsoft.com/office/officeart/2009/3/layout/PlusandMinus"/>
    <dgm:cxn modelId="{0785FDE9-0038-4A3F-B3BA-FB1D527779DD}" type="presParOf" srcId="{B6181226-DDDB-467B-AFF8-301A2B7537D7}" destId="{3CF3A44D-B3B5-4C4A-8802-93F0586893AA}" srcOrd="1" destOrd="0" presId="urn:microsoft.com/office/officeart/2009/3/layout/PlusandMinus"/>
    <dgm:cxn modelId="{9E50BE09-4692-4269-A458-6485357DC8BD}" type="presParOf" srcId="{B6181226-DDDB-467B-AFF8-301A2B7537D7}" destId="{1419DF06-D3AF-4417-8A0E-306F3CCEAE24}" srcOrd="2" destOrd="0" presId="urn:microsoft.com/office/officeart/2009/3/layout/PlusandMinus"/>
    <dgm:cxn modelId="{1BDCB73B-5075-4267-ABCB-20D063BF2785}" type="presParOf" srcId="{B6181226-DDDB-467B-AFF8-301A2B7537D7}" destId="{8EBBBCD5-9AB7-41F9-BD16-64A98F97D483}" srcOrd="3" destOrd="0" presId="urn:microsoft.com/office/officeart/2009/3/layout/PlusandMinus"/>
    <dgm:cxn modelId="{F9F47887-49B9-4D8D-82D0-9A38640CE826}" type="presParOf" srcId="{B6181226-DDDB-467B-AFF8-301A2B7537D7}" destId="{3CA3A1AE-1E98-4F90-85FE-9C108984388B}" srcOrd="4" destOrd="0" presId="urn:microsoft.com/office/officeart/2009/3/layout/PlusandMinus"/>
    <dgm:cxn modelId="{524B0F89-FA2D-4666-81E7-492A4B048496}" type="presParOf" srcId="{B6181226-DDDB-467B-AFF8-301A2B7537D7}" destId="{790F0D9B-9239-479F-B64A-A31EBB028B1B}"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6808147-B900-4EBB-AC8F-35622E3F662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IN"/>
        </a:p>
      </dgm:t>
    </dgm:pt>
    <dgm:pt modelId="{3AE51F50-D9CB-44C3-A98B-DEE7EFB89D67}">
      <dgm:prSet phldrT="[Text]" custT="1">
        <dgm:style>
          <a:lnRef idx="2">
            <a:schemeClr val="accent4"/>
          </a:lnRef>
          <a:fillRef idx="1">
            <a:schemeClr val="lt1"/>
          </a:fillRef>
          <a:effectRef idx="0">
            <a:schemeClr val="accent4"/>
          </a:effectRef>
          <a:fontRef idx="minor">
            <a:schemeClr val="dk1"/>
          </a:fontRef>
        </dgm:style>
      </dgm:prSet>
      <dgm:spPr>
        <a:solidFill>
          <a:srgbClr val="53B9FF"/>
        </a:solidFill>
      </dgm:spPr>
      <dgm:t>
        <a:bodyPr/>
        <a:lstStyle/>
        <a:p>
          <a:r>
            <a:rPr lang="en-IN" sz="2800" b="1" dirty="0" smtClean="0">
              <a:solidFill>
                <a:schemeClr val="tx1"/>
              </a:solidFill>
              <a:latin typeface="Garamond" pitchFamily="18" charset="0"/>
            </a:rPr>
            <a:t>Human Resource Professional </a:t>
          </a:r>
          <a:endParaRPr lang="en-IN" sz="2800" b="1" dirty="0">
            <a:solidFill>
              <a:schemeClr val="tx1"/>
            </a:solidFill>
            <a:latin typeface="Garamond" pitchFamily="18" charset="0"/>
          </a:endParaRPr>
        </a:p>
      </dgm:t>
    </dgm:pt>
    <dgm:pt modelId="{10FC8B34-79F4-49DF-A9BC-AA92A499566F}" type="parTrans" cxnId="{416ACA36-3FFB-45C7-975D-75081DDFE1D8}">
      <dgm:prSet/>
      <dgm:spPr/>
      <dgm:t>
        <a:bodyPr/>
        <a:lstStyle/>
        <a:p>
          <a:endParaRPr lang="en-IN"/>
        </a:p>
      </dgm:t>
    </dgm:pt>
    <dgm:pt modelId="{76919D39-9903-475F-AF41-F6B64890FE92}" type="sibTrans" cxnId="{416ACA36-3FFB-45C7-975D-75081DDFE1D8}">
      <dgm:prSet/>
      <dgm:spPr/>
      <dgm:t>
        <a:bodyPr/>
        <a:lstStyle/>
        <a:p>
          <a:endParaRPr lang="en-IN"/>
        </a:p>
      </dgm:t>
    </dgm:pt>
    <dgm:pt modelId="{B3D47E74-7366-4878-B906-A4E8424318E4}">
      <dgm:prSet phldrT="[Text]" custT="1">
        <dgm:style>
          <a:lnRef idx="2">
            <a:schemeClr val="accent4"/>
          </a:lnRef>
          <a:fillRef idx="1">
            <a:schemeClr val="lt1"/>
          </a:fillRef>
          <a:effectRef idx="0">
            <a:schemeClr val="accent4"/>
          </a:effectRef>
          <a:fontRef idx="minor">
            <a:schemeClr val="dk1"/>
          </a:fontRef>
        </dgm:style>
      </dgm:prSet>
      <dgm:spPr/>
      <dgm:t>
        <a:bodyPr/>
        <a:lstStyle/>
        <a:p>
          <a:pPr algn="just"/>
          <a:r>
            <a:rPr lang="en-US" sz="1800" b="1" dirty="0" smtClean="0">
              <a:latin typeface="Garamond" pitchFamily="18" charset="0"/>
            </a:rPr>
            <a:t>Human Resource professionals act as a bridge between an employee and an </a:t>
          </a:r>
          <a:r>
            <a:rPr lang="en-US" sz="1800" b="1" dirty="0" err="1" smtClean="0">
              <a:latin typeface="Garamond" pitchFamily="18" charset="0"/>
            </a:rPr>
            <a:t>organisation</a:t>
          </a:r>
          <a:r>
            <a:rPr lang="en-US" sz="1800" b="1" dirty="0" smtClean="0">
              <a:latin typeface="Garamond" pitchFamily="18" charset="0"/>
            </a:rPr>
            <a:t>. They take care of an </a:t>
          </a:r>
          <a:r>
            <a:rPr lang="en-US" sz="1800" b="1" dirty="0" err="1" smtClean="0">
              <a:latin typeface="Garamond" pitchFamily="18" charset="0"/>
            </a:rPr>
            <a:t>organisation‘s</a:t>
          </a:r>
          <a:r>
            <a:rPr lang="en-US" sz="1800" b="1" dirty="0" smtClean="0">
              <a:latin typeface="Garamond" pitchFamily="18" charset="0"/>
            </a:rPr>
            <a:t> interest. They handle all human resource management which can broadly fall into recruitment, training, coaching, compensation &amp; benefits, employee relationship, HR compliance and grievance management. For an HR guy, recruitment could be one of the responsibilities. They get involved right from on boarding and induction of the  new  people. They look after  training,  coaching, Performance Management (PMS) etc. They also contribute in compensation strategies to remain competitive in market place. Work on setting up systems and processes.</a:t>
          </a:r>
          <a:endParaRPr lang="en-IN" sz="1800" b="1" dirty="0">
            <a:latin typeface="Garamond" pitchFamily="18" charset="0"/>
          </a:endParaRPr>
        </a:p>
      </dgm:t>
    </dgm:pt>
    <dgm:pt modelId="{6FC47C5C-A9F1-4CEA-980B-97E222E9EA6F}" type="parTrans" cxnId="{A5BA1F38-D685-4A0D-B011-5937B66C85F4}">
      <dgm:prSet/>
      <dgm:spPr/>
      <dgm:t>
        <a:bodyPr/>
        <a:lstStyle/>
        <a:p>
          <a:endParaRPr lang="en-IN"/>
        </a:p>
      </dgm:t>
    </dgm:pt>
    <dgm:pt modelId="{A7C72997-EA4D-48D7-9B56-E7439781D4D2}" type="sibTrans" cxnId="{A5BA1F38-D685-4A0D-B011-5937B66C85F4}">
      <dgm:prSet/>
      <dgm:spPr/>
      <dgm:t>
        <a:bodyPr/>
        <a:lstStyle/>
        <a:p>
          <a:endParaRPr lang="en-IN"/>
        </a:p>
      </dgm:t>
    </dgm:pt>
    <dgm:pt modelId="{AE71AF5B-A833-41DE-A02A-96F2DF4BA4EF}">
      <dgm:prSet phldrT="[Text]" custT="1"/>
      <dgm:spPr>
        <a:solidFill>
          <a:srgbClr val="53B9FF"/>
        </a:solidFill>
      </dgm:spPr>
      <dgm:t>
        <a:bodyPr/>
        <a:lstStyle/>
        <a:p>
          <a:r>
            <a:rPr lang="en-IN" sz="3200" b="1" dirty="0" smtClean="0">
              <a:solidFill>
                <a:schemeClr val="tx1"/>
              </a:solidFill>
              <a:latin typeface="Garamond" pitchFamily="18" charset="0"/>
            </a:rPr>
            <a:t>Role of a Recruiter </a:t>
          </a:r>
          <a:endParaRPr lang="en-IN" sz="3200" b="1" dirty="0">
            <a:solidFill>
              <a:schemeClr val="tx1"/>
            </a:solidFill>
            <a:latin typeface="Garamond" pitchFamily="18" charset="0"/>
          </a:endParaRPr>
        </a:p>
      </dgm:t>
    </dgm:pt>
    <dgm:pt modelId="{775459C5-6D70-4BF9-A554-C6B445BEB6B8}" type="parTrans" cxnId="{8E05FF60-0938-48B0-BCF5-A1F9A28448D6}">
      <dgm:prSet/>
      <dgm:spPr/>
      <dgm:t>
        <a:bodyPr/>
        <a:lstStyle/>
        <a:p>
          <a:endParaRPr lang="en-IN"/>
        </a:p>
      </dgm:t>
    </dgm:pt>
    <dgm:pt modelId="{6AD3C22E-D310-471C-ABE7-EC8340FD44F9}" type="sibTrans" cxnId="{8E05FF60-0938-48B0-BCF5-A1F9A28448D6}">
      <dgm:prSet/>
      <dgm:spPr/>
      <dgm:t>
        <a:bodyPr/>
        <a:lstStyle/>
        <a:p>
          <a:endParaRPr lang="en-IN"/>
        </a:p>
      </dgm:t>
    </dgm:pt>
    <dgm:pt modelId="{1A2B98C6-CD32-419C-8F13-79B0A77FA6A0}">
      <dgm:prSet phldrT="[Text]" custT="1">
        <dgm:style>
          <a:lnRef idx="2">
            <a:schemeClr val="accent4"/>
          </a:lnRef>
          <a:fillRef idx="1">
            <a:schemeClr val="lt1"/>
          </a:fillRef>
          <a:effectRef idx="0">
            <a:schemeClr val="accent4"/>
          </a:effectRef>
          <a:fontRef idx="minor">
            <a:schemeClr val="dk1"/>
          </a:fontRef>
        </dgm:style>
      </dgm:prSet>
      <dgm:spPr/>
      <dgm:t>
        <a:bodyPr/>
        <a:lstStyle/>
        <a:p>
          <a:pPr algn="just"/>
          <a:r>
            <a:rPr lang="en-US" sz="1800" b="1" dirty="0" smtClean="0">
              <a:latin typeface="Garamond" pitchFamily="18" charset="0"/>
            </a:rPr>
            <a:t>The major role of a recruiter is to facilitate the whole process of recruitment between a candidate and the </a:t>
          </a:r>
          <a:r>
            <a:rPr lang="en-US" sz="1800" b="1" dirty="0" err="1" smtClean="0">
              <a:latin typeface="Garamond" pitchFamily="18" charset="0"/>
            </a:rPr>
            <a:t>organisation</a:t>
          </a:r>
          <a:r>
            <a:rPr lang="en-US" sz="1800" b="1" dirty="0" smtClean="0">
              <a:latin typeface="Garamond" pitchFamily="18" charset="0"/>
            </a:rPr>
            <a:t> which is hiring a candidate. Without recruiter the whole process of recruitment does not move further. Recruiter‘s role is to identify various sources to find candidates resumes, do pre-screening and conduct first round of interview and evaluation His role is to also to make potential candidates by selling the USPs of job and the companies and ask as a brand manager for the company. With Social media the role of recruiters has also changed greatly. The role of a recruiter is also to find best talent available in the market for his or hers client. Also he has to connect with candidates at personal and emotional level to ensure joining.</a:t>
          </a:r>
          <a:endParaRPr lang="en-IN" sz="1800" b="1" dirty="0">
            <a:latin typeface="Garamond" pitchFamily="18" charset="0"/>
          </a:endParaRPr>
        </a:p>
      </dgm:t>
    </dgm:pt>
    <dgm:pt modelId="{E9EC9028-CD48-43DB-B02A-E9B71B7C781F}" type="parTrans" cxnId="{8E4468C4-6BF9-4725-BD6A-5FD7D3135514}">
      <dgm:prSet/>
      <dgm:spPr/>
      <dgm:t>
        <a:bodyPr/>
        <a:lstStyle/>
        <a:p>
          <a:endParaRPr lang="en-IN"/>
        </a:p>
      </dgm:t>
    </dgm:pt>
    <dgm:pt modelId="{0E364C8E-D216-4BC5-BE1A-D56B5A76038B}" type="sibTrans" cxnId="{8E4468C4-6BF9-4725-BD6A-5FD7D3135514}">
      <dgm:prSet/>
      <dgm:spPr/>
      <dgm:t>
        <a:bodyPr/>
        <a:lstStyle/>
        <a:p>
          <a:endParaRPr lang="en-IN"/>
        </a:p>
      </dgm:t>
    </dgm:pt>
    <dgm:pt modelId="{BD0CEA16-1431-4C52-94A8-4D1B3AE51786}" type="pres">
      <dgm:prSet presAssocID="{86808147-B900-4EBB-AC8F-35622E3F6628}" presName="Name0" presStyleCnt="0">
        <dgm:presLayoutVars>
          <dgm:dir/>
          <dgm:animLvl val="lvl"/>
          <dgm:resizeHandles val="exact"/>
        </dgm:presLayoutVars>
      </dgm:prSet>
      <dgm:spPr/>
    </dgm:pt>
    <dgm:pt modelId="{F90B79D6-5FD0-4656-B9BB-CCD6E0D450BF}" type="pres">
      <dgm:prSet presAssocID="{3AE51F50-D9CB-44C3-A98B-DEE7EFB89D67}" presName="composite" presStyleCnt="0"/>
      <dgm:spPr/>
    </dgm:pt>
    <dgm:pt modelId="{A1FDD900-E556-4436-B31D-259A0B7EF1CE}" type="pres">
      <dgm:prSet presAssocID="{3AE51F50-D9CB-44C3-A98B-DEE7EFB89D67}" presName="parTx" presStyleLbl="alignNode1" presStyleIdx="0" presStyleCnt="2" custScaleY="95397">
        <dgm:presLayoutVars>
          <dgm:chMax val="0"/>
          <dgm:chPref val="0"/>
          <dgm:bulletEnabled val="1"/>
        </dgm:presLayoutVars>
      </dgm:prSet>
      <dgm:spPr/>
    </dgm:pt>
    <dgm:pt modelId="{DF0A1B3D-13A0-4D58-A601-8A9DA6FFE1AB}" type="pres">
      <dgm:prSet presAssocID="{3AE51F50-D9CB-44C3-A98B-DEE7EFB89D67}" presName="desTx" presStyleLbl="alignAccFollowNode1" presStyleIdx="0" presStyleCnt="2" custLinFactNeighborX="-1" custLinFactNeighborY="489">
        <dgm:presLayoutVars>
          <dgm:bulletEnabled val="1"/>
        </dgm:presLayoutVars>
      </dgm:prSet>
      <dgm:spPr/>
      <dgm:t>
        <a:bodyPr/>
        <a:lstStyle/>
        <a:p>
          <a:endParaRPr lang="en-IN"/>
        </a:p>
      </dgm:t>
    </dgm:pt>
    <dgm:pt modelId="{613B4E47-5595-400F-81F1-75F8B77B84FD}" type="pres">
      <dgm:prSet presAssocID="{76919D39-9903-475F-AF41-F6B64890FE92}" presName="space" presStyleCnt="0"/>
      <dgm:spPr/>
    </dgm:pt>
    <dgm:pt modelId="{B2C7D87B-EC7E-4F3C-A70B-3076FAF141FF}" type="pres">
      <dgm:prSet presAssocID="{AE71AF5B-A833-41DE-A02A-96F2DF4BA4EF}" presName="composite" presStyleCnt="0"/>
      <dgm:spPr/>
    </dgm:pt>
    <dgm:pt modelId="{944AB31C-9FCB-4E5B-B28F-50CE89E56C6C}" type="pres">
      <dgm:prSet presAssocID="{AE71AF5B-A833-41DE-A02A-96F2DF4BA4EF}" presName="parTx" presStyleLbl="alignNode1" presStyleIdx="1" presStyleCnt="2" custScaleY="97122" custLinFactNeighborX="-13191" custLinFactNeighborY="156">
        <dgm:presLayoutVars>
          <dgm:chMax val="0"/>
          <dgm:chPref val="0"/>
          <dgm:bulletEnabled val="1"/>
        </dgm:presLayoutVars>
      </dgm:prSet>
      <dgm:spPr/>
      <dgm:t>
        <a:bodyPr/>
        <a:lstStyle/>
        <a:p>
          <a:endParaRPr lang="en-IN"/>
        </a:p>
      </dgm:t>
    </dgm:pt>
    <dgm:pt modelId="{62D59F13-C4EB-44FE-8032-27130D89EA3C}" type="pres">
      <dgm:prSet presAssocID="{AE71AF5B-A833-41DE-A02A-96F2DF4BA4EF}" presName="desTx" presStyleLbl="alignAccFollowNode1" presStyleIdx="1" presStyleCnt="2" custLinFactNeighborX="-13191" custLinFactNeighborY="-44">
        <dgm:presLayoutVars>
          <dgm:bulletEnabled val="1"/>
        </dgm:presLayoutVars>
      </dgm:prSet>
      <dgm:spPr/>
      <dgm:t>
        <a:bodyPr/>
        <a:lstStyle/>
        <a:p>
          <a:endParaRPr lang="en-IN"/>
        </a:p>
      </dgm:t>
    </dgm:pt>
  </dgm:ptLst>
  <dgm:cxnLst>
    <dgm:cxn modelId="{8E05FF60-0938-48B0-BCF5-A1F9A28448D6}" srcId="{86808147-B900-4EBB-AC8F-35622E3F6628}" destId="{AE71AF5B-A833-41DE-A02A-96F2DF4BA4EF}" srcOrd="1" destOrd="0" parTransId="{775459C5-6D70-4BF9-A554-C6B445BEB6B8}" sibTransId="{6AD3C22E-D310-471C-ABE7-EC8340FD44F9}"/>
    <dgm:cxn modelId="{68BFDF1F-BEA8-4560-B62A-F327C8BDE4ED}" type="presOf" srcId="{3AE51F50-D9CB-44C3-A98B-DEE7EFB89D67}" destId="{A1FDD900-E556-4436-B31D-259A0B7EF1CE}" srcOrd="0" destOrd="0" presId="urn:microsoft.com/office/officeart/2005/8/layout/hList1"/>
    <dgm:cxn modelId="{76B65CDC-2A52-4DF7-AD44-5F8C03447C47}" type="presOf" srcId="{AE71AF5B-A833-41DE-A02A-96F2DF4BA4EF}" destId="{944AB31C-9FCB-4E5B-B28F-50CE89E56C6C}" srcOrd="0" destOrd="0" presId="urn:microsoft.com/office/officeart/2005/8/layout/hList1"/>
    <dgm:cxn modelId="{A13EFDA3-E6D7-4D04-92F7-03994380A9D7}" type="presOf" srcId="{86808147-B900-4EBB-AC8F-35622E3F6628}" destId="{BD0CEA16-1431-4C52-94A8-4D1B3AE51786}" srcOrd="0" destOrd="0" presId="urn:microsoft.com/office/officeart/2005/8/layout/hList1"/>
    <dgm:cxn modelId="{8E4468C4-6BF9-4725-BD6A-5FD7D3135514}" srcId="{AE71AF5B-A833-41DE-A02A-96F2DF4BA4EF}" destId="{1A2B98C6-CD32-419C-8F13-79B0A77FA6A0}" srcOrd="0" destOrd="0" parTransId="{E9EC9028-CD48-43DB-B02A-E9B71B7C781F}" sibTransId="{0E364C8E-D216-4BC5-BE1A-D56B5A76038B}"/>
    <dgm:cxn modelId="{416ACA36-3FFB-45C7-975D-75081DDFE1D8}" srcId="{86808147-B900-4EBB-AC8F-35622E3F6628}" destId="{3AE51F50-D9CB-44C3-A98B-DEE7EFB89D67}" srcOrd="0" destOrd="0" parTransId="{10FC8B34-79F4-49DF-A9BC-AA92A499566F}" sibTransId="{76919D39-9903-475F-AF41-F6B64890FE92}"/>
    <dgm:cxn modelId="{D53D8259-71A3-45EA-86FE-8663C403DBC8}" type="presOf" srcId="{1A2B98C6-CD32-419C-8F13-79B0A77FA6A0}" destId="{62D59F13-C4EB-44FE-8032-27130D89EA3C}" srcOrd="0" destOrd="0" presId="urn:microsoft.com/office/officeart/2005/8/layout/hList1"/>
    <dgm:cxn modelId="{9FFC1C2E-C295-47ED-B6BB-9B6BFE4F14DE}" type="presOf" srcId="{B3D47E74-7366-4878-B906-A4E8424318E4}" destId="{DF0A1B3D-13A0-4D58-A601-8A9DA6FFE1AB}" srcOrd="0" destOrd="0" presId="urn:microsoft.com/office/officeart/2005/8/layout/hList1"/>
    <dgm:cxn modelId="{A5BA1F38-D685-4A0D-B011-5937B66C85F4}" srcId="{3AE51F50-D9CB-44C3-A98B-DEE7EFB89D67}" destId="{B3D47E74-7366-4878-B906-A4E8424318E4}" srcOrd="0" destOrd="0" parTransId="{6FC47C5C-A9F1-4CEA-980B-97E222E9EA6F}" sibTransId="{A7C72997-EA4D-48D7-9B56-E7439781D4D2}"/>
    <dgm:cxn modelId="{A3B807BB-9014-4208-B910-AD66C105CE6E}" type="presParOf" srcId="{BD0CEA16-1431-4C52-94A8-4D1B3AE51786}" destId="{F90B79D6-5FD0-4656-B9BB-CCD6E0D450BF}" srcOrd="0" destOrd="0" presId="urn:microsoft.com/office/officeart/2005/8/layout/hList1"/>
    <dgm:cxn modelId="{F708C484-8FDD-4CD8-B3B5-6DC7A9911E5F}" type="presParOf" srcId="{F90B79D6-5FD0-4656-B9BB-CCD6E0D450BF}" destId="{A1FDD900-E556-4436-B31D-259A0B7EF1CE}" srcOrd="0" destOrd="0" presId="urn:microsoft.com/office/officeart/2005/8/layout/hList1"/>
    <dgm:cxn modelId="{21854AC6-76B4-4FBC-8362-250642624DE1}" type="presParOf" srcId="{F90B79D6-5FD0-4656-B9BB-CCD6E0D450BF}" destId="{DF0A1B3D-13A0-4D58-A601-8A9DA6FFE1AB}" srcOrd="1" destOrd="0" presId="urn:microsoft.com/office/officeart/2005/8/layout/hList1"/>
    <dgm:cxn modelId="{6776BAC6-A0C6-4AEA-BC17-EA61E956CDDB}" type="presParOf" srcId="{BD0CEA16-1431-4C52-94A8-4D1B3AE51786}" destId="{613B4E47-5595-400F-81F1-75F8B77B84FD}" srcOrd="1" destOrd="0" presId="urn:microsoft.com/office/officeart/2005/8/layout/hList1"/>
    <dgm:cxn modelId="{98104238-A317-4341-826F-A26168359DAE}" type="presParOf" srcId="{BD0CEA16-1431-4C52-94A8-4D1B3AE51786}" destId="{B2C7D87B-EC7E-4F3C-A70B-3076FAF141FF}" srcOrd="2" destOrd="0" presId="urn:microsoft.com/office/officeart/2005/8/layout/hList1"/>
    <dgm:cxn modelId="{664C02C3-E595-4A36-83A6-F5D583951180}" type="presParOf" srcId="{B2C7D87B-EC7E-4F3C-A70B-3076FAF141FF}" destId="{944AB31C-9FCB-4E5B-B28F-50CE89E56C6C}" srcOrd="0" destOrd="0" presId="urn:microsoft.com/office/officeart/2005/8/layout/hList1"/>
    <dgm:cxn modelId="{5BB1165C-3641-47A3-8E71-D14502889333}" type="presParOf" srcId="{B2C7D87B-EC7E-4F3C-A70B-3076FAF141FF}" destId="{62D59F13-C4EB-44FE-8032-27130D89EA3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009BC4B-C0A0-43C9-88FC-38186CC92032}"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IN"/>
        </a:p>
      </dgm:t>
    </dgm:pt>
    <dgm:pt modelId="{ABCC0AD6-BB4C-4CE8-B9B5-A09202426FF5}">
      <dgm:prSet phldrT="[Text]" custT="1"/>
      <dgm:spPr>
        <a:solidFill>
          <a:srgbClr val="009BD2"/>
        </a:solidFill>
        <a:ln>
          <a:solidFill>
            <a:srgbClr val="EE0000"/>
          </a:solidFill>
        </a:ln>
      </dgm:spPr>
      <dgm:t>
        <a:bodyPr/>
        <a:lstStyle/>
        <a:p>
          <a:r>
            <a:rPr lang="en-IN" sz="2400" dirty="0" smtClean="0"/>
            <a:t>SOCIAL RECRUITERS</a:t>
          </a:r>
          <a:endParaRPr lang="en-IN" sz="2400" dirty="0"/>
        </a:p>
      </dgm:t>
    </dgm:pt>
    <dgm:pt modelId="{EF2C2CF3-4AFA-406F-AE02-7321846DDE4B}" type="parTrans" cxnId="{E7AA9460-EA10-4F11-8D8A-996E1F0E59E9}">
      <dgm:prSet/>
      <dgm:spPr/>
      <dgm:t>
        <a:bodyPr/>
        <a:lstStyle/>
        <a:p>
          <a:endParaRPr lang="en-IN"/>
        </a:p>
      </dgm:t>
    </dgm:pt>
    <dgm:pt modelId="{BE92D09D-69EE-4600-A87D-334ED3726A77}" type="sibTrans" cxnId="{E7AA9460-EA10-4F11-8D8A-996E1F0E59E9}">
      <dgm:prSet/>
      <dgm:spPr/>
      <dgm:t>
        <a:bodyPr/>
        <a:lstStyle/>
        <a:p>
          <a:endParaRPr lang="en-IN"/>
        </a:p>
      </dgm:t>
    </dgm:pt>
    <dgm:pt modelId="{7A171473-6E39-446D-920E-B6EEE2D5AF6E}">
      <dgm:prSet custT="1"/>
      <dgm:spPr>
        <a:solidFill>
          <a:srgbClr val="EE0000"/>
        </a:solidFill>
        <a:ln>
          <a:solidFill>
            <a:srgbClr val="009BD2"/>
          </a:solidFill>
        </a:ln>
      </dgm:spPr>
      <dgm:t>
        <a:bodyPr/>
        <a:lstStyle/>
        <a:p>
          <a:r>
            <a:rPr lang="en-IN" sz="2000" b="1" dirty="0" smtClean="0">
              <a:latin typeface="Garamond" pitchFamily="18" charset="0"/>
            </a:rPr>
            <a:t>Use social strategies for Hiring Star Talent through Social Platforms </a:t>
          </a:r>
          <a:endParaRPr lang="en-IN" sz="2000" b="1" dirty="0">
            <a:latin typeface="Garamond" pitchFamily="18" charset="0"/>
          </a:endParaRPr>
        </a:p>
      </dgm:t>
    </dgm:pt>
    <dgm:pt modelId="{3A32EE34-F1CC-4687-9122-363677AE1C25}" type="parTrans" cxnId="{C76007A4-2BE0-4BB5-945A-38D93B157EFC}">
      <dgm:prSet/>
      <dgm:spPr/>
      <dgm:t>
        <a:bodyPr/>
        <a:lstStyle/>
        <a:p>
          <a:endParaRPr lang="en-IN"/>
        </a:p>
      </dgm:t>
    </dgm:pt>
    <dgm:pt modelId="{65C8A921-9D1B-4011-817B-98F73FD2B7E5}" type="sibTrans" cxnId="{C76007A4-2BE0-4BB5-945A-38D93B157EFC}">
      <dgm:prSet/>
      <dgm:spPr/>
      <dgm:t>
        <a:bodyPr/>
        <a:lstStyle/>
        <a:p>
          <a:endParaRPr lang="en-IN"/>
        </a:p>
      </dgm:t>
    </dgm:pt>
    <dgm:pt modelId="{C05FB119-CF41-4B97-9AF9-8058EFCA9C46}">
      <dgm:prSet phldrT="[Text]" custT="1"/>
      <dgm:spPr>
        <a:solidFill>
          <a:srgbClr val="EE0000"/>
        </a:solidFill>
        <a:ln w="76200">
          <a:solidFill>
            <a:srgbClr val="009BD2"/>
          </a:solidFill>
        </a:ln>
      </dgm:spPr>
      <dgm:t>
        <a:bodyPr/>
        <a:lstStyle/>
        <a:p>
          <a:r>
            <a:rPr lang="en-IN" sz="2000" b="1" dirty="0" smtClean="0">
              <a:latin typeface="Garamond" pitchFamily="18" charset="0"/>
            </a:rPr>
            <a:t>Leverage different Social Platforms</a:t>
          </a:r>
          <a:endParaRPr lang="en-IN" sz="2000" b="1" dirty="0">
            <a:latin typeface="Garamond" pitchFamily="18" charset="0"/>
          </a:endParaRPr>
        </a:p>
      </dgm:t>
    </dgm:pt>
    <dgm:pt modelId="{2B2798D4-FB37-4752-B774-2FC65B87FB8F}" type="parTrans" cxnId="{52B344AF-2853-4067-BE1A-A9D7D4B0EE2F}">
      <dgm:prSet/>
      <dgm:spPr/>
      <dgm:t>
        <a:bodyPr/>
        <a:lstStyle/>
        <a:p>
          <a:endParaRPr lang="en-IN"/>
        </a:p>
      </dgm:t>
    </dgm:pt>
    <dgm:pt modelId="{4FE89716-00CF-4B73-B833-163FAD125285}" type="sibTrans" cxnId="{52B344AF-2853-4067-BE1A-A9D7D4B0EE2F}">
      <dgm:prSet/>
      <dgm:spPr/>
      <dgm:t>
        <a:bodyPr/>
        <a:lstStyle/>
        <a:p>
          <a:endParaRPr lang="en-IN"/>
        </a:p>
      </dgm:t>
    </dgm:pt>
    <dgm:pt modelId="{53C6A140-ED59-40F3-9FED-0C5BBD8054E7}">
      <dgm:prSet phldrT="[Text]"/>
      <dgm:spPr/>
    </dgm:pt>
    <dgm:pt modelId="{C312B563-79C9-45A3-9EAF-C588566B3391}" type="parTrans" cxnId="{13D5AFC6-3AA9-42BA-8C39-78BD508EF77D}">
      <dgm:prSet/>
      <dgm:spPr/>
      <dgm:t>
        <a:bodyPr/>
        <a:lstStyle/>
        <a:p>
          <a:endParaRPr lang="en-IN"/>
        </a:p>
      </dgm:t>
    </dgm:pt>
    <dgm:pt modelId="{AF1B05D6-092D-46BA-98F1-7101DC32A357}" type="sibTrans" cxnId="{13D5AFC6-3AA9-42BA-8C39-78BD508EF77D}">
      <dgm:prSet/>
      <dgm:spPr/>
      <dgm:t>
        <a:bodyPr/>
        <a:lstStyle/>
        <a:p>
          <a:endParaRPr lang="en-IN"/>
        </a:p>
      </dgm:t>
    </dgm:pt>
    <dgm:pt modelId="{4FEA9614-9F8B-4769-A4AC-6A930B4808D3}">
      <dgm:prSet phldrT="[Text]" custT="1"/>
      <dgm:spPr>
        <a:solidFill>
          <a:srgbClr val="EE0000"/>
        </a:solidFill>
        <a:ln>
          <a:solidFill>
            <a:srgbClr val="009BD2"/>
          </a:solidFill>
        </a:ln>
      </dgm:spPr>
      <dgm:t>
        <a:bodyPr/>
        <a:lstStyle/>
        <a:p>
          <a:r>
            <a:rPr lang="en-IN" sz="2000" b="1" dirty="0" smtClean="0">
              <a:latin typeface="Garamond" pitchFamily="18" charset="0"/>
            </a:rPr>
            <a:t>Out-of-the-box thinking</a:t>
          </a:r>
          <a:endParaRPr lang="en-IN" sz="2000" b="1" dirty="0">
            <a:latin typeface="Garamond" pitchFamily="18" charset="0"/>
          </a:endParaRPr>
        </a:p>
      </dgm:t>
    </dgm:pt>
    <dgm:pt modelId="{71729B2C-704F-4497-A6EF-C8E0216F2BF1}" type="parTrans" cxnId="{EE9808C9-7CA1-4436-BC7A-9822FBE5DF0D}">
      <dgm:prSet/>
      <dgm:spPr/>
      <dgm:t>
        <a:bodyPr/>
        <a:lstStyle/>
        <a:p>
          <a:endParaRPr lang="en-IN"/>
        </a:p>
      </dgm:t>
    </dgm:pt>
    <dgm:pt modelId="{9674FA67-BE07-462E-9A67-0929EE3658DE}" type="sibTrans" cxnId="{EE9808C9-7CA1-4436-BC7A-9822FBE5DF0D}">
      <dgm:prSet/>
      <dgm:spPr/>
      <dgm:t>
        <a:bodyPr/>
        <a:lstStyle/>
        <a:p>
          <a:endParaRPr lang="en-IN"/>
        </a:p>
      </dgm:t>
    </dgm:pt>
    <dgm:pt modelId="{A4FF5088-0294-4F9F-B4BE-5C6F57667BBB}">
      <dgm:prSet phldrT="[Text]"/>
      <dgm:spPr/>
    </dgm:pt>
    <dgm:pt modelId="{33D8D74D-FBE0-4994-8D12-F2F6F1EEFF06}" type="parTrans" cxnId="{C4CFA332-AA4C-43C4-BA22-C8DF1AAE37DB}">
      <dgm:prSet/>
      <dgm:spPr/>
      <dgm:t>
        <a:bodyPr/>
        <a:lstStyle/>
        <a:p>
          <a:endParaRPr lang="en-IN"/>
        </a:p>
      </dgm:t>
    </dgm:pt>
    <dgm:pt modelId="{5AE5EA4A-16E8-47C4-8E97-313EB513335A}" type="sibTrans" cxnId="{C4CFA332-AA4C-43C4-BA22-C8DF1AAE37DB}">
      <dgm:prSet/>
      <dgm:spPr/>
      <dgm:t>
        <a:bodyPr/>
        <a:lstStyle/>
        <a:p>
          <a:endParaRPr lang="en-IN"/>
        </a:p>
      </dgm:t>
    </dgm:pt>
    <dgm:pt modelId="{F0458251-91F1-4CF1-B2D5-164DF660AE53}">
      <dgm:prSet phldrT="[Text]" custT="1"/>
      <dgm:spPr>
        <a:solidFill>
          <a:srgbClr val="EE0000"/>
        </a:solidFill>
        <a:ln>
          <a:solidFill>
            <a:srgbClr val="009BD2"/>
          </a:solidFill>
        </a:ln>
      </dgm:spPr>
      <dgm:t>
        <a:bodyPr/>
        <a:lstStyle/>
        <a:p>
          <a:r>
            <a:rPr lang="en-IN" sz="2000" b="1" dirty="0" smtClean="0">
              <a:latin typeface="Garamond" pitchFamily="18" charset="0"/>
            </a:rPr>
            <a:t>Use Social Recruitment Tools Effectively</a:t>
          </a:r>
          <a:endParaRPr lang="en-IN" sz="2000" b="1" dirty="0">
            <a:latin typeface="Garamond" pitchFamily="18" charset="0"/>
          </a:endParaRPr>
        </a:p>
      </dgm:t>
    </dgm:pt>
    <dgm:pt modelId="{7F17412E-34C6-427C-BF0C-104E95BF0A3C}" type="parTrans" cxnId="{0AF00E45-A953-4A85-BCF8-5F2BE95CF54B}">
      <dgm:prSet/>
      <dgm:spPr/>
      <dgm:t>
        <a:bodyPr/>
        <a:lstStyle/>
        <a:p>
          <a:endParaRPr lang="en-IN"/>
        </a:p>
      </dgm:t>
    </dgm:pt>
    <dgm:pt modelId="{58F6687C-5062-4684-8EE2-1E2185488695}" type="sibTrans" cxnId="{0AF00E45-A953-4A85-BCF8-5F2BE95CF54B}">
      <dgm:prSet/>
      <dgm:spPr/>
      <dgm:t>
        <a:bodyPr/>
        <a:lstStyle/>
        <a:p>
          <a:endParaRPr lang="en-IN"/>
        </a:p>
      </dgm:t>
    </dgm:pt>
    <dgm:pt modelId="{6CE957AC-6D0F-4A4E-B815-7D8440AC7E77}" type="pres">
      <dgm:prSet presAssocID="{A009BC4B-C0A0-43C9-88FC-38186CC92032}" presName="Name0" presStyleCnt="0">
        <dgm:presLayoutVars>
          <dgm:chMax val="1"/>
          <dgm:dir/>
          <dgm:animLvl val="ctr"/>
          <dgm:resizeHandles val="exact"/>
        </dgm:presLayoutVars>
      </dgm:prSet>
      <dgm:spPr/>
    </dgm:pt>
    <dgm:pt modelId="{EF8262B2-FB01-41A5-BE7F-EC4BC3C96EF7}" type="pres">
      <dgm:prSet presAssocID="{ABCC0AD6-BB4C-4CE8-B9B5-A09202426FF5}" presName="centerShape" presStyleLbl="node0" presStyleIdx="0" presStyleCnt="1" custScaleX="179595"/>
      <dgm:spPr/>
    </dgm:pt>
    <dgm:pt modelId="{597D9B3A-F4A3-47AC-83EE-C66FF85A3808}" type="pres">
      <dgm:prSet presAssocID="{2B2798D4-FB37-4752-B774-2FC65B87FB8F}" presName="parTrans" presStyleLbl="sibTrans2D1" presStyleIdx="0" presStyleCnt="4"/>
      <dgm:spPr/>
    </dgm:pt>
    <dgm:pt modelId="{61AD1F16-68E4-4466-8E05-6EEFD6FA612F}" type="pres">
      <dgm:prSet presAssocID="{2B2798D4-FB37-4752-B774-2FC65B87FB8F}" presName="connectorText" presStyleLbl="sibTrans2D1" presStyleIdx="0" presStyleCnt="4"/>
      <dgm:spPr/>
    </dgm:pt>
    <dgm:pt modelId="{D7C5446B-F25D-4DC3-8931-05A36E5C36B9}" type="pres">
      <dgm:prSet presAssocID="{C05FB119-CF41-4B97-9AF9-8058EFCA9C46}" presName="node" presStyleLbl="node1" presStyleIdx="0" presStyleCnt="4" custScaleX="159564" custRadScaleRad="93007">
        <dgm:presLayoutVars>
          <dgm:bulletEnabled val="1"/>
        </dgm:presLayoutVars>
      </dgm:prSet>
      <dgm:spPr/>
    </dgm:pt>
    <dgm:pt modelId="{19BC1EBB-3190-4FC8-B6A1-6F3E2D913A5A}" type="pres">
      <dgm:prSet presAssocID="{3A32EE34-F1CC-4687-9122-363677AE1C25}" presName="parTrans" presStyleLbl="sibTrans2D1" presStyleIdx="1" presStyleCnt="4"/>
      <dgm:spPr/>
    </dgm:pt>
    <dgm:pt modelId="{B1871935-0316-4BDF-B96B-965D7A45D12E}" type="pres">
      <dgm:prSet presAssocID="{3A32EE34-F1CC-4687-9122-363677AE1C25}" presName="connectorText" presStyleLbl="sibTrans2D1" presStyleIdx="1" presStyleCnt="4"/>
      <dgm:spPr/>
    </dgm:pt>
    <dgm:pt modelId="{BAB60DBE-6CF3-4880-8E4C-FA95530C18D8}" type="pres">
      <dgm:prSet presAssocID="{7A171473-6E39-446D-920E-B6EEE2D5AF6E}" presName="node" presStyleLbl="node1" presStyleIdx="1" presStyleCnt="4" custScaleX="187119" custScaleY="142672" custRadScaleRad="155164" custRadScaleInc="-637">
        <dgm:presLayoutVars>
          <dgm:bulletEnabled val="1"/>
        </dgm:presLayoutVars>
      </dgm:prSet>
      <dgm:spPr/>
    </dgm:pt>
    <dgm:pt modelId="{014F71F8-E7F1-4935-A38C-5396DF4918F7}" type="pres">
      <dgm:prSet presAssocID="{7F17412E-34C6-427C-BF0C-104E95BF0A3C}" presName="parTrans" presStyleLbl="sibTrans2D1" presStyleIdx="2" presStyleCnt="4"/>
      <dgm:spPr/>
    </dgm:pt>
    <dgm:pt modelId="{DC7E5A54-7071-4587-822A-FB16230DB4B6}" type="pres">
      <dgm:prSet presAssocID="{7F17412E-34C6-427C-BF0C-104E95BF0A3C}" presName="connectorText" presStyleLbl="sibTrans2D1" presStyleIdx="2" presStyleCnt="4"/>
      <dgm:spPr/>
    </dgm:pt>
    <dgm:pt modelId="{BB4A99E0-424D-4D1B-B034-4A36A561582E}" type="pres">
      <dgm:prSet presAssocID="{F0458251-91F1-4CF1-B2D5-164DF660AE53}" presName="node" presStyleLbl="node1" presStyleIdx="2" presStyleCnt="4" custScaleX="157825" custRadScaleRad="90676">
        <dgm:presLayoutVars>
          <dgm:bulletEnabled val="1"/>
        </dgm:presLayoutVars>
      </dgm:prSet>
      <dgm:spPr/>
    </dgm:pt>
    <dgm:pt modelId="{60173113-0609-4C28-9D15-88079CC4BC24}" type="pres">
      <dgm:prSet presAssocID="{71729B2C-704F-4497-A6EF-C8E0216F2BF1}" presName="parTrans" presStyleLbl="sibTrans2D1" presStyleIdx="3" presStyleCnt="4"/>
      <dgm:spPr/>
    </dgm:pt>
    <dgm:pt modelId="{1DA73B81-97CA-4E23-A2DD-D4E046359FFD}" type="pres">
      <dgm:prSet presAssocID="{71729B2C-704F-4497-A6EF-C8E0216F2BF1}" presName="connectorText" presStyleLbl="sibTrans2D1" presStyleIdx="3" presStyleCnt="4"/>
      <dgm:spPr/>
    </dgm:pt>
    <dgm:pt modelId="{0A74D4C3-8735-41BF-BD51-7CAC53B14562}" type="pres">
      <dgm:prSet presAssocID="{4FEA9614-9F8B-4769-A4AC-6A930B4808D3}" presName="node" presStyleLbl="node1" presStyleIdx="3" presStyleCnt="4" custScaleX="173615" custScaleY="125257" custRadScaleRad="148170">
        <dgm:presLayoutVars>
          <dgm:bulletEnabled val="1"/>
        </dgm:presLayoutVars>
      </dgm:prSet>
      <dgm:spPr/>
    </dgm:pt>
  </dgm:ptLst>
  <dgm:cxnLst>
    <dgm:cxn modelId="{B188E77D-AFC7-481C-B283-FB21D4F08A24}" type="presOf" srcId="{3A32EE34-F1CC-4687-9122-363677AE1C25}" destId="{B1871935-0316-4BDF-B96B-965D7A45D12E}" srcOrd="1" destOrd="0" presId="urn:microsoft.com/office/officeart/2005/8/layout/radial5"/>
    <dgm:cxn modelId="{F621DE9D-1C22-481C-8760-621B0D0DDD6B}" type="presOf" srcId="{2B2798D4-FB37-4752-B774-2FC65B87FB8F}" destId="{597D9B3A-F4A3-47AC-83EE-C66FF85A3808}" srcOrd="0" destOrd="0" presId="urn:microsoft.com/office/officeart/2005/8/layout/radial5"/>
    <dgm:cxn modelId="{E1FA982C-33A4-4314-B5F3-64BDF342A9DE}" type="presOf" srcId="{7A171473-6E39-446D-920E-B6EEE2D5AF6E}" destId="{BAB60DBE-6CF3-4880-8E4C-FA95530C18D8}" srcOrd="0" destOrd="0" presId="urn:microsoft.com/office/officeart/2005/8/layout/radial5"/>
    <dgm:cxn modelId="{A6566031-BFE5-47C3-A06E-3AB3B2B567A6}" type="presOf" srcId="{7F17412E-34C6-427C-BF0C-104E95BF0A3C}" destId="{DC7E5A54-7071-4587-822A-FB16230DB4B6}" srcOrd="1" destOrd="0" presId="urn:microsoft.com/office/officeart/2005/8/layout/radial5"/>
    <dgm:cxn modelId="{E3C88E58-AC51-4A61-A64B-6E8C124EB078}" type="presOf" srcId="{3A32EE34-F1CC-4687-9122-363677AE1C25}" destId="{19BC1EBB-3190-4FC8-B6A1-6F3E2D913A5A}" srcOrd="0" destOrd="0" presId="urn:microsoft.com/office/officeart/2005/8/layout/radial5"/>
    <dgm:cxn modelId="{C76007A4-2BE0-4BB5-945A-38D93B157EFC}" srcId="{ABCC0AD6-BB4C-4CE8-B9B5-A09202426FF5}" destId="{7A171473-6E39-446D-920E-B6EEE2D5AF6E}" srcOrd="1" destOrd="0" parTransId="{3A32EE34-F1CC-4687-9122-363677AE1C25}" sibTransId="{65C8A921-9D1B-4011-817B-98F73FD2B7E5}"/>
    <dgm:cxn modelId="{52B344AF-2853-4067-BE1A-A9D7D4B0EE2F}" srcId="{ABCC0AD6-BB4C-4CE8-B9B5-A09202426FF5}" destId="{C05FB119-CF41-4B97-9AF9-8058EFCA9C46}" srcOrd="0" destOrd="0" parTransId="{2B2798D4-FB37-4752-B774-2FC65B87FB8F}" sibTransId="{4FE89716-00CF-4B73-B833-163FAD125285}"/>
    <dgm:cxn modelId="{C4CFA332-AA4C-43C4-BA22-C8DF1AAE37DB}" srcId="{A009BC4B-C0A0-43C9-88FC-38186CC92032}" destId="{A4FF5088-0294-4F9F-B4BE-5C6F57667BBB}" srcOrd="2" destOrd="0" parTransId="{33D8D74D-FBE0-4994-8D12-F2F6F1EEFF06}" sibTransId="{5AE5EA4A-16E8-47C4-8E97-313EB513335A}"/>
    <dgm:cxn modelId="{13D5AFC6-3AA9-42BA-8C39-78BD508EF77D}" srcId="{A009BC4B-C0A0-43C9-88FC-38186CC92032}" destId="{53C6A140-ED59-40F3-9FED-0C5BBD8054E7}" srcOrd="1" destOrd="0" parTransId="{C312B563-79C9-45A3-9EAF-C588566B3391}" sibTransId="{AF1B05D6-092D-46BA-98F1-7101DC32A357}"/>
    <dgm:cxn modelId="{B0F598E2-AD60-426C-AA8A-47A90F9180BE}" type="presOf" srcId="{C05FB119-CF41-4B97-9AF9-8058EFCA9C46}" destId="{D7C5446B-F25D-4DC3-8931-05A36E5C36B9}" srcOrd="0" destOrd="0" presId="urn:microsoft.com/office/officeart/2005/8/layout/radial5"/>
    <dgm:cxn modelId="{671D9D88-9F6E-45DB-8F4F-BB5BD84D3528}" type="presOf" srcId="{2B2798D4-FB37-4752-B774-2FC65B87FB8F}" destId="{61AD1F16-68E4-4466-8E05-6EEFD6FA612F}" srcOrd="1" destOrd="0" presId="urn:microsoft.com/office/officeart/2005/8/layout/radial5"/>
    <dgm:cxn modelId="{75CC78B3-2760-414F-A8A6-660305E2108C}" type="presOf" srcId="{F0458251-91F1-4CF1-B2D5-164DF660AE53}" destId="{BB4A99E0-424D-4D1B-B034-4A36A561582E}" srcOrd="0" destOrd="0" presId="urn:microsoft.com/office/officeart/2005/8/layout/radial5"/>
    <dgm:cxn modelId="{CD00B0AE-3C58-4027-BF9D-2EB7568869F7}" type="presOf" srcId="{ABCC0AD6-BB4C-4CE8-B9B5-A09202426FF5}" destId="{EF8262B2-FB01-41A5-BE7F-EC4BC3C96EF7}" srcOrd="0" destOrd="0" presId="urn:microsoft.com/office/officeart/2005/8/layout/radial5"/>
    <dgm:cxn modelId="{EE9808C9-7CA1-4436-BC7A-9822FBE5DF0D}" srcId="{ABCC0AD6-BB4C-4CE8-B9B5-A09202426FF5}" destId="{4FEA9614-9F8B-4769-A4AC-6A930B4808D3}" srcOrd="3" destOrd="0" parTransId="{71729B2C-704F-4497-A6EF-C8E0216F2BF1}" sibTransId="{9674FA67-BE07-462E-9A67-0929EE3658DE}"/>
    <dgm:cxn modelId="{D8025FF7-5955-4AA0-95FF-F9FE065D6DCF}" type="presOf" srcId="{71729B2C-704F-4497-A6EF-C8E0216F2BF1}" destId="{60173113-0609-4C28-9D15-88079CC4BC24}" srcOrd="0" destOrd="0" presId="urn:microsoft.com/office/officeart/2005/8/layout/radial5"/>
    <dgm:cxn modelId="{BC5719A3-D597-48CA-9AA1-B964E35FD54F}" type="presOf" srcId="{A009BC4B-C0A0-43C9-88FC-38186CC92032}" destId="{6CE957AC-6D0F-4A4E-B815-7D8440AC7E77}" srcOrd="0" destOrd="0" presId="urn:microsoft.com/office/officeart/2005/8/layout/radial5"/>
    <dgm:cxn modelId="{0AF00E45-A953-4A85-BCF8-5F2BE95CF54B}" srcId="{ABCC0AD6-BB4C-4CE8-B9B5-A09202426FF5}" destId="{F0458251-91F1-4CF1-B2D5-164DF660AE53}" srcOrd="2" destOrd="0" parTransId="{7F17412E-34C6-427C-BF0C-104E95BF0A3C}" sibTransId="{58F6687C-5062-4684-8EE2-1E2185488695}"/>
    <dgm:cxn modelId="{D5279FCE-514F-4D0B-B66C-D005C82F84C5}" type="presOf" srcId="{7F17412E-34C6-427C-BF0C-104E95BF0A3C}" destId="{014F71F8-E7F1-4935-A38C-5396DF4918F7}" srcOrd="0" destOrd="0" presId="urn:microsoft.com/office/officeart/2005/8/layout/radial5"/>
    <dgm:cxn modelId="{E7AA9460-EA10-4F11-8D8A-996E1F0E59E9}" srcId="{A009BC4B-C0A0-43C9-88FC-38186CC92032}" destId="{ABCC0AD6-BB4C-4CE8-B9B5-A09202426FF5}" srcOrd="0" destOrd="0" parTransId="{EF2C2CF3-4AFA-406F-AE02-7321846DDE4B}" sibTransId="{BE92D09D-69EE-4600-A87D-334ED3726A77}"/>
    <dgm:cxn modelId="{255B6B4B-843F-4397-9714-3F1CD917C984}" type="presOf" srcId="{4FEA9614-9F8B-4769-A4AC-6A930B4808D3}" destId="{0A74D4C3-8735-41BF-BD51-7CAC53B14562}" srcOrd="0" destOrd="0" presId="urn:microsoft.com/office/officeart/2005/8/layout/radial5"/>
    <dgm:cxn modelId="{DB80ED98-B86B-46D6-A712-95D6A9B662BA}" type="presOf" srcId="{71729B2C-704F-4497-A6EF-C8E0216F2BF1}" destId="{1DA73B81-97CA-4E23-A2DD-D4E046359FFD}" srcOrd="1" destOrd="0" presId="urn:microsoft.com/office/officeart/2005/8/layout/radial5"/>
    <dgm:cxn modelId="{BE5AA15D-6F84-4D87-9FB3-0F5DD15AE3B2}" type="presParOf" srcId="{6CE957AC-6D0F-4A4E-B815-7D8440AC7E77}" destId="{EF8262B2-FB01-41A5-BE7F-EC4BC3C96EF7}" srcOrd="0" destOrd="0" presId="urn:microsoft.com/office/officeart/2005/8/layout/radial5"/>
    <dgm:cxn modelId="{DF22218D-D697-4746-8FD2-AAA7F3913070}" type="presParOf" srcId="{6CE957AC-6D0F-4A4E-B815-7D8440AC7E77}" destId="{597D9B3A-F4A3-47AC-83EE-C66FF85A3808}" srcOrd="1" destOrd="0" presId="urn:microsoft.com/office/officeart/2005/8/layout/radial5"/>
    <dgm:cxn modelId="{1A9E6F92-20EB-49DD-B2E1-3170EFEE1B97}" type="presParOf" srcId="{597D9B3A-F4A3-47AC-83EE-C66FF85A3808}" destId="{61AD1F16-68E4-4466-8E05-6EEFD6FA612F}" srcOrd="0" destOrd="0" presId="urn:microsoft.com/office/officeart/2005/8/layout/radial5"/>
    <dgm:cxn modelId="{D5EC187C-BECC-45AE-ADD2-58D51F0F909F}" type="presParOf" srcId="{6CE957AC-6D0F-4A4E-B815-7D8440AC7E77}" destId="{D7C5446B-F25D-4DC3-8931-05A36E5C36B9}" srcOrd="2" destOrd="0" presId="urn:microsoft.com/office/officeart/2005/8/layout/radial5"/>
    <dgm:cxn modelId="{619AA08E-4221-44A7-B1D3-52FAE61B643C}" type="presParOf" srcId="{6CE957AC-6D0F-4A4E-B815-7D8440AC7E77}" destId="{19BC1EBB-3190-4FC8-B6A1-6F3E2D913A5A}" srcOrd="3" destOrd="0" presId="urn:microsoft.com/office/officeart/2005/8/layout/radial5"/>
    <dgm:cxn modelId="{076338B7-931D-4463-A666-981DA749E07A}" type="presParOf" srcId="{19BC1EBB-3190-4FC8-B6A1-6F3E2D913A5A}" destId="{B1871935-0316-4BDF-B96B-965D7A45D12E}" srcOrd="0" destOrd="0" presId="urn:microsoft.com/office/officeart/2005/8/layout/radial5"/>
    <dgm:cxn modelId="{778E57E8-8B0F-4322-AE4F-8B02E54E4D34}" type="presParOf" srcId="{6CE957AC-6D0F-4A4E-B815-7D8440AC7E77}" destId="{BAB60DBE-6CF3-4880-8E4C-FA95530C18D8}" srcOrd="4" destOrd="0" presId="urn:microsoft.com/office/officeart/2005/8/layout/radial5"/>
    <dgm:cxn modelId="{E58EBEB2-F289-4EDF-B515-E2C9781811BA}" type="presParOf" srcId="{6CE957AC-6D0F-4A4E-B815-7D8440AC7E77}" destId="{014F71F8-E7F1-4935-A38C-5396DF4918F7}" srcOrd="5" destOrd="0" presId="urn:microsoft.com/office/officeart/2005/8/layout/radial5"/>
    <dgm:cxn modelId="{B98C96D0-CBC6-4BFC-AF2C-7A9977CDBF7E}" type="presParOf" srcId="{014F71F8-E7F1-4935-A38C-5396DF4918F7}" destId="{DC7E5A54-7071-4587-822A-FB16230DB4B6}" srcOrd="0" destOrd="0" presId="urn:microsoft.com/office/officeart/2005/8/layout/radial5"/>
    <dgm:cxn modelId="{C3256AD7-8900-4910-B514-59FB146E246A}" type="presParOf" srcId="{6CE957AC-6D0F-4A4E-B815-7D8440AC7E77}" destId="{BB4A99E0-424D-4D1B-B034-4A36A561582E}" srcOrd="6" destOrd="0" presId="urn:microsoft.com/office/officeart/2005/8/layout/radial5"/>
    <dgm:cxn modelId="{1FCD3684-DAB3-48AC-A65F-A84988D7D144}" type="presParOf" srcId="{6CE957AC-6D0F-4A4E-B815-7D8440AC7E77}" destId="{60173113-0609-4C28-9D15-88079CC4BC24}" srcOrd="7" destOrd="0" presId="urn:microsoft.com/office/officeart/2005/8/layout/radial5"/>
    <dgm:cxn modelId="{B835818E-0770-4A77-BC7E-11DF17DE5733}" type="presParOf" srcId="{60173113-0609-4C28-9D15-88079CC4BC24}" destId="{1DA73B81-97CA-4E23-A2DD-D4E046359FFD}" srcOrd="0" destOrd="0" presId="urn:microsoft.com/office/officeart/2005/8/layout/radial5"/>
    <dgm:cxn modelId="{413B32A0-9C50-44BF-84B9-D75F148DA049}" type="presParOf" srcId="{6CE957AC-6D0F-4A4E-B815-7D8440AC7E77}" destId="{0A74D4C3-8735-41BF-BD51-7CAC53B14562}"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73C72E8-5C03-453E-A818-DD5F486009C5}" type="doc">
      <dgm:prSet loTypeId="urn:microsoft.com/office/officeart/2008/layout/PictureAccentList" loCatId="list" qsTypeId="urn:microsoft.com/office/officeart/2005/8/quickstyle/simple1" qsCatId="simple" csTypeId="urn:microsoft.com/office/officeart/2005/8/colors/accent1_2" csCatId="accent1" phldr="1"/>
      <dgm:spPr/>
      <dgm:t>
        <a:bodyPr/>
        <a:lstStyle/>
        <a:p>
          <a:endParaRPr lang="en-IN"/>
        </a:p>
      </dgm:t>
    </dgm:pt>
    <dgm:pt modelId="{D89B95CD-1F59-4895-8955-7C80B15BCAF1}">
      <dgm:prSet phldrT="[Text]"/>
      <dgm:spPr>
        <a:solidFill>
          <a:srgbClr val="0070C0"/>
        </a:solidFill>
      </dgm:spPr>
      <dgm:t>
        <a:bodyPr/>
        <a:lstStyle/>
        <a:p>
          <a:r>
            <a:rPr lang="en-IN" dirty="0" smtClean="0"/>
            <a:t>Personal  Traits </a:t>
          </a:r>
          <a:endParaRPr lang="en-IN" dirty="0"/>
        </a:p>
      </dgm:t>
    </dgm:pt>
    <dgm:pt modelId="{C1753C56-387F-438E-9445-7CBDF8D0C1DF}" type="parTrans" cxnId="{1D0136E2-F4CE-4428-BA4F-ECCCF2B2B32E}">
      <dgm:prSet/>
      <dgm:spPr/>
      <dgm:t>
        <a:bodyPr/>
        <a:lstStyle/>
        <a:p>
          <a:endParaRPr lang="en-IN"/>
        </a:p>
      </dgm:t>
    </dgm:pt>
    <dgm:pt modelId="{BCEE7D00-A3E8-416A-BDAC-461DCEF8F95A}" type="sibTrans" cxnId="{1D0136E2-F4CE-4428-BA4F-ECCCF2B2B32E}">
      <dgm:prSet/>
      <dgm:spPr/>
      <dgm:t>
        <a:bodyPr/>
        <a:lstStyle/>
        <a:p>
          <a:endParaRPr lang="en-IN"/>
        </a:p>
      </dgm:t>
    </dgm:pt>
    <dgm:pt modelId="{87DA3459-00CC-43F9-AB1F-B5138B34B17D}">
      <dgm:prSet phldrT="[Text]" custT="1"/>
      <dgm:spPr/>
      <dgm:t>
        <a:bodyPr/>
        <a:lstStyle/>
        <a:p>
          <a:pPr algn="ctr"/>
          <a:r>
            <a:rPr lang="en-US" sz="2400" b="1" dirty="0" smtClean="0">
              <a:latin typeface="Garamond" pitchFamily="18" charset="0"/>
            </a:rPr>
            <a:t>Approachability</a:t>
          </a:r>
          <a:endParaRPr lang="en-IN" sz="2400" b="1" dirty="0">
            <a:latin typeface="Garamond" pitchFamily="18" charset="0"/>
          </a:endParaRPr>
        </a:p>
      </dgm:t>
    </dgm:pt>
    <dgm:pt modelId="{A916CED3-32A9-444C-8A73-37D1DB07EDC6}" type="parTrans" cxnId="{F5C17EAB-9AD7-4A0A-8864-B9542F603A41}">
      <dgm:prSet/>
      <dgm:spPr/>
      <dgm:t>
        <a:bodyPr/>
        <a:lstStyle/>
        <a:p>
          <a:endParaRPr lang="en-IN"/>
        </a:p>
      </dgm:t>
    </dgm:pt>
    <dgm:pt modelId="{481E9D59-2665-448F-ACFC-D6040D7F302F}" type="sibTrans" cxnId="{F5C17EAB-9AD7-4A0A-8864-B9542F603A41}">
      <dgm:prSet/>
      <dgm:spPr/>
      <dgm:t>
        <a:bodyPr/>
        <a:lstStyle/>
        <a:p>
          <a:endParaRPr lang="en-IN"/>
        </a:p>
      </dgm:t>
    </dgm:pt>
    <dgm:pt modelId="{200887B3-74E5-4B61-8105-ECD7E7F83E63}">
      <dgm:prSet phldrT="[Text]" custT="1"/>
      <dgm:spPr/>
      <dgm:t>
        <a:bodyPr/>
        <a:lstStyle/>
        <a:p>
          <a:pPr algn="ctr"/>
          <a:r>
            <a:rPr lang="en-US" sz="2400" b="1" dirty="0" smtClean="0">
              <a:latin typeface="Garamond" pitchFamily="18" charset="0"/>
            </a:rPr>
            <a:t>Stellar Social Skills</a:t>
          </a:r>
          <a:endParaRPr lang="en-IN" sz="2400" b="1" dirty="0">
            <a:latin typeface="Garamond" pitchFamily="18" charset="0"/>
          </a:endParaRPr>
        </a:p>
      </dgm:t>
    </dgm:pt>
    <dgm:pt modelId="{B678BC06-977D-40FB-834D-87FB8F2DA658}" type="parTrans" cxnId="{0D0864CC-FC6A-4161-AB80-DC76A65BF052}">
      <dgm:prSet/>
      <dgm:spPr/>
      <dgm:t>
        <a:bodyPr/>
        <a:lstStyle/>
        <a:p>
          <a:endParaRPr lang="en-IN"/>
        </a:p>
      </dgm:t>
    </dgm:pt>
    <dgm:pt modelId="{15184A08-EDBE-4F8A-8C64-1FA2320780AD}" type="sibTrans" cxnId="{0D0864CC-FC6A-4161-AB80-DC76A65BF052}">
      <dgm:prSet/>
      <dgm:spPr/>
      <dgm:t>
        <a:bodyPr/>
        <a:lstStyle/>
        <a:p>
          <a:endParaRPr lang="en-IN"/>
        </a:p>
      </dgm:t>
    </dgm:pt>
    <dgm:pt modelId="{1E0CA839-8ADA-45E2-B5B2-019990CBB350}">
      <dgm:prSet phldrT="[Text]" custT="1"/>
      <dgm:spPr/>
      <dgm:t>
        <a:bodyPr/>
        <a:lstStyle/>
        <a:p>
          <a:pPr algn="ctr"/>
          <a:r>
            <a:rPr lang="en-US" sz="2400" b="1" dirty="0" smtClean="0">
              <a:latin typeface="Garamond" pitchFamily="18" charset="0"/>
            </a:rPr>
            <a:t>Ability to persuade</a:t>
          </a:r>
          <a:endParaRPr lang="en-IN" sz="2400" b="1" dirty="0">
            <a:latin typeface="Garamond" pitchFamily="18" charset="0"/>
          </a:endParaRPr>
        </a:p>
      </dgm:t>
    </dgm:pt>
    <dgm:pt modelId="{67D69943-B5C9-40AF-8CB9-E4A9B661B886}" type="parTrans" cxnId="{67B2CF65-6E7C-460C-8F77-ED090C7C3B5E}">
      <dgm:prSet/>
      <dgm:spPr/>
      <dgm:t>
        <a:bodyPr/>
        <a:lstStyle/>
        <a:p>
          <a:endParaRPr lang="en-IN"/>
        </a:p>
      </dgm:t>
    </dgm:pt>
    <dgm:pt modelId="{C17AE1E7-D366-4B46-8519-BBA75809A0BE}" type="sibTrans" cxnId="{67B2CF65-6E7C-460C-8F77-ED090C7C3B5E}">
      <dgm:prSet/>
      <dgm:spPr/>
      <dgm:t>
        <a:bodyPr/>
        <a:lstStyle/>
        <a:p>
          <a:endParaRPr lang="en-IN"/>
        </a:p>
      </dgm:t>
    </dgm:pt>
    <dgm:pt modelId="{6648F833-6128-4268-9F1B-67525F589637}">
      <dgm:prSet phldrT="[Text]" custT="1"/>
      <dgm:spPr/>
      <dgm:t>
        <a:bodyPr/>
        <a:lstStyle/>
        <a:p>
          <a:pPr algn="ctr"/>
          <a:r>
            <a:rPr lang="en-US" sz="2400" b="1" dirty="0" smtClean="0">
              <a:latin typeface="Garamond" pitchFamily="18" charset="0"/>
            </a:rPr>
            <a:t>Good judgment</a:t>
          </a:r>
          <a:endParaRPr lang="en-IN" sz="2400" b="1" dirty="0">
            <a:latin typeface="Garamond" pitchFamily="18" charset="0"/>
          </a:endParaRPr>
        </a:p>
      </dgm:t>
    </dgm:pt>
    <dgm:pt modelId="{3645A9FF-FFFD-4824-AB63-55C3EF58EBA7}" type="parTrans" cxnId="{911546B1-DC69-4E12-8176-4D27AE6E7295}">
      <dgm:prSet/>
      <dgm:spPr/>
      <dgm:t>
        <a:bodyPr/>
        <a:lstStyle/>
        <a:p>
          <a:endParaRPr lang="en-IN"/>
        </a:p>
      </dgm:t>
    </dgm:pt>
    <dgm:pt modelId="{B18DFF58-EC09-45F8-B5AD-9867F78AAD16}" type="sibTrans" cxnId="{911546B1-DC69-4E12-8176-4D27AE6E7295}">
      <dgm:prSet/>
      <dgm:spPr/>
      <dgm:t>
        <a:bodyPr/>
        <a:lstStyle/>
        <a:p>
          <a:endParaRPr lang="en-IN"/>
        </a:p>
      </dgm:t>
    </dgm:pt>
    <dgm:pt modelId="{78C26EC1-92A8-4ED5-A5D7-E1048395240A}">
      <dgm:prSet phldrT="[Text]" custT="1"/>
      <dgm:spPr/>
      <dgm:t>
        <a:bodyPr/>
        <a:lstStyle/>
        <a:p>
          <a:pPr algn="ctr"/>
          <a:r>
            <a:rPr lang="en-US" sz="2400" b="1" dirty="0" smtClean="0">
              <a:latin typeface="Garamond" pitchFamily="18" charset="0"/>
            </a:rPr>
            <a:t>Ability to sort priorities</a:t>
          </a:r>
          <a:endParaRPr lang="en-IN" sz="2400" b="1" dirty="0">
            <a:latin typeface="Garamond" pitchFamily="18" charset="0"/>
          </a:endParaRPr>
        </a:p>
      </dgm:t>
    </dgm:pt>
    <dgm:pt modelId="{EA16CA6A-6FC8-46AA-BED7-6EB0821D829D}" type="parTrans" cxnId="{A3A93D8D-9304-4897-90A3-E0B8D51FBABA}">
      <dgm:prSet/>
      <dgm:spPr/>
      <dgm:t>
        <a:bodyPr/>
        <a:lstStyle/>
        <a:p>
          <a:endParaRPr lang="en-IN"/>
        </a:p>
      </dgm:t>
    </dgm:pt>
    <dgm:pt modelId="{46A5E25A-70E1-4F4C-A802-AC6745A7BC55}" type="sibTrans" cxnId="{A3A93D8D-9304-4897-90A3-E0B8D51FBABA}">
      <dgm:prSet/>
      <dgm:spPr/>
      <dgm:t>
        <a:bodyPr/>
        <a:lstStyle/>
        <a:p>
          <a:endParaRPr lang="en-IN"/>
        </a:p>
      </dgm:t>
    </dgm:pt>
    <dgm:pt modelId="{1D222CDA-594E-4AAC-A2EF-C78D12176F1B}">
      <dgm:prSet phldrT="[Text]" custT="1"/>
      <dgm:spPr/>
      <dgm:t>
        <a:bodyPr/>
        <a:lstStyle/>
        <a:p>
          <a:pPr algn="ctr"/>
          <a:r>
            <a:rPr lang="en-US" sz="2400" b="1" dirty="0" smtClean="0">
              <a:latin typeface="Garamond" pitchFamily="18" charset="0"/>
            </a:rPr>
            <a:t>Solid follow-up</a:t>
          </a:r>
          <a:endParaRPr lang="en-IN" sz="2400" b="1" dirty="0">
            <a:latin typeface="Garamond" pitchFamily="18" charset="0"/>
          </a:endParaRPr>
        </a:p>
      </dgm:t>
    </dgm:pt>
    <dgm:pt modelId="{D89CD2A4-80DE-45EB-8A0E-2E8AC20DB943}" type="parTrans" cxnId="{96C64BE2-27F9-44DB-AA08-14C4126782E6}">
      <dgm:prSet/>
      <dgm:spPr/>
      <dgm:t>
        <a:bodyPr/>
        <a:lstStyle/>
        <a:p>
          <a:endParaRPr lang="en-IN"/>
        </a:p>
      </dgm:t>
    </dgm:pt>
    <dgm:pt modelId="{97B2824C-CE96-4271-AD6B-4BD0C3269C00}" type="sibTrans" cxnId="{96C64BE2-27F9-44DB-AA08-14C4126782E6}">
      <dgm:prSet/>
      <dgm:spPr/>
      <dgm:t>
        <a:bodyPr/>
        <a:lstStyle/>
        <a:p>
          <a:endParaRPr lang="en-IN"/>
        </a:p>
      </dgm:t>
    </dgm:pt>
    <dgm:pt modelId="{28D9DC51-6DEA-452A-AC6E-33EE69CA1135}">
      <dgm:prSet phldrT="[Text]" custT="1"/>
      <dgm:spPr/>
      <dgm:t>
        <a:bodyPr/>
        <a:lstStyle/>
        <a:p>
          <a:pPr algn="ctr"/>
          <a:r>
            <a:rPr lang="en-US" sz="2400" b="1" dirty="0" smtClean="0">
              <a:latin typeface="Garamond" pitchFamily="18" charset="0"/>
            </a:rPr>
            <a:t>Honesty and Ethical </a:t>
          </a:r>
          <a:r>
            <a:rPr lang="en-US" sz="2400" b="1" dirty="0" err="1" smtClean="0">
              <a:latin typeface="Garamond" pitchFamily="18" charset="0"/>
            </a:rPr>
            <a:t>behaviour</a:t>
          </a:r>
          <a:endParaRPr lang="en-IN" sz="2400" b="1" dirty="0">
            <a:latin typeface="Garamond" pitchFamily="18" charset="0"/>
          </a:endParaRPr>
        </a:p>
      </dgm:t>
    </dgm:pt>
    <dgm:pt modelId="{93983BAD-CE1C-4404-8D69-DD90F6F18C0F}" type="parTrans" cxnId="{2059E471-B8CF-4782-AC96-0C1D4775C6AF}">
      <dgm:prSet/>
      <dgm:spPr/>
      <dgm:t>
        <a:bodyPr/>
        <a:lstStyle/>
        <a:p>
          <a:endParaRPr lang="en-IN"/>
        </a:p>
      </dgm:t>
    </dgm:pt>
    <dgm:pt modelId="{BC5F66CC-2F96-4966-9965-E173B3077327}" type="sibTrans" cxnId="{2059E471-B8CF-4782-AC96-0C1D4775C6AF}">
      <dgm:prSet/>
      <dgm:spPr/>
      <dgm:t>
        <a:bodyPr/>
        <a:lstStyle/>
        <a:p>
          <a:endParaRPr lang="en-IN"/>
        </a:p>
      </dgm:t>
    </dgm:pt>
    <dgm:pt modelId="{09448E8B-C30A-435F-A0E5-7CF13C502EB4}">
      <dgm:prSet phldrT="[Text]" custT="1"/>
      <dgm:spPr/>
      <dgm:t>
        <a:bodyPr/>
        <a:lstStyle/>
        <a:p>
          <a:pPr algn="ctr"/>
          <a:r>
            <a:rPr lang="en-US" sz="2400" b="1" dirty="0" smtClean="0">
              <a:latin typeface="Garamond" pitchFamily="18" charset="0"/>
            </a:rPr>
            <a:t>Strong Emotional Quotient</a:t>
          </a:r>
          <a:endParaRPr lang="en-IN" sz="2400" b="1" dirty="0">
            <a:latin typeface="Garamond" pitchFamily="18" charset="0"/>
          </a:endParaRPr>
        </a:p>
      </dgm:t>
    </dgm:pt>
    <dgm:pt modelId="{075CFB0F-FA5E-420B-9786-78EA52BAB5D5}" type="parTrans" cxnId="{B3FEFD8C-1616-4DC2-A498-EE0650162434}">
      <dgm:prSet/>
      <dgm:spPr/>
      <dgm:t>
        <a:bodyPr/>
        <a:lstStyle/>
        <a:p>
          <a:endParaRPr lang="en-IN"/>
        </a:p>
      </dgm:t>
    </dgm:pt>
    <dgm:pt modelId="{0728FBB5-A7DE-4355-BC93-6B6C228765FD}" type="sibTrans" cxnId="{B3FEFD8C-1616-4DC2-A498-EE0650162434}">
      <dgm:prSet/>
      <dgm:spPr/>
      <dgm:t>
        <a:bodyPr/>
        <a:lstStyle/>
        <a:p>
          <a:endParaRPr lang="en-IN"/>
        </a:p>
      </dgm:t>
    </dgm:pt>
    <dgm:pt modelId="{2E36EE1F-8D14-466C-9846-4D79D69A04D6}" type="pres">
      <dgm:prSet presAssocID="{373C72E8-5C03-453E-A818-DD5F486009C5}" presName="layout" presStyleCnt="0">
        <dgm:presLayoutVars>
          <dgm:chMax/>
          <dgm:chPref/>
          <dgm:dir/>
          <dgm:animOne val="branch"/>
          <dgm:animLvl val="lvl"/>
          <dgm:resizeHandles/>
        </dgm:presLayoutVars>
      </dgm:prSet>
      <dgm:spPr/>
    </dgm:pt>
    <dgm:pt modelId="{99370C5A-6C32-4DF9-8550-60AD013F6867}" type="pres">
      <dgm:prSet presAssocID="{D89B95CD-1F59-4895-8955-7C80B15BCAF1}" presName="root" presStyleCnt="0">
        <dgm:presLayoutVars>
          <dgm:chMax/>
          <dgm:chPref val="4"/>
        </dgm:presLayoutVars>
      </dgm:prSet>
      <dgm:spPr/>
    </dgm:pt>
    <dgm:pt modelId="{702F2E04-0F96-429F-B0C2-E61EE1C1D703}" type="pres">
      <dgm:prSet presAssocID="{D89B95CD-1F59-4895-8955-7C80B15BCAF1}" presName="rootComposite" presStyleCnt="0">
        <dgm:presLayoutVars/>
      </dgm:prSet>
      <dgm:spPr/>
    </dgm:pt>
    <dgm:pt modelId="{46E65A93-927A-4AC4-8336-B49802139574}" type="pres">
      <dgm:prSet presAssocID="{D89B95CD-1F59-4895-8955-7C80B15BCAF1}" presName="rootText" presStyleLbl="node0" presStyleIdx="0" presStyleCnt="1" custScaleX="186908" custLinFactNeighborX="-13851">
        <dgm:presLayoutVars>
          <dgm:chMax/>
          <dgm:chPref val="4"/>
        </dgm:presLayoutVars>
      </dgm:prSet>
      <dgm:spPr/>
    </dgm:pt>
    <dgm:pt modelId="{37CB4259-5FD5-4558-858E-89C4331F73B5}" type="pres">
      <dgm:prSet presAssocID="{D89B95CD-1F59-4895-8955-7C80B15BCAF1}" presName="childShape" presStyleCnt="0">
        <dgm:presLayoutVars>
          <dgm:chMax val="0"/>
          <dgm:chPref val="0"/>
        </dgm:presLayoutVars>
      </dgm:prSet>
      <dgm:spPr/>
    </dgm:pt>
    <dgm:pt modelId="{9FE42F8B-791C-47F1-8F71-324E8C959A0D}" type="pres">
      <dgm:prSet presAssocID="{87DA3459-00CC-43F9-AB1F-B5138B34B17D}" presName="childComposite" presStyleCnt="0">
        <dgm:presLayoutVars>
          <dgm:chMax val="0"/>
          <dgm:chPref val="0"/>
        </dgm:presLayoutVars>
      </dgm:prSet>
      <dgm:spPr/>
    </dgm:pt>
    <dgm:pt modelId="{8148AA75-DA58-46CA-AAF1-1C74ED734843}" type="pres">
      <dgm:prSet presAssocID="{87DA3459-00CC-43F9-AB1F-B5138B34B17D}" presName="Image" presStyleLbl="node1" presStyleIdx="0" presStyleCnt="8" custScaleX="190621" custScaleY="118719" custLinFactX="-100000" custLinFactNeighborX="-112950"/>
      <dgm:spPr>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12934" r="-12934"/>
          </a:stretch>
        </a:blipFill>
      </dgm:spPr>
    </dgm:pt>
    <dgm:pt modelId="{F833F47A-78B7-4F38-A77C-7ADE04661960}" type="pres">
      <dgm:prSet presAssocID="{87DA3459-00CC-43F9-AB1F-B5138B34B17D}" presName="childText" presStyleLbl="lnNode1" presStyleIdx="0" presStyleCnt="8" custScaleX="292005" custLinFactNeighborX="41840">
        <dgm:presLayoutVars>
          <dgm:chMax val="0"/>
          <dgm:chPref val="0"/>
          <dgm:bulletEnabled val="1"/>
        </dgm:presLayoutVars>
      </dgm:prSet>
      <dgm:spPr/>
      <dgm:t>
        <a:bodyPr/>
        <a:lstStyle/>
        <a:p>
          <a:endParaRPr lang="en-IN"/>
        </a:p>
      </dgm:t>
    </dgm:pt>
    <dgm:pt modelId="{A2B67497-3D67-45A3-AD1C-41EC662F3162}" type="pres">
      <dgm:prSet presAssocID="{200887B3-74E5-4B61-8105-ECD7E7F83E63}" presName="childComposite" presStyleCnt="0">
        <dgm:presLayoutVars>
          <dgm:chMax val="0"/>
          <dgm:chPref val="0"/>
        </dgm:presLayoutVars>
      </dgm:prSet>
      <dgm:spPr/>
    </dgm:pt>
    <dgm:pt modelId="{22875271-5FE4-4EB7-8AED-FFCEDFD45B8E}" type="pres">
      <dgm:prSet presAssocID="{200887B3-74E5-4B61-8105-ECD7E7F83E63}" presName="Image" presStyleLbl="node1" presStyleIdx="1" presStyleCnt="8" custScaleX="190621" custScaleY="118719" custLinFactX="-100000" custLinFactNeighborX="-112950"/>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1000" r="-11000"/>
          </a:stretch>
        </a:blipFill>
      </dgm:spPr>
    </dgm:pt>
    <dgm:pt modelId="{1ECA039D-2853-4EFC-8880-3F3386597BA2}" type="pres">
      <dgm:prSet presAssocID="{200887B3-74E5-4B61-8105-ECD7E7F83E63}" presName="childText" presStyleLbl="lnNode1" presStyleIdx="1" presStyleCnt="8" custScaleX="292005" custLinFactNeighborX="41840">
        <dgm:presLayoutVars>
          <dgm:chMax val="0"/>
          <dgm:chPref val="0"/>
          <dgm:bulletEnabled val="1"/>
        </dgm:presLayoutVars>
      </dgm:prSet>
      <dgm:spPr/>
      <dgm:t>
        <a:bodyPr/>
        <a:lstStyle/>
        <a:p>
          <a:endParaRPr lang="en-IN"/>
        </a:p>
      </dgm:t>
    </dgm:pt>
    <dgm:pt modelId="{3C4E0AA1-8D73-44D3-9268-728B6BEE7D80}" type="pres">
      <dgm:prSet presAssocID="{1E0CA839-8ADA-45E2-B5B2-019990CBB350}" presName="childComposite" presStyleCnt="0">
        <dgm:presLayoutVars>
          <dgm:chMax val="0"/>
          <dgm:chPref val="0"/>
        </dgm:presLayoutVars>
      </dgm:prSet>
      <dgm:spPr/>
    </dgm:pt>
    <dgm:pt modelId="{7F272660-30B1-4B37-958B-DF8A652C7084}" type="pres">
      <dgm:prSet presAssocID="{1E0CA839-8ADA-45E2-B5B2-019990CBB350}" presName="Image" presStyleLbl="node1" presStyleIdx="2" presStyleCnt="8" custScaleX="310906" custScaleY="154209" custLinFactX="-78466" custLinFactNeighborX="-100000"/>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1415" t="-778" r="11415" b="-778"/>
          </a:stretch>
        </a:blipFill>
      </dgm:spPr>
    </dgm:pt>
    <dgm:pt modelId="{E6E1E433-0903-4F5F-AF0A-B8F3B0D05E2A}" type="pres">
      <dgm:prSet presAssocID="{1E0CA839-8ADA-45E2-B5B2-019990CBB350}" presName="childText" presStyleLbl="lnNode1" presStyleIdx="2" presStyleCnt="8" custScaleX="292005" custLinFactNeighborX="41840">
        <dgm:presLayoutVars>
          <dgm:chMax val="0"/>
          <dgm:chPref val="0"/>
          <dgm:bulletEnabled val="1"/>
        </dgm:presLayoutVars>
      </dgm:prSet>
      <dgm:spPr/>
      <dgm:t>
        <a:bodyPr/>
        <a:lstStyle/>
        <a:p>
          <a:endParaRPr lang="en-IN"/>
        </a:p>
      </dgm:t>
    </dgm:pt>
    <dgm:pt modelId="{0A61DB2E-58C1-4205-AF04-58FD11D5BB99}" type="pres">
      <dgm:prSet presAssocID="{6648F833-6128-4268-9F1B-67525F589637}" presName="childComposite" presStyleCnt="0">
        <dgm:presLayoutVars>
          <dgm:chMax val="0"/>
          <dgm:chPref val="0"/>
        </dgm:presLayoutVars>
      </dgm:prSet>
      <dgm:spPr/>
    </dgm:pt>
    <dgm:pt modelId="{6031AAAF-3879-46E2-886B-F2BBB7374837}" type="pres">
      <dgm:prSet presAssocID="{6648F833-6128-4268-9F1B-67525F589637}" presName="Image" presStyleLbl="node1" presStyleIdx="3" presStyleCnt="8" custScaleX="190621" custScaleY="118719" custLinFactX="-100000" custLinFactNeighborX="-112950"/>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13000" r="-13000"/>
          </a:stretch>
        </a:blipFill>
      </dgm:spPr>
      <dgm:t>
        <a:bodyPr/>
        <a:lstStyle/>
        <a:p>
          <a:endParaRPr lang="en-IN"/>
        </a:p>
      </dgm:t>
    </dgm:pt>
    <dgm:pt modelId="{299BE530-203D-45FC-A02C-A57307730F30}" type="pres">
      <dgm:prSet presAssocID="{6648F833-6128-4268-9F1B-67525F589637}" presName="childText" presStyleLbl="lnNode1" presStyleIdx="3" presStyleCnt="8" custScaleX="292005" custLinFactNeighborX="41840">
        <dgm:presLayoutVars>
          <dgm:chMax val="0"/>
          <dgm:chPref val="0"/>
          <dgm:bulletEnabled val="1"/>
        </dgm:presLayoutVars>
      </dgm:prSet>
      <dgm:spPr/>
      <dgm:t>
        <a:bodyPr/>
        <a:lstStyle/>
        <a:p>
          <a:endParaRPr lang="en-IN"/>
        </a:p>
      </dgm:t>
    </dgm:pt>
    <dgm:pt modelId="{81C9BFB3-4B11-4BDE-9391-661B44193ACA}" type="pres">
      <dgm:prSet presAssocID="{78C26EC1-92A8-4ED5-A5D7-E1048395240A}" presName="childComposite" presStyleCnt="0">
        <dgm:presLayoutVars>
          <dgm:chMax val="0"/>
          <dgm:chPref val="0"/>
        </dgm:presLayoutVars>
      </dgm:prSet>
      <dgm:spPr/>
    </dgm:pt>
    <dgm:pt modelId="{30033E66-8D37-4ED0-B01B-95BEDF29C8B6}" type="pres">
      <dgm:prSet presAssocID="{78C26EC1-92A8-4ED5-A5D7-E1048395240A}" presName="Image" presStyleLbl="node1" presStyleIdx="4" presStyleCnt="8" custScaleX="190621" custScaleY="118719" custLinFactX="-100000" custLinFactNeighborX="-112950"/>
      <dgm:spPr>
        <a:blipFill>
          <a:blip xmlns:r="http://schemas.openxmlformats.org/officeDocument/2006/relationships" r:embed="rId5">
            <a:extLst>
              <a:ext uri="{28A0092B-C50C-407E-A947-70E740481C1C}">
                <a14:useLocalDpi xmlns:a14="http://schemas.microsoft.com/office/drawing/2010/main" val="0"/>
              </a:ext>
            </a:extLst>
          </a:blip>
          <a:srcRect/>
          <a:stretch>
            <a:fillRect t="-22000" b="-22000"/>
          </a:stretch>
        </a:blipFill>
      </dgm:spPr>
    </dgm:pt>
    <dgm:pt modelId="{EEE67C35-0C51-4916-9CF4-3874460BD9B3}" type="pres">
      <dgm:prSet presAssocID="{78C26EC1-92A8-4ED5-A5D7-E1048395240A}" presName="childText" presStyleLbl="lnNode1" presStyleIdx="4" presStyleCnt="8" custScaleX="292005" custLinFactNeighborX="41840">
        <dgm:presLayoutVars>
          <dgm:chMax val="0"/>
          <dgm:chPref val="0"/>
          <dgm:bulletEnabled val="1"/>
        </dgm:presLayoutVars>
      </dgm:prSet>
      <dgm:spPr/>
      <dgm:t>
        <a:bodyPr/>
        <a:lstStyle/>
        <a:p>
          <a:endParaRPr lang="en-IN"/>
        </a:p>
      </dgm:t>
    </dgm:pt>
    <dgm:pt modelId="{45DD3A6B-6F37-4D64-A4C8-CEE3354CFAD9}" type="pres">
      <dgm:prSet presAssocID="{1D222CDA-594E-4AAC-A2EF-C78D12176F1B}" presName="childComposite" presStyleCnt="0">
        <dgm:presLayoutVars>
          <dgm:chMax val="0"/>
          <dgm:chPref val="0"/>
        </dgm:presLayoutVars>
      </dgm:prSet>
      <dgm:spPr/>
    </dgm:pt>
    <dgm:pt modelId="{8C0CAF02-511E-440F-AB20-2EC2FB1B8E21}" type="pres">
      <dgm:prSet presAssocID="{1D222CDA-594E-4AAC-A2EF-C78D12176F1B}" presName="Image" presStyleLbl="node1" presStyleIdx="5" presStyleCnt="8" custScaleX="190621" custScaleY="118719" custLinFactX="-100000" custLinFactNeighborX="-112950"/>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12000" r="-12000"/>
          </a:stretch>
        </a:blipFill>
      </dgm:spPr>
    </dgm:pt>
    <dgm:pt modelId="{129A35BB-F9D1-4431-BC8C-7CD53FE3A66E}" type="pres">
      <dgm:prSet presAssocID="{1D222CDA-594E-4AAC-A2EF-C78D12176F1B}" presName="childText" presStyleLbl="lnNode1" presStyleIdx="5" presStyleCnt="8" custScaleX="292005" custLinFactNeighborX="41840">
        <dgm:presLayoutVars>
          <dgm:chMax val="0"/>
          <dgm:chPref val="0"/>
          <dgm:bulletEnabled val="1"/>
        </dgm:presLayoutVars>
      </dgm:prSet>
      <dgm:spPr/>
      <dgm:t>
        <a:bodyPr/>
        <a:lstStyle/>
        <a:p>
          <a:endParaRPr lang="en-IN"/>
        </a:p>
      </dgm:t>
    </dgm:pt>
    <dgm:pt modelId="{C021B165-BCC6-49F3-A4FA-2A7F0FF938BE}" type="pres">
      <dgm:prSet presAssocID="{28D9DC51-6DEA-452A-AC6E-33EE69CA1135}" presName="childComposite" presStyleCnt="0">
        <dgm:presLayoutVars>
          <dgm:chMax val="0"/>
          <dgm:chPref val="0"/>
        </dgm:presLayoutVars>
      </dgm:prSet>
      <dgm:spPr/>
    </dgm:pt>
    <dgm:pt modelId="{F978CA51-DB10-43FE-A14C-FF074757DC57}" type="pres">
      <dgm:prSet presAssocID="{28D9DC51-6DEA-452A-AC6E-33EE69CA1135}" presName="Image" presStyleLbl="node1" presStyleIdx="6" presStyleCnt="8" custScaleX="190621" custScaleY="118719" custLinFactX="-100000" custLinFactNeighborX="-112950"/>
      <dgm:spPr>
        <a:blipFill>
          <a:blip xmlns:r="http://schemas.openxmlformats.org/officeDocument/2006/relationships" r:embed="rId7" cstate="print">
            <a:extLst>
              <a:ext uri="{28A0092B-C50C-407E-A947-70E740481C1C}">
                <a14:useLocalDpi xmlns:a14="http://schemas.microsoft.com/office/drawing/2010/main" val="0"/>
              </a:ext>
            </a:extLst>
          </a:blip>
          <a:srcRect/>
          <a:stretch>
            <a:fillRect t="-1000" b="-1000"/>
          </a:stretch>
        </a:blipFill>
      </dgm:spPr>
      <dgm:t>
        <a:bodyPr/>
        <a:lstStyle/>
        <a:p>
          <a:endParaRPr lang="en-IN"/>
        </a:p>
      </dgm:t>
    </dgm:pt>
    <dgm:pt modelId="{7BFCA771-C5CA-46EA-9A5F-87A114752C0F}" type="pres">
      <dgm:prSet presAssocID="{28D9DC51-6DEA-452A-AC6E-33EE69CA1135}" presName="childText" presStyleLbl="lnNode1" presStyleIdx="6" presStyleCnt="8" custScaleX="292005" custScaleY="124177" custLinFactNeighborX="41840">
        <dgm:presLayoutVars>
          <dgm:chMax val="0"/>
          <dgm:chPref val="0"/>
          <dgm:bulletEnabled val="1"/>
        </dgm:presLayoutVars>
      </dgm:prSet>
      <dgm:spPr/>
      <dgm:t>
        <a:bodyPr/>
        <a:lstStyle/>
        <a:p>
          <a:endParaRPr lang="en-IN"/>
        </a:p>
      </dgm:t>
    </dgm:pt>
    <dgm:pt modelId="{DB76B339-8C4D-44EA-A326-B7B39148E47A}" type="pres">
      <dgm:prSet presAssocID="{09448E8B-C30A-435F-A0E5-7CF13C502EB4}" presName="childComposite" presStyleCnt="0">
        <dgm:presLayoutVars>
          <dgm:chMax val="0"/>
          <dgm:chPref val="0"/>
        </dgm:presLayoutVars>
      </dgm:prSet>
      <dgm:spPr/>
    </dgm:pt>
    <dgm:pt modelId="{2BA00217-F641-41CA-97C0-82C7CA14C904}" type="pres">
      <dgm:prSet presAssocID="{09448E8B-C30A-435F-A0E5-7CF13C502EB4}" presName="Image" presStyleLbl="node1" presStyleIdx="7" presStyleCnt="8" custScaleX="190621" custScaleY="118719" custLinFactX="-57783" custLinFactNeighborX="-100000"/>
      <dgm:spPr>
        <a:blipFill>
          <a:blip xmlns:r="http://schemas.openxmlformats.org/officeDocument/2006/relationships" r:embed="rId8" cstate="print">
            <a:extLst>
              <a:ext uri="{28A0092B-C50C-407E-A947-70E740481C1C}">
                <a14:useLocalDpi xmlns:a14="http://schemas.microsoft.com/office/drawing/2010/main" val="0"/>
              </a:ext>
            </a:extLst>
          </a:blip>
          <a:srcRect/>
          <a:stretch>
            <a:fillRect t="-1000" b="-1000"/>
          </a:stretch>
        </a:blipFill>
      </dgm:spPr>
    </dgm:pt>
    <dgm:pt modelId="{82BB4C56-7146-46FD-BEFC-AC8FB8673486}" type="pres">
      <dgm:prSet presAssocID="{09448E8B-C30A-435F-A0E5-7CF13C502EB4}" presName="childText" presStyleLbl="lnNode1" presStyleIdx="7" presStyleCnt="8" custScaleX="326445" custScaleY="138688" custLinFactNeighborX="53972">
        <dgm:presLayoutVars>
          <dgm:chMax val="0"/>
          <dgm:chPref val="0"/>
          <dgm:bulletEnabled val="1"/>
        </dgm:presLayoutVars>
      </dgm:prSet>
      <dgm:spPr/>
      <dgm:t>
        <a:bodyPr/>
        <a:lstStyle/>
        <a:p>
          <a:endParaRPr lang="en-IN"/>
        </a:p>
      </dgm:t>
    </dgm:pt>
  </dgm:ptLst>
  <dgm:cxnLst>
    <dgm:cxn modelId="{F5C17EAB-9AD7-4A0A-8864-B9542F603A41}" srcId="{D89B95CD-1F59-4895-8955-7C80B15BCAF1}" destId="{87DA3459-00CC-43F9-AB1F-B5138B34B17D}" srcOrd="0" destOrd="0" parTransId="{A916CED3-32A9-444C-8A73-37D1DB07EDC6}" sibTransId="{481E9D59-2665-448F-ACFC-D6040D7F302F}"/>
    <dgm:cxn modelId="{CD5DDCA9-9C4A-4272-BA7F-401039C22641}" type="presOf" srcId="{09448E8B-C30A-435F-A0E5-7CF13C502EB4}" destId="{82BB4C56-7146-46FD-BEFC-AC8FB8673486}" srcOrd="0" destOrd="0" presId="urn:microsoft.com/office/officeart/2008/layout/PictureAccentList"/>
    <dgm:cxn modelId="{B3FEFD8C-1616-4DC2-A498-EE0650162434}" srcId="{D89B95CD-1F59-4895-8955-7C80B15BCAF1}" destId="{09448E8B-C30A-435F-A0E5-7CF13C502EB4}" srcOrd="7" destOrd="0" parTransId="{075CFB0F-FA5E-420B-9786-78EA52BAB5D5}" sibTransId="{0728FBB5-A7DE-4355-BC93-6B6C228765FD}"/>
    <dgm:cxn modelId="{1C66FF28-20A6-4A5B-B75D-01260399A104}" type="presOf" srcId="{87DA3459-00CC-43F9-AB1F-B5138B34B17D}" destId="{F833F47A-78B7-4F38-A77C-7ADE04661960}" srcOrd="0" destOrd="0" presId="urn:microsoft.com/office/officeart/2008/layout/PictureAccentList"/>
    <dgm:cxn modelId="{8735550E-F986-4420-AEF9-FE088BD7ACF7}" type="presOf" srcId="{373C72E8-5C03-453E-A818-DD5F486009C5}" destId="{2E36EE1F-8D14-466C-9846-4D79D69A04D6}" srcOrd="0" destOrd="0" presId="urn:microsoft.com/office/officeart/2008/layout/PictureAccentList"/>
    <dgm:cxn modelId="{06AEA5D8-23C4-4A79-83E8-B561822828D5}" type="presOf" srcId="{1E0CA839-8ADA-45E2-B5B2-019990CBB350}" destId="{E6E1E433-0903-4F5F-AF0A-B8F3B0D05E2A}" srcOrd="0" destOrd="0" presId="urn:microsoft.com/office/officeart/2008/layout/PictureAccentList"/>
    <dgm:cxn modelId="{A3A93D8D-9304-4897-90A3-E0B8D51FBABA}" srcId="{D89B95CD-1F59-4895-8955-7C80B15BCAF1}" destId="{78C26EC1-92A8-4ED5-A5D7-E1048395240A}" srcOrd="4" destOrd="0" parTransId="{EA16CA6A-6FC8-46AA-BED7-6EB0821D829D}" sibTransId="{46A5E25A-70E1-4F4C-A802-AC6745A7BC55}"/>
    <dgm:cxn modelId="{911546B1-DC69-4E12-8176-4D27AE6E7295}" srcId="{D89B95CD-1F59-4895-8955-7C80B15BCAF1}" destId="{6648F833-6128-4268-9F1B-67525F589637}" srcOrd="3" destOrd="0" parTransId="{3645A9FF-FFFD-4824-AB63-55C3EF58EBA7}" sibTransId="{B18DFF58-EC09-45F8-B5AD-9867F78AAD16}"/>
    <dgm:cxn modelId="{0D0864CC-FC6A-4161-AB80-DC76A65BF052}" srcId="{D89B95CD-1F59-4895-8955-7C80B15BCAF1}" destId="{200887B3-74E5-4B61-8105-ECD7E7F83E63}" srcOrd="1" destOrd="0" parTransId="{B678BC06-977D-40FB-834D-87FB8F2DA658}" sibTransId="{15184A08-EDBE-4F8A-8C64-1FA2320780AD}"/>
    <dgm:cxn modelId="{4ECE6EEF-6F20-4C86-925F-F3194E4A0B4D}" type="presOf" srcId="{78C26EC1-92A8-4ED5-A5D7-E1048395240A}" destId="{EEE67C35-0C51-4916-9CF4-3874460BD9B3}" srcOrd="0" destOrd="0" presId="urn:microsoft.com/office/officeart/2008/layout/PictureAccentList"/>
    <dgm:cxn modelId="{0B46CC88-1522-4DA0-BBB1-609172D762D2}" type="presOf" srcId="{28D9DC51-6DEA-452A-AC6E-33EE69CA1135}" destId="{7BFCA771-C5CA-46EA-9A5F-87A114752C0F}" srcOrd="0" destOrd="0" presId="urn:microsoft.com/office/officeart/2008/layout/PictureAccentList"/>
    <dgm:cxn modelId="{177A4033-5127-45CB-B1C0-E954A02CC46A}" type="presOf" srcId="{200887B3-74E5-4B61-8105-ECD7E7F83E63}" destId="{1ECA039D-2853-4EFC-8880-3F3386597BA2}" srcOrd="0" destOrd="0" presId="urn:microsoft.com/office/officeart/2008/layout/PictureAccentList"/>
    <dgm:cxn modelId="{67B2CF65-6E7C-460C-8F77-ED090C7C3B5E}" srcId="{D89B95CD-1F59-4895-8955-7C80B15BCAF1}" destId="{1E0CA839-8ADA-45E2-B5B2-019990CBB350}" srcOrd="2" destOrd="0" parTransId="{67D69943-B5C9-40AF-8CB9-E4A9B661B886}" sibTransId="{C17AE1E7-D366-4B46-8519-BBA75809A0BE}"/>
    <dgm:cxn modelId="{EF4A03E8-0D0B-48BC-AC48-13A1E5727364}" type="presOf" srcId="{D89B95CD-1F59-4895-8955-7C80B15BCAF1}" destId="{46E65A93-927A-4AC4-8336-B49802139574}" srcOrd="0" destOrd="0" presId="urn:microsoft.com/office/officeart/2008/layout/PictureAccentList"/>
    <dgm:cxn modelId="{96C64BE2-27F9-44DB-AA08-14C4126782E6}" srcId="{D89B95CD-1F59-4895-8955-7C80B15BCAF1}" destId="{1D222CDA-594E-4AAC-A2EF-C78D12176F1B}" srcOrd="5" destOrd="0" parTransId="{D89CD2A4-80DE-45EB-8A0E-2E8AC20DB943}" sibTransId="{97B2824C-CE96-4271-AD6B-4BD0C3269C00}"/>
    <dgm:cxn modelId="{2059E471-B8CF-4782-AC96-0C1D4775C6AF}" srcId="{D89B95CD-1F59-4895-8955-7C80B15BCAF1}" destId="{28D9DC51-6DEA-452A-AC6E-33EE69CA1135}" srcOrd="6" destOrd="0" parTransId="{93983BAD-CE1C-4404-8D69-DD90F6F18C0F}" sibTransId="{BC5F66CC-2F96-4966-9965-E173B3077327}"/>
    <dgm:cxn modelId="{1D0136E2-F4CE-4428-BA4F-ECCCF2B2B32E}" srcId="{373C72E8-5C03-453E-A818-DD5F486009C5}" destId="{D89B95CD-1F59-4895-8955-7C80B15BCAF1}" srcOrd="0" destOrd="0" parTransId="{C1753C56-387F-438E-9445-7CBDF8D0C1DF}" sibTransId="{BCEE7D00-A3E8-416A-BDAC-461DCEF8F95A}"/>
    <dgm:cxn modelId="{1F0A4A4E-48EC-4A2F-8641-4ED8ADC1D2B9}" type="presOf" srcId="{6648F833-6128-4268-9F1B-67525F589637}" destId="{299BE530-203D-45FC-A02C-A57307730F30}" srcOrd="0" destOrd="0" presId="urn:microsoft.com/office/officeart/2008/layout/PictureAccentList"/>
    <dgm:cxn modelId="{1836BF5D-6848-42AA-A2F7-10FB83C896FA}" type="presOf" srcId="{1D222CDA-594E-4AAC-A2EF-C78D12176F1B}" destId="{129A35BB-F9D1-4431-BC8C-7CD53FE3A66E}" srcOrd="0" destOrd="0" presId="urn:microsoft.com/office/officeart/2008/layout/PictureAccentList"/>
    <dgm:cxn modelId="{46E83C77-98ED-4C65-A1BC-9F4346168AD3}" type="presParOf" srcId="{2E36EE1F-8D14-466C-9846-4D79D69A04D6}" destId="{99370C5A-6C32-4DF9-8550-60AD013F6867}" srcOrd="0" destOrd="0" presId="urn:microsoft.com/office/officeart/2008/layout/PictureAccentList"/>
    <dgm:cxn modelId="{2373A6BB-983B-4D66-88FC-0B5F0F808EF8}" type="presParOf" srcId="{99370C5A-6C32-4DF9-8550-60AD013F6867}" destId="{702F2E04-0F96-429F-B0C2-E61EE1C1D703}" srcOrd="0" destOrd="0" presId="urn:microsoft.com/office/officeart/2008/layout/PictureAccentList"/>
    <dgm:cxn modelId="{E0350B1D-B8DB-4665-B75D-ACC95B920FC9}" type="presParOf" srcId="{702F2E04-0F96-429F-B0C2-E61EE1C1D703}" destId="{46E65A93-927A-4AC4-8336-B49802139574}" srcOrd="0" destOrd="0" presId="urn:microsoft.com/office/officeart/2008/layout/PictureAccentList"/>
    <dgm:cxn modelId="{234DB1CC-D4A7-414C-9A70-BE1655AADBB0}" type="presParOf" srcId="{99370C5A-6C32-4DF9-8550-60AD013F6867}" destId="{37CB4259-5FD5-4558-858E-89C4331F73B5}" srcOrd="1" destOrd="0" presId="urn:microsoft.com/office/officeart/2008/layout/PictureAccentList"/>
    <dgm:cxn modelId="{C96CB0BB-1CE6-4185-83C3-89583AAB2C10}" type="presParOf" srcId="{37CB4259-5FD5-4558-858E-89C4331F73B5}" destId="{9FE42F8B-791C-47F1-8F71-324E8C959A0D}" srcOrd="0" destOrd="0" presId="urn:microsoft.com/office/officeart/2008/layout/PictureAccentList"/>
    <dgm:cxn modelId="{CB0C8FBD-8ECC-439C-B8DB-7879BFCF9832}" type="presParOf" srcId="{9FE42F8B-791C-47F1-8F71-324E8C959A0D}" destId="{8148AA75-DA58-46CA-AAF1-1C74ED734843}" srcOrd="0" destOrd="0" presId="urn:microsoft.com/office/officeart/2008/layout/PictureAccentList"/>
    <dgm:cxn modelId="{55D328B7-2E0A-4560-934C-5B3E1989895D}" type="presParOf" srcId="{9FE42F8B-791C-47F1-8F71-324E8C959A0D}" destId="{F833F47A-78B7-4F38-A77C-7ADE04661960}" srcOrd="1" destOrd="0" presId="urn:microsoft.com/office/officeart/2008/layout/PictureAccentList"/>
    <dgm:cxn modelId="{D788B446-1426-4236-BAB3-CC710C44377A}" type="presParOf" srcId="{37CB4259-5FD5-4558-858E-89C4331F73B5}" destId="{A2B67497-3D67-45A3-AD1C-41EC662F3162}" srcOrd="1" destOrd="0" presId="urn:microsoft.com/office/officeart/2008/layout/PictureAccentList"/>
    <dgm:cxn modelId="{5C886B09-9DDA-4E83-9E71-7D2C64E7B1CE}" type="presParOf" srcId="{A2B67497-3D67-45A3-AD1C-41EC662F3162}" destId="{22875271-5FE4-4EB7-8AED-FFCEDFD45B8E}" srcOrd="0" destOrd="0" presId="urn:microsoft.com/office/officeart/2008/layout/PictureAccentList"/>
    <dgm:cxn modelId="{EE54E171-E622-4731-97B8-1CA1C6A6920A}" type="presParOf" srcId="{A2B67497-3D67-45A3-AD1C-41EC662F3162}" destId="{1ECA039D-2853-4EFC-8880-3F3386597BA2}" srcOrd="1" destOrd="0" presId="urn:microsoft.com/office/officeart/2008/layout/PictureAccentList"/>
    <dgm:cxn modelId="{32CAEA44-DF2B-4789-99F6-D2FA2C6A3841}" type="presParOf" srcId="{37CB4259-5FD5-4558-858E-89C4331F73B5}" destId="{3C4E0AA1-8D73-44D3-9268-728B6BEE7D80}" srcOrd="2" destOrd="0" presId="urn:microsoft.com/office/officeart/2008/layout/PictureAccentList"/>
    <dgm:cxn modelId="{6DD49BB9-84F6-46B2-8AB2-0E99BC907333}" type="presParOf" srcId="{3C4E0AA1-8D73-44D3-9268-728B6BEE7D80}" destId="{7F272660-30B1-4B37-958B-DF8A652C7084}" srcOrd="0" destOrd="0" presId="urn:microsoft.com/office/officeart/2008/layout/PictureAccentList"/>
    <dgm:cxn modelId="{888B40B5-FF3B-4759-8F8D-B1CC0BD3F8A9}" type="presParOf" srcId="{3C4E0AA1-8D73-44D3-9268-728B6BEE7D80}" destId="{E6E1E433-0903-4F5F-AF0A-B8F3B0D05E2A}" srcOrd="1" destOrd="0" presId="urn:microsoft.com/office/officeart/2008/layout/PictureAccentList"/>
    <dgm:cxn modelId="{ED0261EA-EDC6-4BC2-AB84-CD9E649470F9}" type="presParOf" srcId="{37CB4259-5FD5-4558-858E-89C4331F73B5}" destId="{0A61DB2E-58C1-4205-AF04-58FD11D5BB99}" srcOrd="3" destOrd="0" presId="urn:microsoft.com/office/officeart/2008/layout/PictureAccentList"/>
    <dgm:cxn modelId="{35BCEF9A-A8E8-4FB0-BEFF-8F399B826EBD}" type="presParOf" srcId="{0A61DB2E-58C1-4205-AF04-58FD11D5BB99}" destId="{6031AAAF-3879-46E2-886B-F2BBB7374837}" srcOrd="0" destOrd="0" presId="urn:microsoft.com/office/officeart/2008/layout/PictureAccentList"/>
    <dgm:cxn modelId="{986D811C-D3EE-4A02-908A-C109663399C6}" type="presParOf" srcId="{0A61DB2E-58C1-4205-AF04-58FD11D5BB99}" destId="{299BE530-203D-45FC-A02C-A57307730F30}" srcOrd="1" destOrd="0" presId="urn:microsoft.com/office/officeart/2008/layout/PictureAccentList"/>
    <dgm:cxn modelId="{490AC46F-3652-445A-9F2E-178C8410AD2D}" type="presParOf" srcId="{37CB4259-5FD5-4558-858E-89C4331F73B5}" destId="{81C9BFB3-4B11-4BDE-9391-661B44193ACA}" srcOrd="4" destOrd="0" presId="urn:microsoft.com/office/officeart/2008/layout/PictureAccentList"/>
    <dgm:cxn modelId="{F570AF60-0B4A-48F8-A08D-926D1A189F7C}" type="presParOf" srcId="{81C9BFB3-4B11-4BDE-9391-661B44193ACA}" destId="{30033E66-8D37-4ED0-B01B-95BEDF29C8B6}" srcOrd="0" destOrd="0" presId="urn:microsoft.com/office/officeart/2008/layout/PictureAccentList"/>
    <dgm:cxn modelId="{24AACFC0-EDEC-484A-B19E-D35461EBEE26}" type="presParOf" srcId="{81C9BFB3-4B11-4BDE-9391-661B44193ACA}" destId="{EEE67C35-0C51-4916-9CF4-3874460BD9B3}" srcOrd="1" destOrd="0" presId="urn:microsoft.com/office/officeart/2008/layout/PictureAccentList"/>
    <dgm:cxn modelId="{BBD5BF95-B373-4938-9AB7-35CD7A89AC29}" type="presParOf" srcId="{37CB4259-5FD5-4558-858E-89C4331F73B5}" destId="{45DD3A6B-6F37-4D64-A4C8-CEE3354CFAD9}" srcOrd="5" destOrd="0" presId="urn:microsoft.com/office/officeart/2008/layout/PictureAccentList"/>
    <dgm:cxn modelId="{1549CE7F-C934-4920-8E6D-A05254C56C13}" type="presParOf" srcId="{45DD3A6B-6F37-4D64-A4C8-CEE3354CFAD9}" destId="{8C0CAF02-511E-440F-AB20-2EC2FB1B8E21}" srcOrd="0" destOrd="0" presId="urn:microsoft.com/office/officeart/2008/layout/PictureAccentList"/>
    <dgm:cxn modelId="{717B9945-430B-416C-8F5A-C138FB99F2A6}" type="presParOf" srcId="{45DD3A6B-6F37-4D64-A4C8-CEE3354CFAD9}" destId="{129A35BB-F9D1-4431-BC8C-7CD53FE3A66E}" srcOrd="1" destOrd="0" presId="urn:microsoft.com/office/officeart/2008/layout/PictureAccentList"/>
    <dgm:cxn modelId="{C3B3998C-2DAD-4BF6-9A9F-48AB817C20FF}" type="presParOf" srcId="{37CB4259-5FD5-4558-858E-89C4331F73B5}" destId="{C021B165-BCC6-49F3-A4FA-2A7F0FF938BE}" srcOrd="6" destOrd="0" presId="urn:microsoft.com/office/officeart/2008/layout/PictureAccentList"/>
    <dgm:cxn modelId="{A9CA8D39-FBAB-4BE2-AD46-3FEDCA881DB6}" type="presParOf" srcId="{C021B165-BCC6-49F3-A4FA-2A7F0FF938BE}" destId="{F978CA51-DB10-43FE-A14C-FF074757DC57}" srcOrd="0" destOrd="0" presId="urn:microsoft.com/office/officeart/2008/layout/PictureAccentList"/>
    <dgm:cxn modelId="{209FAA4B-7B9F-4C17-A03D-0527EC33FE8B}" type="presParOf" srcId="{C021B165-BCC6-49F3-A4FA-2A7F0FF938BE}" destId="{7BFCA771-C5CA-46EA-9A5F-87A114752C0F}" srcOrd="1" destOrd="0" presId="urn:microsoft.com/office/officeart/2008/layout/PictureAccentList"/>
    <dgm:cxn modelId="{2A285049-43DC-4C2B-BEB1-D8FF93FD7FE2}" type="presParOf" srcId="{37CB4259-5FD5-4558-858E-89C4331F73B5}" destId="{DB76B339-8C4D-44EA-A326-B7B39148E47A}" srcOrd="7" destOrd="0" presId="urn:microsoft.com/office/officeart/2008/layout/PictureAccentList"/>
    <dgm:cxn modelId="{5B3CCB75-9629-4E5C-8AAB-0B03820029E6}" type="presParOf" srcId="{DB76B339-8C4D-44EA-A326-B7B39148E47A}" destId="{2BA00217-F641-41CA-97C0-82C7CA14C904}" srcOrd="0" destOrd="0" presId="urn:microsoft.com/office/officeart/2008/layout/PictureAccentList"/>
    <dgm:cxn modelId="{156D760D-2A66-49CC-BFF0-829F25C0DC0A}" type="presParOf" srcId="{DB76B339-8C4D-44EA-A326-B7B39148E47A}" destId="{82BB4C56-7146-46FD-BEFC-AC8FB8673486}"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73C72E8-5C03-453E-A818-DD5F486009C5}" type="doc">
      <dgm:prSet loTypeId="urn:microsoft.com/office/officeart/2008/layout/PictureAccentList" loCatId="list" qsTypeId="urn:microsoft.com/office/officeart/2005/8/quickstyle/simple1" qsCatId="simple" csTypeId="urn:microsoft.com/office/officeart/2005/8/colors/accent1_2" csCatId="accent1" phldr="1"/>
      <dgm:spPr/>
      <dgm:t>
        <a:bodyPr/>
        <a:lstStyle/>
        <a:p>
          <a:endParaRPr lang="en-IN"/>
        </a:p>
      </dgm:t>
    </dgm:pt>
    <dgm:pt modelId="{D89B95CD-1F59-4895-8955-7C80B15BCAF1}">
      <dgm:prSet phldrT="[Text]"/>
      <dgm:spPr>
        <a:solidFill>
          <a:srgbClr val="0070C0"/>
        </a:solidFill>
      </dgm:spPr>
      <dgm:t>
        <a:bodyPr/>
        <a:lstStyle/>
        <a:p>
          <a:r>
            <a:rPr lang="en-IN" dirty="0" smtClean="0"/>
            <a:t>Transferable  Traits </a:t>
          </a:r>
          <a:endParaRPr lang="en-IN" dirty="0"/>
        </a:p>
      </dgm:t>
    </dgm:pt>
    <dgm:pt modelId="{C1753C56-387F-438E-9445-7CBDF8D0C1DF}" type="parTrans" cxnId="{1D0136E2-F4CE-4428-BA4F-ECCCF2B2B32E}">
      <dgm:prSet/>
      <dgm:spPr/>
      <dgm:t>
        <a:bodyPr/>
        <a:lstStyle/>
        <a:p>
          <a:endParaRPr lang="en-IN"/>
        </a:p>
      </dgm:t>
    </dgm:pt>
    <dgm:pt modelId="{BCEE7D00-A3E8-416A-BDAC-461DCEF8F95A}" type="sibTrans" cxnId="{1D0136E2-F4CE-4428-BA4F-ECCCF2B2B32E}">
      <dgm:prSet/>
      <dgm:spPr/>
      <dgm:t>
        <a:bodyPr/>
        <a:lstStyle/>
        <a:p>
          <a:endParaRPr lang="en-IN"/>
        </a:p>
      </dgm:t>
    </dgm:pt>
    <dgm:pt modelId="{87DA3459-00CC-43F9-AB1F-B5138B34B17D}">
      <dgm:prSet phldrT="[Text]" custT="1"/>
      <dgm:spPr/>
      <dgm:t>
        <a:bodyPr/>
        <a:lstStyle/>
        <a:p>
          <a:pPr algn="ctr"/>
          <a:r>
            <a:rPr lang="en-US" sz="2400" b="1" dirty="0" smtClean="0">
              <a:latin typeface="Garamond" pitchFamily="18" charset="0"/>
            </a:rPr>
            <a:t>Interpersonal skills</a:t>
          </a:r>
          <a:endParaRPr lang="en-IN" sz="2400" b="1" dirty="0">
            <a:latin typeface="Garamond" pitchFamily="18" charset="0"/>
          </a:endParaRPr>
        </a:p>
      </dgm:t>
    </dgm:pt>
    <dgm:pt modelId="{A916CED3-32A9-444C-8A73-37D1DB07EDC6}" type="parTrans" cxnId="{F5C17EAB-9AD7-4A0A-8864-B9542F603A41}">
      <dgm:prSet/>
      <dgm:spPr/>
      <dgm:t>
        <a:bodyPr/>
        <a:lstStyle/>
        <a:p>
          <a:endParaRPr lang="en-IN"/>
        </a:p>
      </dgm:t>
    </dgm:pt>
    <dgm:pt modelId="{481E9D59-2665-448F-ACFC-D6040D7F302F}" type="sibTrans" cxnId="{F5C17EAB-9AD7-4A0A-8864-B9542F603A41}">
      <dgm:prSet/>
      <dgm:spPr/>
      <dgm:t>
        <a:bodyPr/>
        <a:lstStyle/>
        <a:p>
          <a:endParaRPr lang="en-IN"/>
        </a:p>
      </dgm:t>
    </dgm:pt>
    <dgm:pt modelId="{200887B3-74E5-4B61-8105-ECD7E7F83E63}">
      <dgm:prSet phldrT="[Text]" custT="1"/>
      <dgm:spPr/>
      <dgm:t>
        <a:bodyPr/>
        <a:lstStyle/>
        <a:p>
          <a:pPr algn="ctr"/>
          <a:r>
            <a:rPr lang="en-US" sz="2400" b="1" dirty="0" smtClean="0">
              <a:latin typeface="Garamond" pitchFamily="18" charset="0"/>
            </a:rPr>
            <a:t>Ability to listen</a:t>
          </a:r>
          <a:endParaRPr lang="en-IN" sz="2400" b="1" dirty="0">
            <a:latin typeface="Garamond" pitchFamily="18" charset="0"/>
          </a:endParaRPr>
        </a:p>
      </dgm:t>
    </dgm:pt>
    <dgm:pt modelId="{B678BC06-977D-40FB-834D-87FB8F2DA658}" type="parTrans" cxnId="{0D0864CC-FC6A-4161-AB80-DC76A65BF052}">
      <dgm:prSet/>
      <dgm:spPr/>
      <dgm:t>
        <a:bodyPr/>
        <a:lstStyle/>
        <a:p>
          <a:endParaRPr lang="en-IN"/>
        </a:p>
      </dgm:t>
    </dgm:pt>
    <dgm:pt modelId="{15184A08-EDBE-4F8A-8C64-1FA2320780AD}" type="sibTrans" cxnId="{0D0864CC-FC6A-4161-AB80-DC76A65BF052}">
      <dgm:prSet/>
      <dgm:spPr/>
      <dgm:t>
        <a:bodyPr/>
        <a:lstStyle/>
        <a:p>
          <a:endParaRPr lang="en-IN"/>
        </a:p>
      </dgm:t>
    </dgm:pt>
    <dgm:pt modelId="{1E0CA839-8ADA-45E2-B5B2-019990CBB350}">
      <dgm:prSet phldrT="[Text]" custT="1"/>
      <dgm:spPr/>
      <dgm:t>
        <a:bodyPr/>
        <a:lstStyle/>
        <a:p>
          <a:pPr algn="ctr"/>
          <a:r>
            <a:rPr lang="en-US" sz="2400" b="1" dirty="0" smtClean="0">
              <a:latin typeface="Garamond" pitchFamily="18" charset="0"/>
            </a:rPr>
            <a:t>Relationship building</a:t>
          </a:r>
          <a:endParaRPr lang="en-IN" sz="2400" b="1" dirty="0">
            <a:latin typeface="Garamond" pitchFamily="18" charset="0"/>
          </a:endParaRPr>
        </a:p>
      </dgm:t>
    </dgm:pt>
    <dgm:pt modelId="{67D69943-B5C9-40AF-8CB9-E4A9B661B886}" type="parTrans" cxnId="{67B2CF65-6E7C-460C-8F77-ED090C7C3B5E}">
      <dgm:prSet/>
      <dgm:spPr/>
      <dgm:t>
        <a:bodyPr/>
        <a:lstStyle/>
        <a:p>
          <a:endParaRPr lang="en-IN"/>
        </a:p>
      </dgm:t>
    </dgm:pt>
    <dgm:pt modelId="{C17AE1E7-D366-4B46-8519-BBA75809A0BE}" type="sibTrans" cxnId="{67B2CF65-6E7C-460C-8F77-ED090C7C3B5E}">
      <dgm:prSet/>
      <dgm:spPr/>
      <dgm:t>
        <a:bodyPr/>
        <a:lstStyle/>
        <a:p>
          <a:endParaRPr lang="en-IN"/>
        </a:p>
      </dgm:t>
    </dgm:pt>
    <dgm:pt modelId="{6648F833-6128-4268-9F1B-67525F589637}">
      <dgm:prSet phldrT="[Text]" custT="1"/>
      <dgm:spPr/>
      <dgm:t>
        <a:bodyPr/>
        <a:lstStyle/>
        <a:p>
          <a:pPr algn="ctr"/>
          <a:r>
            <a:rPr lang="en-US" sz="2400" b="1" dirty="0" smtClean="0">
              <a:latin typeface="Garamond" pitchFamily="18" charset="0"/>
            </a:rPr>
            <a:t>Teamwork</a:t>
          </a:r>
          <a:endParaRPr lang="en-IN" sz="2400" b="1" dirty="0">
            <a:latin typeface="Garamond" pitchFamily="18" charset="0"/>
          </a:endParaRPr>
        </a:p>
      </dgm:t>
    </dgm:pt>
    <dgm:pt modelId="{3645A9FF-FFFD-4824-AB63-55C3EF58EBA7}" type="parTrans" cxnId="{911546B1-DC69-4E12-8176-4D27AE6E7295}">
      <dgm:prSet/>
      <dgm:spPr/>
      <dgm:t>
        <a:bodyPr/>
        <a:lstStyle/>
        <a:p>
          <a:endParaRPr lang="en-IN"/>
        </a:p>
      </dgm:t>
    </dgm:pt>
    <dgm:pt modelId="{B18DFF58-EC09-45F8-B5AD-9867F78AAD16}" type="sibTrans" cxnId="{911546B1-DC69-4E12-8176-4D27AE6E7295}">
      <dgm:prSet/>
      <dgm:spPr/>
      <dgm:t>
        <a:bodyPr/>
        <a:lstStyle/>
        <a:p>
          <a:endParaRPr lang="en-IN"/>
        </a:p>
      </dgm:t>
    </dgm:pt>
    <dgm:pt modelId="{78C26EC1-92A8-4ED5-A5D7-E1048395240A}">
      <dgm:prSet phldrT="[Text]" custT="1"/>
      <dgm:spPr/>
      <dgm:t>
        <a:bodyPr/>
        <a:lstStyle/>
        <a:p>
          <a:pPr algn="ctr"/>
          <a:r>
            <a:rPr lang="en-US" sz="2400" b="1" dirty="0" smtClean="0">
              <a:latin typeface="Garamond" pitchFamily="18" charset="0"/>
            </a:rPr>
            <a:t>Communication</a:t>
          </a:r>
          <a:endParaRPr lang="en-IN" sz="2400" b="1" dirty="0">
            <a:latin typeface="Garamond" pitchFamily="18" charset="0"/>
          </a:endParaRPr>
        </a:p>
      </dgm:t>
    </dgm:pt>
    <dgm:pt modelId="{EA16CA6A-6FC8-46AA-BED7-6EB0821D829D}" type="parTrans" cxnId="{A3A93D8D-9304-4897-90A3-E0B8D51FBABA}">
      <dgm:prSet/>
      <dgm:spPr/>
      <dgm:t>
        <a:bodyPr/>
        <a:lstStyle/>
        <a:p>
          <a:endParaRPr lang="en-IN"/>
        </a:p>
      </dgm:t>
    </dgm:pt>
    <dgm:pt modelId="{46A5E25A-70E1-4F4C-A802-AC6745A7BC55}" type="sibTrans" cxnId="{A3A93D8D-9304-4897-90A3-E0B8D51FBABA}">
      <dgm:prSet/>
      <dgm:spPr/>
      <dgm:t>
        <a:bodyPr/>
        <a:lstStyle/>
        <a:p>
          <a:endParaRPr lang="en-IN"/>
        </a:p>
      </dgm:t>
    </dgm:pt>
    <dgm:pt modelId="{1D222CDA-594E-4AAC-A2EF-C78D12176F1B}">
      <dgm:prSet phldrT="[Text]" custT="1"/>
      <dgm:spPr/>
      <dgm:t>
        <a:bodyPr/>
        <a:lstStyle/>
        <a:p>
          <a:pPr algn="ctr"/>
          <a:r>
            <a:rPr lang="en-US" sz="2400" b="1" dirty="0" smtClean="0">
              <a:latin typeface="Garamond" pitchFamily="18" charset="0"/>
            </a:rPr>
            <a:t>Sales and Marketing Skills</a:t>
          </a:r>
          <a:endParaRPr lang="en-IN" sz="2400" b="1" dirty="0">
            <a:latin typeface="Garamond" pitchFamily="18" charset="0"/>
          </a:endParaRPr>
        </a:p>
      </dgm:t>
    </dgm:pt>
    <dgm:pt modelId="{D89CD2A4-80DE-45EB-8A0E-2E8AC20DB943}" type="parTrans" cxnId="{96C64BE2-27F9-44DB-AA08-14C4126782E6}">
      <dgm:prSet/>
      <dgm:spPr/>
      <dgm:t>
        <a:bodyPr/>
        <a:lstStyle/>
        <a:p>
          <a:endParaRPr lang="en-IN"/>
        </a:p>
      </dgm:t>
    </dgm:pt>
    <dgm:pt modelId="{97B2824C-CE96-4271-AD6B-4BD0C3269C00}" type="sibTrans" cxnId="{96C64BE2-27F9-44DB-AA08-14C4126782E6}">
      <dgm:prSet/>
      <dgm:spPr/>
      <dgm:t>
        <a:bodyPr/>
        <a:lstStyle/>
        <a:p>
          <a:endParaRPr lang="en-IN"/>
        </a:p>
      </dgm:t>
    </dgm:pt>
    <dgm:pt modelId="{28D9DC51-6DEA-452A-AC6E-33EE69CA1135}">
      <dgm:prSet phldrT="[Text]" custT="1"/>
      <dgm:spPr/>
      <dgm:t>
        <a:bodyPr/>
        <a:lstStyle/>
        <a:p>
          <a:pPr algn="ctr"/>
          <a:r>
            <a:rPr lang="en-US" sz="2400" b="1" dirty="0" smtClean="0">
              <a:latin typeface="Garamond" pitchFamily="18" charset="0"/>
            </a:rPr>
            <a:t>Branding Skills</a:t>
          </a:r>
          <a:endParaRPr lang="en-IN" sz="2400" b="1" dirty="0">
            <a:latin typeface="Garamond" pitchFamily="18" charset="0"/>
          </a:endParaRPr>
        </a:p>
      </dgm:t>
    </dgm:pt>
    <dgm:pt modelId="{93983BAD-CE1C-4404-8D69-DD90F6F18C0F}" type="parTrans" cxnId="{2059E471-B8CF-4782-AC96-0C1D4775C6AF}">
      <dgm:prSet/>
      <dgm:spPr/>
      <dgm:t>
        <a:bodyPr/>
        <a:lstStyle/>
        <a:p>
          <a:endParaRPr lang="en-IN"/>
        </a:p>
      </dgm:t>
    </dgm:pt>
    <dgm:pt modelId="{BC5F66CC-2F96-4966-9965-E173B3077327}" type="sibTrans" cxnId="{2059E471-B8CF-4782-AC96-0C1D4775C6AF}">
      <dgm:prSet/>
      <dgm:spPr/>
      <dgm:t>
        <a:bodyPr/>
        <a:lstStyle/>
        <a:p>
          <a:endParaRPr lang="en-IN"/>
        </a:p>
      </dgm:t>
    </dgm:pt>
    <dgm:pt modelId="{09448E8B-C30A-435F-A0E5-7CF13C502EB4}">
      <dgm:prSet phldrT="[Text]" custT="1"/>
      <dgm:spPr/>
      <dgm:t>
        <a:bodyPr/>
        <a:lstStyle/>
        <a:p>
          <a:pPr algn="ctr"/>
          <a:r>
            <a:rPr lang="en-US" sz="2400" b="1" dirty="0" smtClean="0">
              <a:latin typeface="Garamond" pitchFamily="18" charset="0"/>
            </a:rPr>
            <a:t>Social Media Skills</a:t>
          </a:r>
          <a:endParaRPr lang="en-IN" sz="2400" b="1" dirty="0">
            <a:latin typeface="Garamond" pitchFamily="18" charset="0"/>
          </a:endParaRPr>
        </a:p>
      </dgm:t>
    </dgm:pt>
    <dgm:pt modelId="{075CFB0F-FA5E-420B-9786-78EA52BAB5D5}" type="parTrans" cxnId="{B3FEFD8C-1616-4DC2-A498-EE0650162434}">
      <dgm:prSet/>
      <dgm:spPr/>
      <dgm:t>
        <a:bodyPr/>
        <a:lstStyle/>
        <a:p>
          <a:endParaRPr lang="en-IN"/>
        </a:p>
      </dgm:t>
    </dgm:pt>
    <dgm:pt modelId="{0728FBB5-A7DE-4355-BC93-6B6C228765FD}" type="sibTrans" cxnId="{B3FEFD8C-1616-4DC2-A498-EE0650162434}">
      <dgm:prSet/>
      <dgm:spPr/>
      <dgm:t>
        <a:bodyPr/>
        <a:lstStyle/>
        <a:p>
          <a:endParaRPr lang="en-IN"/>
        </a:p>
      </dgm:t>
    </dgm:pt>
    <dgm:pt modelId="{3968930C-688F-408E-B7F4-B385ADA9D39F}">
      <dgm:prSet custT="1"/>
      <dgm:spPr/>
      <dgm:t>
        <a:bodyPr/>
        <a:lstStyle/>
        <a:p>
          <a:r>
            <a:rPr lang="en-US" sz="2400" b="1" dirty="0" smtClean="0">
              <a:latin typeface="Garamond" pitchFamily="18" charset="0"/>
            </a:rPr>
            <a:t>Organizational skills</a:t>
          </a:r>
          <a:endParaRPr lang="en-IN" sz="2400" b="1" dirty="0">
            <a:latin typeface="Garamond" pitchFamily="18" charset="0"/>
          </a:endParaRPr>
        </a:p>
      </dgm:t>
    </dgm:pt>
    <dgm:pt modelId="{BB8EE97D-DB0C-4867-8941-8A4545998D0C}" type="parTrans" cxnId="{3106E0A3-8AF9-48AA-9D94-36E10969376E}">
      <dgm:prSet/>
      <dgm:spPr/>
      <dgm:t>
        <a:bodyPr/>
        <a:lstStyle/>
        <a:p>
          <a:endParaRPr lang="en-IN"/>
        </a:p>
      </dgm:t>
    </dgm:pt>
    <dgm:pt modelId="{35DBF5C2-6027-4781-8346-8E5AA3403B18}" type="sibTrans" cxnId="{3106E0A3-8AF9-48AA-9D94-36E10969376E}">
      <dgm:prSet/>
      <dgm:spPr/>
      <dgm:t>
        <a:bodyPr/>
        <a:lstStyle/>
        <a:p>
          <a:endParaRPr lang="en-IN"/>
        </a:p>
      </dgm:t>
    </dgm:pt>
    <dgm:pt modelId="{2E36EE1F-8D14-466C-9846-4D79D69A04D6}" type="pres">
      <dgm:prSet presAssocID="{373C72E8-5C03-453E-A818-DD5F486009C5}" presName="layout" presStyleCnt="0">
        <dgm:presLayoutVars>
          <dgm:chMax/>
          <dgm:chPref/>
          <dgm:dir/>
          <dgm:animOne val="branch"/>
          <dgm:animLvl val="lvl"/>
          <dgm:resizeHandles/>
        </dgm:presLayoutVars>
      </dgm:prSet>
      <dgm:spPr/>
    </dgm:pt>
    <dgm:pt modelId="{99370C5A-6C32-4DF9-8550-60AD013F6867}" type="pres">
      <dgm:prSet presAssocID="{D89B95CD-1F59-4895-8955-7C80B15BCAF1}" presName="root" presStyleCnt="0">
        <dgm:presLayoutVars>
          <dgm:chMax/>
          <dgm:chPref val="4"/>
        </dgm:presLayoutVars>
      </dgm:prSet>
      <dgm:spPr/>
    </dgm:pt>
    <dgm:pt modelId="{702F2E04-0F96-429F-B0C2-E61EE1C1D703}" type="pres">
      <dgm:prSet presAssocID="{D89B95CD-1F59-4895-8955-7C80B15BCAF1}" presName="rootComposite" presStyleCnt="0">
        <dgm:presLayoutVars/>
      </dgm:prSet>
      <dgm:spPr/>
    </dgm:pt>
    <dgm:pt modelId="{46E65A93-927A-4AC4-8336-B49802139574}" type="pres">
      <dgm:prSet presAssocID="{D89B95CD-1F59-4895-8955-7C80B15BCAF1}" presName="rootText" presStyleLbl="node0" presStyleIdx="0" presStyleCnt="1" custScaleX="186908" custLinFactNeighborX="-13851">
        <dgm:presLayoutVars>
          <dgm:chMax/>
          <dgm:chPref val="4"/>
        </dgm:presLayoutVars>
      </dgm:prSet>
      <dgm:spPr/>
      <dgm:t>
        <a:bodyPr/>
        <a:lstStyle/>
        <a:p>
          <a:endParaRPr lang="en-IN"/>
        </a:p>
      </dgm:t>
    </dgm:pt>
    <dgm:pt modelId="{37CB4259-5FD5-4558-858E-89C4331F73B5}" type="pres">
      <dgm:prSet presAssocID="{D89B95CD-1F59-4895-8955-7C80B15BCAF1}" presName="childShape" presStyleCnt="0">
        <dgm:presLayoutVars>
          <dgm:chMax val="0"/>
          <dgm:chPref val="0"/>
        </dgm:presLayoutVars>
      </dgm:prSet>
      <dgm:spPr/>
    </dgm:pt>
    <dgm:pt modelId="{9FE42F8B-791C-47F1-8F71-324E8C959A0D}" type="pres">
      <dgm:prSet presAssocID="{87DA3459-00CC-43F9-AB1F-B5138B34B17D}" presName="childComposite" presStyleCnt="0">
        <dgm:presLayoutVars>
          <dgm:chMax val="0"/>
          <dgm:chPref val="0"/>
        </dgm:presLayoutVars>
      </dgm:prSet>
      <dgm:spPr/>
    </dgm:pt>
    <dgm:pt modelId="{8148AA75-DA58-46CA-AAF1-1C74ED734843}" type="pres">
      <dgm:prSet presAssocID="{87DA3459-00CC-43F9-AB1F-B5138B34B17D}" presName="Image" presStyleLbl="node1" presStyleIdx="0" presStyleCnt="9" custScaleX="179540" custScaleY="96886" custLinFactX="-17524" custLinFactNeighborX="-100000"/>
      <dgm:spPr>
        <a:blipFill>
          <a:blip xmlns:r="http://schemas.openxmlformats.org/officeDocument/2006/relationships" r:embed="rId1">
            <a:extLst>
              <a:ext uri="{28A0092B-C50C-407E-A947-70E740481C1C}">
                <a14:useLocalDpi xmlns:a14="http://schemas.microsoft.com/office/drawing/2010/main" val="0"/>
              </a:ext>
            </a:extLst>
          </a:blip>
          <a:srcRect/>
          <a:stretch>
            <a:fillRect t="-22000" b="-22000"/>
          </a:stretch>
        </a:blipFill>
        <a:ln w="3175">
          <a:solidFill>
            <a:schemeClr val="tx1"/>
          </a:solidFill>
        </a:ln>
      </dgm:spPr>
    </dgm:pt>
    <dgm:pt modelId="{F833F47A-78B7-4F38-A77C-7ADE04661960}" type="pres">
      <dgm:prSet presAssocID="{87DA3459-00CC-43F9-AB1F-B5138B34B17D}" presName="childText" presStyleLbl="lnNode1" presStyleIdx="0" presStyleCnt="9" custScaleX="240647" custLinFactNeighborX="45603" custLinFactNeighborY="4932">
        <dgm:presLayoutVars>
          <dgm:chMax val="0"/>
          <dgm:chPref val="0"/>
          <dgm:bulletEnabled val="1"/>
        </dgm:presLayoutVars>
      </dgm:prSet>
      <dgm:spPr/>
      <dgm:t>
        <a:bodyPr/>
        <a:lstStyle/>
        <a:p>
          <a:endParaRPr lang="en-IN"/>
        </a:p>
      </dgm:t>
    </dgm:pt>
    <dgm:pt modelId="{A2B67497-3D67-45A3-AD1C-41EC662F3162}" type="pres">
      <dgm:prSet presAssocID="{200887B3-74E5-4B61-8105-ECD7E7F83E63}" presName="childComposite" presStyleCnt="0">
        <dgm:presLayoutVars>
          <dgm:chMax val="0"/>
          <dgm:chPref val="0"/>
        </dgm:presLayoutVars>
      </dgm:prSet>
      <dgm:spPr/>
    </dgm:pt>
    <dgm:pt modelId="{22875271-5FE4-4EB7-8AED-FFCEDFD45B8E}" type="pres">
      <dgm:prSet presAssocID="{200887B3-74E5-4B61-8105-ECD7E7F83E63}" presName="Image" presStyleLbl="node1" presStyleIdx="1" presStyleCnt="9" custScaleX="179540" custScaleY="96886" custLinFactX="-44648" custLinFactNeighborX="-100000"/>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9000" r="-9000"/>
          </a:stretch>
        </a:blipFill>
        <a:ln>
          <a:solidFill>
            <a:schemeClr val="tx1"/>
          </a:solidFill>
        </a:ln>
      </dgm:spPr>
    </dgm:pt>
    <dgm:pt modelId="{1ECA039D-2853-4EFC-8880-3F3386597BA2}" type="pres">
      <dgm:prSet presAssocID="{200887B3-74E5-4B61-8105-ECD7E7F83E63}" presName="childText" presStyleLbl="lnNode1" presStyleIdx="1" presStyleCnt="9" custScaleX="215029" custLinFactNeighborX="21980">
        <dgm:presLayoutVars>
          <dgm:chMax val="0"/>
          <dgm:chPref val="0"/>
          <dgm:bulletEnabled val="1"/>
        </dgm:presLayoutVars>
      </dgm:prSet>
      <dgm:spPr/>
      <dgm:t>
        <a:bodyPr/>
        <a:lstStyle/>
        <a:p>
          <a:endParaRPr lang="en-IN"/>
        </a:p>
      </dgm:t>
    </dgm:pt>
    <dgm:pt modelId="{3C4E0AA1-8D73-44D3-9268-728B6BEE7D80}" type="pres">
      <dgm:prSet presAssocID="{1E0CA839-8ADA-45E2-B5B2-019990CBB350}" presName="childComposite" presStyleCnt="0">
        <dgm:presLayoutVars>
          <dgm:chMax val="0"/>
          <dgm:chPref val="0"/>
        </dgm:presLayoutVars>
      </dgm:prSet>
      <dgm:spPr/>
    </dgm:pt>
    <dgm:pt modelId="{7F272660-30B1-4B37-958B-DF8A652C7084}" type="pres">
      <dgm:prSet presAssocID="{1E0CA839-8ADA-45E2-B5B2-019990CBB350}" presName="Image" presStyleLbl="node1" presStyleIdx="2" presStyleCnt="9" custScaleX="179540" custScaleY="96886" custLinFactNeighborX="-95331"/>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2437" r="2437"/>
          </a:stretch>
        </a:blipFill>
      </dgm:spPr>
    </dgm:pt>
    <dgm:pt modelId="{E6E1E433-0903-4F5F-AF0A-B8F3B0D05E2A}" type="pres">
      <dgm:prSet presAssocID="{1E0CA839-8ADA-45E2-B5B2-019990CBB350}" presName="childText" presStyleLbl="lnNode1" presStyleIdx="2" presStyleCnt="9" custScaleX="263027" custLinFactNeighborX="72956" custLinFactNeighborY="2466">
        <dgm:presLayoutVars>
          <dgm:chMax val="0"/>
          <dgm:chPref val="0"/>
          <dgm:bulletEnabled val="1"/>
        </dgm:presLayoutVars>
      </dgm:prSet>
      <dgm:spPr/>
      <dgm:t>
        <a:bodyPr/>
        <a:lstStyle/>
        <a:p>
          <a:endParaRPr lang="en-IN"/>
        </a:p>
      </dgm:t>
    </dgm:pt>
    <dgm:pt modelId="{0A61DB2E-58C1-4205-AF04-58FD11D5BB99}" type="pres">
      <dgm:prSet presAssocID="{6648F833-6128-4268-9F1B-67525F589637}" presName="childComposite" presStyleCnt="0">
        <dgm:presLayoutVars>
          <dgm:chMax val="0"/>
          <dgm:chPref val="0"/>
        </dgm:presLayoutVars>
      </dgm:prSet>
      <dgm:spPr/>
    </dgm:pt>
    <dgm:pt modelId="{6031AAAF-3879-46E2-886B-F2BBB7374837}" type="pres">
      <dgm:prSet presAssocID="{6648F833-6128-4268-9F1B-67525F589637}" presName="Image" presStyleLbl="node1" presStyleIdx="3" presStyleCnt="9" custScaleX="179540" custScaleY="96886" custLinFactX="-44648" custLinFactNeighborX="-100000"/>
      <dgm:spPr>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369" t="2319" r="369" b="2319"/>
          </a:stretch>
        </a:blipFill>
      </dgm:spPr>
    </dgm:pt>
    <dgm:pt modelId="{299BE530-203D-45FC-A02C-A57307730F30}" type="pres">
      <dgm:prSet presAssocID="{6648F833-6128-4268-9F1B-67525F589637}" presName="childText" presStyleLbl="lnNode1" presStyleIdx="3" presStyleCnt="9" custScaleX="215029" custLinFactNeighborX="21980">
        <dgm:presLayoutVars>
          <dgm:chMax val="0"/>
          <dgm:chPref val="0"/>
          <dgm:bulletEnabled val="1"/>
        </dgm:presLayoutVars>
      </dgm:prSet>
      <dgm:spPr/>
      <dgm:t>
        <a:bodyPr/>
        <a:lstStyle/>
        <a:p>
          <a:endParaRPr lang="en-IN"/>
        </a:p>
      </dgm:t>
    </dgm:pt>
    <dgm:pt modelId="{81C9BFB3-4B11-4BDE-9391-661B44193ACA}" type="pres">
      <dgm:prSet presAssocID="{78C26EC1-92A8-4ED5-A5D7-E1048395240A}" presName="childComposite" presStyleCnt="0">
        <dgm:presLayoutVars>
          <dgm:chMax val="0"/>
          <dgm:chPref val="0"/>
        </dgm:presLayoutVars>
      </dgm:prSet>
      <dgm:spPr/>
    </dgm:pt>
    <dgm:pt modelId="{30033E66-8D37-4ED0-B01B-95BEDF29C8B6}" type="pres">
      <dgm:prSet presAssocID="{78C26EC1-92A8-4ED5-A5D7-E1048395240A}" presName="Image" presStyleLbl="node1" presStyleIdx="4" presStyleCnt="9" custScaleX="179540" custScaleY="96886" custLinFactX="-44648" custLinFactNeighborX="-100000"/>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t="-2000" b="-2000"/>
          </a:stretch>
        </a:blipFill>
      </dgm:spPr>
    </dgm:pt>
    <dgm:pt modelId="{EEE67C35-0C51-4916-9CF4-3874460BD9B3}" type="pres">
      <dgm:prSet presAssocID="{78C26EC1-92A8-4ED5-A5D7-E1048395240A}" presName="childText" presStyleLbl="lnNode1" presStyleIdx="4" presStyleCnt="9" custScaleX="215029" custLinFactNeighborX="21980">
        <dgm:presLayoutVars>
          <dgm:chMax val="0"/>
          <dgm:chPref val="0"/>
          <dgm:bulletEnabled val="1"/>
        </dgm:presLayoutVars>
      </dgm:prSet>
      <dgm:spPr/>
      <dgm:t>
        <a:bodyPr/>
        <a:lstStyle/>
        <a:p>
          <a:endParaRPr lang="en-IN"/>
        </a:p>
      </dgm:t>
    </dgm:pt>
    <dgm:pt modelId="{45DD3A6B-6F37-4D64-A4C8-CEE3354CFAD9}" type="pres">
      <dgm:prSet presAssocID="{1D222CDA-594E-4AAC-A2EF-C78D12176F1B}" presName="childComposite" presStyleCnt="0">
        <dgm:presLayoutVars>
          <dgm:chMax val="0"/>
          <dgm:chPref val="0"/>
        </dgm:presLayoutVars>
      </dgm:prSet>
      <dgm:spPr/>
    </dgm:pt>
    <dgm:pt modelId="{8C0CAF02-511E-440F-AB20-2EC2FB1B8E21}" type="pres">
      <dgm:prSet presAssocID="{1D222CDA-594E-4AAC-A2EF-C78D12176F1B}" presName="Image" presStyleLbl="node1" presStyleIdx="5" presStyleCnt="9" custScaleX="179540" custScaleY="96886" custLinFactX="-15056" custLinFactNeighborX="-100000"/>
      <dgm:spPr>
        <a:blipFill dpi="0" rotWithShape="1">
          <a:blip xmlns:r="http://schemas.openxmlformats.org/officeDocument/2006/relationships" r:embed="rId6" cstate="print">
            <a:extLst>
              <a:ext uri="{28A0092B-C50C-407E-A947-70E740481C1C}">
                <a14:useLocalDpi xmlns:a14="http://schemas.microsoft.com/office/drawing/2010/main" val="0"/>
              </a:ext>
            </a:extLst>
          </a:blip>
          <a:srcRect/>
          <a:stretch>
            <a:fillRect l="5276" t="-319" r="5276" b="-319"/>
          </a:stretch>
        </a:blipFill>
      </dgm:spPr>
    </dgm:pt>
    <dgm:pt modelId="{129A35BB-F9D1-4431-BC8C-7CD53FE3A66E}" type="pres">
      <dgm:prSet presAssocID="{1D222CDA-594E-4AAC-A2EF-C78D12176F1B}" presName="childText" presStyleLbl="lnNode1" presStyleIdx="5" presStyleCnt="9" custScaleX="248107" custLinFactNeighborX="59276" custLinFactNeighborY="2466">
        <dgm:presLayoutVars>
          <dgm:chMax val="0"/>
          <dgm:chPref val="0"/>
          <dgm:bulletEnabled val="1"/>
        </dgm:presLayoutVars>
      </dgm:prSet>
      <dgm:spPr/>
      <dgm:t>
        <a:bodyPr/>
        <a:lstStyle/>
        <a:p>
          <a:endParaRPr lang="en-IN"/>
        </a:p>
      </dgm:t>
    </dgm:pt>
    <dgm:pt modelId="{C021B165-BCC6-49F3-A4FA-2A7F0FF938BE}" type="pres">
      <dgm:prSet presAssocID="{28D9DC51-6DEA-452A-AC6E-33EE69CA1135}" presName="childComposite" presStyleCnt="0">
        <dgm:presLayoutVars>
          <dgm:chMax val="0"/>
          <dgm:chPref val="0"/>
        </dgm:presLayoutVars>
      </dgm:prSet>
      <dgm:spPr/>
    </dgm:pt>
    <dgm:pt modelId="{F978CA51-DB10-43FE-A14C-FF074757DC57}" type="pres">
      <dgm:prSet presAssocID="{28D9DC51-6DEA-452A-AC6E-33EE69CA1135}" presName="Image" presStyleLbl="node1" presStyleIdx="6" presStyleCnt="9" custScaleX="168829" custLinFactX="-48140" custLinFactNeighborX="-100000"/>
      <dgm:spPr>
        <a:blipFill dpi="0" rotWithShape="1">
          <a:blip xmlns:r="http://schemas.openxmlformats.org/officeDocument/2006/relationships" r:embed="rId7" cstate="print">
            <a:extLst>
              <a:ext uri="{28A0092B-C50C-407E-A947-70E740481C1C}">
                <a14:useLocalDpi xmlns:a14="http://schemas.microsoft.com/office/drawing/2010/main" val="0"/>
              </a:ext>
            </a:extLst>
          </a:blip>
          <a:srcRect/>
          <a:stretch>
            <a:fillRect l="5836" t="1248" r="5836" b="1248"/>
          </a:stretch>
        </a:blipFill>
      </dgm:spPr>
    </dgm:pt>
    <dgm:pt modelId="{7BFCA771-C5CA-46EA-9A5F-87A114752C0F}" type="pres">
      <dgm:prSet presAssocID="{28D9DC51-6DEA-452A-AC6E-33EE69CA1135}" presName="childText" presStyleLbl="lnNode1" presStyleIdx="6" presStyleCnt="9" custScaleX="215029" custLinFactNeighborX="21980">
        <dgm:presLayoutVars>
          <dgm:chMax val="0"/>
          <dgm:chPref val="0"/>
          <dgm:bulletEnabled val="1"/>
        </dgm:presLayoutVars>
      </dgm:prSet>
      <dgm:spPr/>
      <dgm:t>
        <a:bodyPr/>
        <a:lstStyle/>
        <a:p>
          <a:endParaRPr lang="en-IN"/>
        </a:p>
      </dgm:t>
    </dgm:pt>
    <dgm:pt modelId="{DB76B339-8C4D-44EA-A326-B7B39148E47A}" type="pres">
      <dgm:prSet presAssocID="{09448E8B-C30A-435F-A0E5-7CF13C502EB4}" presName="childComposite" presStyleCnt="0">
        <dgm:presLayoutVars>
          <dgm:chMax val="0"/>
          <dgm:chPref val="0"/>
        </dgm:presLayoutVars>
      </dgm:prSet>
      <dgm:spPr/>
    </dgm:pt>
    <dgm:pt modelId="{2BA00217-F641-41CA-97C0-82C7CA14C904}" type="pres">
      <dgm:prSet presAssocID="{09448E8B-C30A-435F-A0E5-7CF13C502EB4}" presName="Image" presStyleLbl="node1" presStyleIdx="7" presStyleCnt="9" custScaleX="179540" custScaleY="96886" custLinFactX="-202" custLinFactNeighborX="-100000" custLinFactNeighborY="7224"/>
      <dgm:spPr>
        <a:blipFill dpi="0" rotWithShape="1">
          <a:blip xmlns:r="http://schemas.openxmlformats.org/officeDocument/2006/relationships" r:embed="rId8" cstate="print">
            <a:extLst>
              <a:ext uri="{28A0092B-C50C-407E-A947-70E740481C1C}">
                <a14:useLocalDpi xmlns:a14="http://schemas.microsoft.com/office/drawing/2010/main" val="0"/>
              </a:ext>
            </a:extLst>
          </a:blip>
          <a:srcRect/>
          <a:stretch>
            <a:fillRect l="6873" t="-18079" r="6873" b="-18079"/>
          </a:stretch>
        </a:blipFill>
      </dgm:spPr>
    </dgm:pt>
    <dgm:pt modelId="{82BB4C56-7146-46FD-BEFC-AC8FB8673486}" type="pres">
      <dgm:prSet presAssocID="{09448E8B-C30A-435F-A0E5-7CF13C502EB4}" presName="childText" presStyleLbl="lnNode1" presStyleIdx="7" presStyleCnt="9" custScaleX="261293" custLinFactNeighborX="72954">
        <dgm:presLayoutVars>
          <dgm:chMax val="0"/>
          <dgm:chPref val="0"/>
          <dgm:bulletEnabled val="1"/>
        </dgm:presLayoutVars>
      </dgm:prSet>
      <dgm:spPr/>
      <dgm:t>
        <a:bodyPr/>
        <a:lstStyle/>
        <a:p>
          <a:endParaRPr lang="en-IN"/>
        </a:p>
      </dgm:t>
    </dgm:pt>
    <dgm:pt modelId="{4738C5F8-129F-497B-B8D7-E853D9E747E8}" type="pres">
      <dgm:prSet presAssocID="{3968930C-688F-408E-B7F4-B385ADA9D39F}" presName="childComposite" presStyleCnt="0">
        <dgm:presLayoutVars>
          <dgm:chMax val="0"/>
          <dgm:chPref val="0"/>
        </dgm:presLayoutVars>
      </dgm:prSet>
      <dgm:spPr/>
    </dgm:pt>
    <dgm:pt modelId="{12A15BA7-8EBD-4452-A23A-C3B57BB33097}" type="pres">
      <dgm:prSet presAssocID="{3968930C-688F-408E-B7F4-B385ADA9D39F}" presName="Image" presStyleLbl="node1" presStyleIdx="8" presStyleCnt="9" custScaleX="187215" custScaleY="123933" custLinFactNeighborX="-97986" custLinFactNeighborY="-4932"/>
      <dgm:spPr>
        <a:blipFill dpi="0" rotWithShape="1">
          <a:blip xmlns:r="http://schemas.openxmlformats.org/officeDocument/2006/relationships" r:embed="rId9" cstate="print">
            <a:extLst>
              <a:ext uri="{28A0092B-C50C-407E-A947-70E740481C1C}">
                <a14:useLocalDpi xmlns:a14="http://schemas.microsoft.com/office/drawing/2010/main" val="0"/>
              </a:ext>
            </a:extLst>
          </a:blip>
          <a:srcRect/>
          <a:stretch>
            <a:fillRect l="5578" t="-21113" r="5578" b="-21113"/>
          </a:stretch>
        </a:blipFill>
      </dgm:spPr>
    </dgm:pt>
    <dgm:pt modelId="{69D39DCC-3D77-45AA-A7F1-D596554599A7}" type="pres">
      <dgm:prSet presAssocID="{3968930C-688F-408E-B7F4-B385ADA9D39F}" presName="childText" presStyleLbl="lnNode1" presStyleIdx="8" presStyleCnt="9" custScaleX="265824" custLinFactNeighborX="77140" custLinFactNeighborY="-9863">
        <dgm:presLayoutVars>
          <dgm:chMax val="0"/>
          <dgm:chPref val="0"/>
          <dgm:bulletEnabled val="1"/>
        </dgm:presLayoutVars>
      </dgm:prSet>
      <dgm:spPr/>
      <dgm:t>
        <a:bodyPr/>
        <a:lstStyle/>
        <a:p>
          <a:endParaRPr lang="en-IN"/>
        </a:p>
      </dgm:t>
    </dgm:pt>
  </dgm:ptLst>
  <dgm:cxnLst>
    <dgm:cxn modelId="{F5C17EAB-9AD7-4A0A-8864-B9542F603A41}" srcId="{D89B95CD-1F59-4895-8955-7C80B15BCAF1}" destId="{87DA3459-00CC-43F9-AB1F-B5138B34B17D}" srcOrd="0" destOrd="0" parTransId="{A916CED3-32A9-444C-8A73-37D1DB07EDC6}" sibTransId="{481E9D59-2665-448F-ACFC-D6040D7F302F}"/>
    <dgm:cxn modelId="{B3FEFD8C-1616-4DC2-A498-EE0650162434}" srcId="{D89B95CD-1F59-4895-8955-7C80B15BCAF1}" destId="{09448E8B-C30A-435F-A0E5-7CF13C502EB4}" srcOrd="7" destOrd="0" parTransId="{075CFB0F-FA5E-420B-9786-78EA52BAB5D5}" sibTransId="{0728FBB5-A7DE-4355-BC93-6B6C228765FD}"/>
    <dgm:cxn modelId="{911546B1-DC69-4E12-8176-4D27AE6E7295}" srcId="{D89B95CD-1F59-4895-8955-7C80B15BCAF1}" destId="{6648F833-6128-4268-9F1B-67525F589637}" srcOrd="3" destOrd="0" parTransId="{3645A9FF-FFFD-4824-AB63-55C3EF58EBA7}" sibTransId="{B18DFF58-EC09-45F8-B5AD-9867F78AAD16}"/>
    <dgm:cxn modelId="{C4112BEE-89D6-4165-8090-C3964705D558}" type="presOf" srcId="{09448E8B-C30A-435F-A0E5-7CF13C502EB4}" destId="{82BB4C56-7146-46FD-BEFC-AC8FB8673486}" srcOrd="0" destOrd="0" presId="urn:microsoft.com/office/officeart/2008/layout/PictureAccentList"/>
    <dgm:cxn modelId="{A3A93D8D-9304-4897-90A3-E0B8D51FBABA}" srcId="{D89B95CD-1F59-4895-8955-7C80B15BCAF1}" destId="{78C26EC1-92A8-4ED5-A5D7-E1048395240A}" srcOrd="4" destOrd="0" parTransId="{EA16CA6A-6FC8-46AA-BED7-6EB0821D829D}" sibTransId="{46A5E25A-70E1-4F4C-A802-AC6745A7BC55}"/>
    <dgm:cxn modelId="{3106E0A3-8AF9-48AA-9D94-36E10969376E}" srcId="{D89B95CD-1F59-4895-8955-7C80B15BCAF1}" destId="{3968930C-688F-408E-B7F4-B385ADA9D39F}" srcOrd="8" destOrd="0" parTransId="{BB8EE97D-DB0C-4867-8941-8A4545998D0C}" sibTransId="{35DBF5C2-6027-4781-8346-8E5AA3403B18}"/>
    <dgm:cxn modelId="{2C1BADAA-14B9-44F0-9796-E865833C2E91}" type="presOf" srcId="{28D9DC51-6DEA-452A-AC6E-33EE69CA1135}" destId="{7BFCA771-C5CA-46EA-9A5F-87A114752C0F}" srcOrd="0" destOrd="0" presId="urn:microsoft.com/office/officeart/2008/layout/PictureAccentList"/>
    <dgm:cxn modelId="{0D0864CC-FC6A-4161-AB80-DC76A65BF052}" srcId="{D89B95CD-1F59-4895-8955-7C80B15BCAF1}" destId="{200887B3-74E5-4B61-8105-ECD7E7F83E63}" srcOrd="1" destOrd="0" parTransId="{B678BC06-977D-40FB-834D-87FB8F2DA658}" sibTransId="{15184A08-EDBE-4F8A-8C64-1FA2320780AD}"/>
    <dgm:cxn modelId="{67B2CF65-6E7C-460C-8F77-ED090C7C3B5E}" srcId="{D89B95CD-1F59-4895-8955-7C80B15BCAF1}" destId="{1E0CA839-8ADA-45E2-B5B2-019990CBB350}" srcOrd="2" destOrd="0" parTransId="{67D69943-B5C9-40AF-8CB9-E4A9B661B886}" sibTransId="{C17AE1E7-D366-4B46-8519-BBA75809A0BE}"/>
    <dgm:cxn modelId="{96C64BE2-27F9-44DB-AA08-14C4126782E6}" srcId="{D89B95CD-1F59-4895-8955-7C80B15BCAF1}" destId="{1D222CDA-594E-4AAC-A2EF-C78D12176F1B}" srcOrd="5" destOrd="0" parTransId="{D89CD2A4-80DE-45EB-8A0E-2E8AC20DB943}" sibTransId="{97B2824C-CE96-4271-AD6B-4BD0C3269C00}"/>
    <dgm:cxn modelId="{447E5E32-00FD-40E8-9D91-7D58FD843BAB}" type="presOf" srcId="{200887B3-74E5-4B61-8105-ECD7E7F83E63}" destId="{1ECA039D-2853-4EFC-8880-3F3386597BA2}" srcOrd="0" destOrd="0" presId="urn:microsoft.com/office/officeart/2008/layout/PictureAccentList"/>
    <dgm:cxn modelId="{94A34160-8D68-4FFA-B7BC-AAF5112D9C2E}" type="presOf" srcId="{6648F833-6128-4268-9F1B-67525F589637}" destId="{299BE530-203D-45FC-A02C-A57307730F30}" srcOrd="0" destOrd="0" presId="urn:microsoft.com/office/officeart/2008/layout/PictureAccentList"/>
    <dgm:cxn modelId="{A503DA70-4437-4553-B573-987FC336AC33}" type="presOf" srcId="{3968930C-688F-408E-B7F4-B385ADA9D39F}" destId="{69D39DCC-3D77-45AA-A7F1-D596554599A7}" srcOrd="0" destOrd="0" presId="urn:microsoft.com/office/officeart/2008/layout/PictureAccentList"/>
    <dgm:cxn modelId="{2059E471-B8CF-4782-AC96-0C1D4775C6AF}" srcId="{D89B95CD-1F59-4895-8955-7C80B15BCAF1}" destId="{28D9DC51-6DEA-452A-AC6E-33EE69CA1135}" srcOrd="6" destOrd="0" parTransId="{93983BAD-CE1C-4404-8D69-DD90F6F18C0F}" sibTransId="{BC5F66CC-2F96-4966-9965-E173B3077327}"/>
    <dgm:cxn modelId="{1D0136E2-F4CE-4428-BA4F-ECCCF2B2B32E}" srcId="{373C72E8-5C03-453E-A818-DD5F486009C5}" destId="{D89B95CD-1F59-4895-8955-7C80B15BCAF1}" srcOrd="0" destOrd="0" parTransId="{C1753C56-387F-438E-9445-7CBDF8D0C1DF}" sibTransId="{BCEE7D00-A3E8-416A-BDAC-461DCEF8F95A}"/>
    <dgm:cxn modelId="{64DFE84D-ED7F-481C-BDDB-A450C828B347}" type="presOf" srcId="{1E0CA839-8ADA-45E2-B5B2-019990CBB350}" destId="{E6E1E433-0903-4F5F-AF0A-B8F3B0D05E2A}" srcOrd="0" destOrd="0" presId="urn:microsoft.com/office/officeart/2008/layout/PictureAccentList"/>
    <dgm:cxn modelId="{2B55EDF8-2999-417A-A1D4-1219A9D4B678}" type="presOf" srcId="{78C26EC1-92A8-4ED5-A5D7-E1048395240A}" destId="{EEE67C35-0C51-4916-9CF4-3874460BD9B3}" srcOrd="0" destOrd="0" presId="urn:microsoft.com/office/officeart/2008/layout/PictureAccentList"/>
    <dgm:cxn modelId="{E3C954D1-81CB-4AC1-87F5-7DC8B5A38035}" type="presOf" srcId="{373C72E8-5C03-453E-A818-DD5F486009C5}" destId="{2E36EE1F-8D14-466C-9846-4D79D69A04D6}" srcOrd="0" destOrd="0" presId="urn:microsoft.com/office/officeart/2008/layout/PictureAccentList"/>
    <dgm:cxn modelId="{3E3AB89F-486C-4DA3-8495-858BEE3B307E}" type="presOf" srcId="{1D222CDA-594E-4AAC-A2EF-C78D12176F1B}" destId="{129A35BB-F9D1-4431-BC8C-7CD53FE3A66E}" srcOrd="0" destOrd="0" presId="urn:microsoft.com/office/officeart/2008/layout/PictureAccentList"/>
    <dgm:cxn modelId="{5ED1B950-9899-4267-9A6A-920828C8A77D}" type="presOf" srcId="{87DA3459-00CC-43F9-AB1F-B5138B34B17D}" destId="{F833F47A-78B7-4F38-A77C-7ADE04661960}" srcOrd="0" destOrd="0" presId="urn:microsoft.com/office/officeart/2008/layout/PictureAccentList"/>
    <dgm:cxn modelId="{DE21C7BA-CF6E-4FE0-B5F6-5CFDBA1DC1B4}" type="presOf" srcId="{D89B95CD-1F59-4895-8955-7C80B15BCAF1}" destId="{46E65A93-927A-4AC4-8336-B49802139574}" srcOrd="0" destOrd="0" presId="urn:microsoft.com/office/officeart/2008/layout/PictureAccentList"/>
    <dgm:cxn modelId="{EA210C7D-9951-48DB-8BFF-82910CF01782}" type="presParOf" srcId="{2E36EE1F-8D14-466C-9846-4D79D69A04D6}" destId="{99370C5A-6C32-4DF9-8550-60AD013F6867}" srcOrd="0" destOrd="0" presId="urn:microsoft.com/office/officeart/2008/layout/PictureAccentList"/>
    <dgm:cxn modelId="{40692D85-909D-420F-98D8-F19E416FFCE6}" type="presParOf" srcId="{99370C5A-6C32-4DF9-8550-60AD013F6867}" destId="{702F2E04-0F96-429F-B0C2-E61EE1C1D703}" srcOrd="0" destOrd="0" presId="urn:microsoft.com/office/officeart/2008/layout/PictureAccentList"/>
    <dgm:cxn modelId="{39ED42CF-FEB1-4C20-81F7-FC1B28530C5C}" type="presParOf" srcId="{702F2E04-0F96-429F-B0C2-E61EE1C1D703}" destId="{46E65A93-927A-4AC4-8336-B49802139574}" srcOrd="0" destOrd="0" presId="urn:microsoft.com/office/officeart/2008/layout/PictureAccentList"/>
    <dgm:cxn modelId="{CE2C7455-81BE-4449-A5BC-FC57C1801A6B}" type="presParOf" srcId="{99370C5A-6C32-4DF9-8550-60AD013F6867}" destId="{37CB4259-5FD5-4558-858E-89C4331F73B5}" srcOrd="1" destOrd="0" presId="urn:microsoft.com/office/officeart/2008/layout/PictureAccentList"/>
    <dgm:cxn modelId="{FC8AEF3A-AEA1-4856-94E1-8B0E7492663E}" type="presParOf" srcId="{37CB4259-5FD5-4558-858E-89C4331F73B5}" destId="{9FE42F8B-791C-47F1-8F71-324E8C959A0D}" srcOrd="0" destOrd="0" presId="urn:microsoft.com/office/officeart/2008/layout/PictureAccentList"/>
    <dgm:cxn modelId="{0C5E8AD8-BAC3-436C-9E9B-DF65E89FE327}" type="presParOf" srcId="{9FE42F8B-791C-47F1-8F71-324E8C959A0D}" destId="{8148AA75-DA58-46CA-AAF1-1C74ED734843}" srcOrd="0" destOrd="0" presId="urn:microsoft.com/office/officeart/2008/layout/PictureAccentList"/>
    <dgm:cxn modelId="{518B303E-666E-4E00-870F-87E154FD45D7}" type="presParOf" srcId="{9FE42F8B-791C-47F1-8F71-324E8C959A0D}" destId="{F833F47A-78B7-4F38-A77C-7ADE04661960}" srcOrd="1" destOrd="0" presId="urn:microsoft.com/office/officeart/2008/layout/PictureAccentList"/>
    <dgm:cxn modelId="{14247DFF-EC89-429F-871C-DB1DBA1EADEA}" type="presParOf" srcId="{37CB4259-5FD5-4558-858E-89C4331F73B5}" destId="{A2B67497-3D67-45A3-AD1C-41EC662F3162}" srcOrd="1" destOrd="0" presId="urn:microsoft.com/office/officeart/2008/layout/PictureAccentList"/>
    <dgm:cxn modelId="{C1B923C4-D819-4164-AC83-C53D26799792}" type="presParOf" srcId="{A2B67497-3D67-45A3-AD1C-41EC662F3162}" destId="{22875271-5FE4-4EB7-8AED-FFCEDFD45B8E}" srcOrd="0" destOrd="0" presId="urn:microsoft.com/office/officeart/2008/layout/PictureAccentList"/>
    <dgm:cxn modelId="{B161AAE8-11D6-4975-92CD-D0FE4716FFE8}" type="presParOf" srcId="{A2B67497-3D67-45A3-AD1C-41EC662F3162}" destId="{1ECA039D-2853-4EFC-8880-3F3386597BA2}" srcOrd="1" destOrd="0" presId="urn:microsoft.com/office/officeart/2008/layout/PictureAccentList"/>
    <dgm:cxn modelId="{E1327517-7FD7-43DE-968F-E85511890C50}" type="presParOf" srcId="{37CB4259-5FD5-4558-858E-89C4331F73B5}" destId="{3C4E0AA1-8D73-44D3-9268-728B6BEE7D80}" srcOrd="2" destOrd="0" presId="urn:microsoft.com/office/officeart/2008/layout/PictureAccentList"/>
    <dgm:cxn modelId="{BA96FC3F-275A-4376-A8ED-73A4663EEAA8}" type="presParOf" srcId="{3C4E0AA1-8D73-44D3-9268-728B6BEE7D80}" destId="{7F272660-30B1-4B37-958B-DF8A652C7084}" srcOrd="0" destOrd="0" presId="urn:microsoft.com/office/officeart/2008/layout/PictureAccentList"/>
    <dgm:cxn modelId="{2C94D199-EACC-4F5A-B961-18F6308668D4}" type="presParOf" srcId="{3C4E0AA1-8D73-44D3-9268-728B6BEE7D80}" destId="{E6E1E433-0903-4F5F-AF0A-B8F3B0D05E2A}" srcOrd="1" destOrd="0" presId="urn:microsoft.com/office/officeart/2008/layout/PictureAccentList"/>
    <dgm:cxn modelId="{2BCD6F61-A5FF-4C63-92F1-4C3F79E5FBD3}" type="presParOf" srcId="{37CB4259-5FD5-4558-858E-89C4331F73B5}" destId="{0A61DB2E-58C1-4205-AF04-58FD11D5BB99}" srcOrd="3" destOrd="0" presId="urn:microsoft.com/office/officeart/2008/layout/PictureAccentList"/>
    <dgm:cxn modelId="{C98E7B87-CA06-4798-A09C-4B7371C20192}" type="presParOf" srcId="{0A61DB2E-58C1-4205-AF04-58FD11D5BB99}" destId="{6031AAAF-3879-46E2-886B-F2BBB7374837}" srcOrd="0" destOrd="0" presId="urn:microsoft.com/office/officeart/2008/layout/PictureAccentList"/>
    <dgm:cxn modelId="{DD05CDCE-CC71-4493-8C5A-B09FC8A74B62}" type="presParOf" srcId="{0A61DB2E-58C1-4205-AF04-58FD11D5BB99}" destId="{299BE530-203D-45FC-A02C-A57307730F30}" srcOrd="1" destOrd="0" presId="urn:microsoft.com/office/officeart/2008/layout/PictureAccentList"/>
    <dgm:cxn modelId="{5DC9E9DB-4021-441D-99F3-6933B3B2FEBD}" type="presParOf" srcId="{37CB4259-5FD5-4558-858E-89C4331F73B5}" destId="{81C9BFB3-4B11-4BDE-9391-661B44193ACA}" srcOrd="4" destOrd="0" presId="urn:microsoft.com/office/officeart/2008/layout/PictureAccentList"/>
    <dgm:cxn modelId="{62A65C5C-32DB-440A-9E65-FC34CB242353}" type="presParOf" srcId="{81C9BFB3-4B11-4BDE-9391-661B44193ACA}" destId="{30033E66-8D37-4ED0-B01B-95BEDF29C8B6}" srcOrd="0" destOrd="0" presId="urn:microsoft.com/office/officeart/2008/layout/PictureAccentList"/>
    <dgm:cxn modelId="{8A779ABC-3826-4DB7-9983-FCEAEFEF6259}" type="presParOf" srcId="{81C9BFB3-4B11-4BDE-9391-661B44193ACA}" destId="{EEE67C35-0C51-4916-9CF4-3874460BD9B3}" srcOrd="1" destOrd="0" presId="urn:microsoft.com/office/officeart/2008/layout/PictureAccentList"/>
    <dgm:cxn modelId="{F3F26C77-7A65-4ED1-9CA5-AC51D19029D2}" type="presParOf" srcId="{37CB4259-5FD5-4558-858E-89C4331F73B5}" destId="{45DD3A6B-6F37-4D64-A4C8-CEE3354CFAD9}" srcOrd="5" destOrd="0" presId="urn:microsoft.com/office/officeart/2008/layout/PictureAccentList"/>
    <dgm:cxn modelId="{DA48D715-0EC2-4E4C-92B1-3C1D3309054C}" type="presParOf" srcId="{45DD3A6B-6F37-4D64-A4C8-CEE3354CFAD9}" destId="{8C0CAF02-511E-440F-AB20-2EC2FB1B8E21}" srcOrd="0" destOrd="0" presId="urn:microsoft.com/office/officeart/2008/layout/PictureAccentList"/>
    <dgm:cxn modelId="{C0F8160A-D62D-465B-A13A-99F6938CA555}" type="presParOf" srcId="{45DD3A6B-6F37-4D64-A4C8-CEE3354CFAD9}" destId="{129A35BB-F9D1-4431-BC8C-7CD53FE3A66E}" srcOrd="1" destOrd="0" presId="urn:microsoft.com/office/officeart/2008/layout/PictureAccentList"/>
    <dgm:cxn modelId="{E7E92595-39A0-41E2-8846-D77FE93FD597}" type="presParOf" srcId="{37CB4259-5FD5-4558-858E-89C4331F73B5}" destId="{C021B165-BCC6-49F3-A4FA-2A7F0FF938BE}" srcOrd="6" destOrd="0" presId="urn:microsoft.com/office/officeart/2008/layout/PictureAccentList"/>
    <dgm:cxn modelId="{CA1EDBEC-F75F-4026-9EB7-B2A6E917551A}" type="presParOf" srcId="{C021B165-BCC6-49F3-A4FA-2A7F0FF938BE}" destId="{F978CA51-DB10-43FE-A14C-FF074757DC57}" srcOrd="0" destOrd="0" presId="urn:microsoft.com/office/officeart/2008/layout/PictureAccentList"/>
    <dgm:cxn modelId="{A73AEFEE-A2D6-4CAD-818C-0A42B2A9FD22}" type="presParOf" srcId="{C021B165-BCC6-49F3-A4FA-2A7F0FF938BE}" destId="{7BFCA771-C5CA-46EA-9A5F-87A114752C0F}" srcOrd="1" destOrd="0" presId="urn:microsoft.com/office/officeart/2008/layout/PictureAccentList"/>
    <dgm:cxn modelId="{C9ACEF51-E1D5-4D8C-B41C-0B46475F258B}" type="presParOf" srcId="{37CB4259-5FD5-4558-858E-89C4331F73B5}" destId="{DB76B339-8C4D-44EA-A326-B7B39148E47A}" srcOrd="7" destOrd="0" presId="urn:microsoft.com/office/officeart/2008/layout/PictureAccentList"/>
    <dgm:cxn modelId="{B67C5A27-F78A-42F1-9A23-5F547A98054C}" type="presParOf" srcId="{DB76B339-8C4D-44EA-A326-B7B39148E47A}" destId="{2BA00217-F641-41CA-97C0-82C7CA14C904}" srcOrd="0" destOrd="0" presId="urn:microsoft.com/office/officeart/2008/layout/PictureAccentList"/>
    <dgm:cxn modelId="{9F69956C-B4A3-4F08-94CE-2EC0E0A6EA23}" type="presParOf" srcId="{DB76B339-8C4D-44EA-A326-B7B39148E47A}" destId="{82BB4C56-7146-46FD-BEFC-AC8FB8673486}" srcOrd="1" destOrd="0" presId="urn:microsoft.com/office/officeart/2008/layout/PictureAccentList"/>
    <dgm:cxn modelId="{D6914BBD-F4C9-4549-870A-9E108E1C5E8B}" type="presParOf" srcId="{37CB4259-5FD5-4558-858E-89C4331F73B5}" destId="{4738C5F8-129F-497B-B8D7-E853D9E747E8}" srcOrd="8" destOrd="0" presId="urn:microsoft.com/office/officeart/2008/layout/PictureAccentList"/>
    <dgm:cxn modelId="{0C59877E-6296-4650-82B9-FDEAA6760602}" type="presParOf" srcId="{4738C5F8-129F-497B-B8D7-E853D9E747E8}" destId="{12A15BA7-8EBD-4452-A23A-C3B57BB33097}" srcOrd="0" destOrd="0" presId="urn:microsoft.com/office/officeart/2008/layout/PictureAccentList"/>
    <dgm:cxn modelId="{A3B52A1C-1734-4D02-BC15-E41BA7833187}" type="presParOf" srcId="{4738C5F8-129F-497B-B8D7-E853D9E747E8}" destId="{69D39DCC-3D77-45AA-A7F1-D596554599A7}" srcOrd="1" destOrd="0" presId="urn:microsoft.com/office/officeart/2008/layout/PictureAccent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A8524A3-2A55-46AB-860C-F619FAC21DD5}" type="doc">
      <dgm:prSet loTypeId="urn:microsoft.com/office/officeart/2005/8/layout/radial3" loCatId="relationship" qsTypeId="urn:microsoft.com/office/officeart/2005/8/quickstyle/simple1" qsCatId="simple" csTypeId="urn:microsoft.com/office/officeart/2005/8/colors/colorful5" csCatId="colorful" phldr="1"/>
      <dgm:spPr/>
      <dgm:t>
        <a:bodyPr/>
        <a:lstStyle/>
        <a:p>
          <a:endParaRPr lang="en-US"/>
        </a:p>
      </dgm:t>
    </dgm:pt>
    <dgm:pt modelId="{C07741A9-7545-4558-8A6A-62A4574B9A03}">
      <dgm:prSet phldrT="[Text]" custT="1"/>
      <dgm:spPr/>
      <dgm:t>
        <a:bodyPr/>
        <a:lstStyle/>
        <a:p>
          <a:r>
            <a:rPr lang="en-US" sz="1800" b="1" dirty="0" smtClean="0">
              <a:latin typeface="Garamond" pitchFamily="18" charset="0"/>
            </a:rPr>
            <a:t>Virtual message board or forum</a:t>
          </a:r>
          <a:endParaRPr lang="en-US" sz="1800" b="1" dirty="0">
            <a:latin typeface="Garamond" pitchFamily="18" charset="0"/>
          </a:endParaRPr>
        </a:p>
      </dgm:t>
    </dgm:pt>
    <dgm:pt modelId="{201C0A36-6020-404C-A7E8-B61C41743E8E}" type="parTrans" cxnId="{36F3B29B-3EC6-4E9D-AC78-E89432908FCC}">
      <dgm:prSet/>
      <dgm:spPr/>
      <dgm:t>
        <a:bodyPr/>
        <a:lstStyle/>
        <a:p>
          <a:endParaRPr lang="en-US"/>
        </a:p>
      </dgm:t>
    </dgm:pt>
    <dgm:pt modelId="{3B93C325-48F3-4B2F-90BC-4D12B74E856F}" type="sibTrans" cxnId="{36F3B29B-3EC6-4E9D-AC78-E89432908FCC}">
      <dgm:prSet/>
      <dgm:spPr/>
      <dgm:t>
        <a:bodyPr/>
        <a:lstStyle/>
        <a:p>
          <a:endParaRPr lang="en-US"/>
        </a:p>
      </dgm:t>
    </dgm:pt>
    <dgm:pt modelId="{9B640FDE-BC67-45A4-8083-20922C2D9618}">
      <dgm:prSet phldrT="[Text]" custT="1"/>
      <dgm:spPr/>
      <dgm:t>
        <a:bodyPr/>
        <a:lstStyle/>
        <a:p>
          <a:r>
            <a:rPr lang="en-US" sz="1800" b="1" dirty="0" smtClean="0">
              <a:latin typeface="Garamond" pitchFamily="18" charset="0"/>
            </a:rPr>
            <a:t>Post comments, links, or articles, and ask questions</a:t>
          </a:r>
          <a:endParaRPr lang="en-US" sz="1800" b="1" dirty="0">
            <a:latin typeface="Garamond" pitchFamily="18" charset="0"/>
          </a:endParaRPr>
        </a:p>
      </dgm:t>
    </dgm:pt>
    <dgm:pt modelId="{772A313D-08B1-48CC-843C-863A3123702A}" type="parTrans" cxnId="{814C9704-1E9B-45EA-9975-0BEBC5165C61}">
      <dgm:prSet/>
      <dgm:spPr/>
      <dgm:t>
        <a:bodyPr/>
        <a:lstStyle/>
        <a:p>
          <a:endParaRPr lang="en-US"/>
        </a:p>
      </dgm:t>
    </dgm:pt>
    <dgm:pt modelId="{A5CD922C-53BB-482D-89DD-199078D7AF39}" type="sibTrans" cxnId="{814C9704-1E9B-45EA-9975-0BEBC5165C61}">
      <dgm:prSet/>
      <dgm:spPr/>
      <dgm:t>
        <a:bodyPr/>
        <a:lstStyle/>
        <a:p>
          <a:endParaRPr lang="en-US"/>
        </a:p>
      </dgm:t>
    </dgm:pt>
    <dgm:pt modelId="{06521940-81E6-4595-A02C-D680E6A66EE0}">
      <dgm:prSet phldrT="[Text]" custT="1"/>
      <dgm:spPr/>
      <dgm:t>
        <a:bodyPr/>
        <a:lstStyle/>
        <a:p>
          <a:r>
            <a:rPr lang="en-US" sz="1800" b="1" dirty="0" smtClean="0">
              <a:latin typeface="Garamond" pitchFamily="18" charset="0"/>
            </a:rPr>
            <a:t>Network with other individuals who have your same passions and/or affiliations</a:t>
          </a:r>
          <a:endParaRPr lang="en-US" sz="1800" b="1" dirty="0">
            <a:latin typeface="Garamond" pitchFamily="18" charset="0"/>
          </a:endParaRPr>
        </a:p>
      </dgm:t>
    </dgm:pt>
    <dgm:pt modelId="{193DBAE8-9050-431C-ACA0-2D30EA7CB983}" type="parTrans" cxnId="{B1922FE0-8238-4265-97BB-7A63997010C4}">
      <dgm:prSet/>
      <dgm:spPr/>
      <dgm:t>
        <a:bodyPr/>
        <a:lstStyle/>
        <a:p>
          <a:endParaRPr lang="en-US"/>
        </a:p>
      </dgm:t>
    </dgm:pt>
    <dgm:pt modelId="{0757A413-783B-4CF4-A1A9-CD1392EE91B7}" type="sibTrans" cxnId="{B1922FE0-8238-4265-97BB-7A63997010C4}">
      <dgm:prSet/>
      <dgm:spPr/>
      <dgm:t>
        <a:bodyPr/>
        <a:lstStyle/>
        <a:p>
          <a:endParaRPr lang="en-US"/>
        </a:p>
      </dgm:t>
    </dgm:pt>
    <dgm:pt modelId="{D6727534-1B0F-4341-99DF-31F95A269D4D}">
      <dgm:prSet phldrT="[Text]" custT="1"/>
      <dgm:spPr/>
      <dgm:t>
        <a:bodyPr/>
        <a:lstStyle/>
        <a:p>
          <a:r>
            <a:rPr lang="en-US" sz="1800" b="1" dirty="0" smtClean="0">
              <a:latin typeface="Garamond" pitchFamily="18" charset="0"/>
            </a:rPr>
            <a:t>Join Groups of your Interests or your college or university</a:t>
          </a:r>
          <a:endParaRPr lang="en-US" sz="1800" b="1" dirty="0">
            <a:latin typeface="Garamond" pitchFamily="18" charset="0"/>
          </a:endParaRPr>
        </a:p>
      </dgm:t>
    </dgm:pt>
    <dgm:pt modelId="{A0B84E91-70BE-4925-A95E-30E2D6F87C78}" type="parTrans" cxnId="{17324B83-F0F6-492D-BA20-548E3EC3248C}">
      <dgm:prSet/>
      <dgm:spPr/>
      <dgm:t>
        <a:bodyPr/>
        <a:lstStyle/>
        <a:p>
          <a:endParaRPr lang="en-US"/>
        </a:p>
      </dgm:t>
    </dgm:pt>
    <dgm:pt modelId="{B4D1AE65-4825-46B4-AEC9-CE351D1A8B3E}" type="sibTrans" cxnId="{17324B83-F0F6-492D-BA20-548E3EC3248C}">
      <dgm:prSet/>
      <dgm:spPr/>
      <dgm:t>
        <a:bodyPr/>
        <a:lstStyle/>
        <a:p>
          <a:endParaRPr lang="en-US"/>
        </a:p>
      </dgm:t>
    </dgm:pt>
    <dgm:pt modelId="{5731CA47-C40E-4358-9BD7-7C418C29E7DB}">
      <dgm:prSet custT="1"/>
      <dgm:spPr/>
      <dgm:t>
        <a:bodyPr/>
        <a:lstStyle/>
        <a:p>
          <a:r>
            <a:rPr lang="en-US" sz="1800" b="1" dirty="0" smtClean="0">
              <a:latin typeface="Garamond" pitchFamily="18" charset="0"/>
            </a:rPr>
            <a:t>Wide variety of groups to join or create a new one!</a:t>
          </a:r>
          <a:endParaRPr lang="en-US" sz="1800" b="1" dirty="0">
            <a:latin typeface="Garamond" pitchFamily="18" charset="0"/>
          </a:endParaRPr>
        </a:p>
      </dgm:t>
    </dgm:pt>
    <dgm:pt modelId="{460D0C23-C938-4BAF-AD07-295D6AF2E670}" type="parTrans" cxnId="{122D9F08-3064-4588-A247-545423DD2E67}">
      <dgm:prSet/>
      <dgm:spPr/>
      <dgm:t>
        <a:bodyPr/>
        <a:lstStyle/>
        <a:p>
          <a:endParaRPr lang="en-US"/>
        </a:p>
      </dgm:t>
    </dgm:pt>
    <dgm:pt modelId="{FB2A97DF-A340-40B8-B22E-0003890559E0}" type="sibTrans" cxnId="{122D9F08-3064-4588-A247-545423DD2E67}">
      <dgm:prSet/>
      <dgm:spPr/>
      <dgm:t>
        <a:bodyPr/>
        <a:lstStyle/>
        <a:p>
          <a:endParaRPr lang="en-US"/>
        </a:p>
      </dgm:t>
    </dgm:pt>
    <dgm:pt modelId="{63C91238-F934-435E-BAD3-26610A6F8753}">
      <dgm:prSet phldrT="[Text]" custT="1"/>
      <dgm:spPr>
        <a:blipFill rotWithShape="0">
          <a:blip xmlns:r="http://schemas.openxmlformats.org/officeDocument/2006/relationships" r:embed="rId1"/>
          <a:stretch>
            <a:fillRect/>
          </a:stretch>
        </a:blipFill>
      </dgm:spPr>
      <dgm:t>
        <a:bodyPr/>
        <a:lstStyle/>
        <a:p>
          <a:r>
            <a:rPr lang="en-US" sz="1100" b="1" dirty="0" smtClean="0"/>
            <a:t> </a:t>
          </a:r>
          <a:endParaRPr lang="en-US" sz="1100" b="1" dirty="0"/>
        </a:p>
      </dgm:t>
    </dgm:pt>
    <dgm:pt modelId="{7F7818B8-AF2A-4FA4-A5F7-07FE9D5B7215}" type="sibTrans" cxnId="{F06BEE79-48EE-4162-A66A-351F272D2C72}">
      <dgm:prSet/>
      <dgm:spPr/>
      <dgm:t>
        <a:bodyPr/>
        <a:lstStyle/>
        <a:p>
          <a:endParaRPr lang="en-US"/>
        </a:p>
      </dgm:t>
    </dgm:pt>
    <dgm:pt modelId="{0C75DC9A-502D-4D00-AB76-22D8EC493C05}" type="parTrans" cxnId="{F06BEE79-48EE-4162-A66A-351F272D2C72}">
      <dgm:prSet/>
      <dgm:spPr/>
      <dgm:t>
        <a:bodyPr/>
        <a:lstStyle/>
        <a:p>
          <a:endParaRPr lang="en-US"/>
        </a:p>
      </dgm:t>
    </dgm:pt>
    <dgm:pt modelId="{2F063AE9-B5F7-4E0F-9138-FBADF504D2F8}" type="pres">
      <dgm:prSet presAssocID="{7A8524A3-2A55-46AB-860C-F619FAC21DD5}" presName="composite" presStyleCnt="0">
        <dgm:presLayoutVars>
          <dgm:chMax val="1"/>
          <dgm:dir/>
          <dgm:resizeHandles val="exact"/>
        </dgm:presLayoutVars>
      </dgm:prSet>
      <dgm:spPr/>
      <dgm:t>
        <a:bodyPr/>
        <a:lstStyle/>
        <a:p>
          <a:endParaRPr lang="en-US"/>
        </a:p>
      </dgm:t>
    </dgm:pt>
    <dgm:pt modelId="{19E1B582-09FF-4EBE-9F14-E61F875D083D}" type="pres">
      <dgm:prSet presAssocID="{7A8524A3-2A55-46AB-860C-F619FAC21DD5}" presName="radial" presStyleCnt="0">
        <dgm:presLayoutVars>
          <dgm:animLvl val="ctr"/>
        </dgm:presLayoutVars>
      </dgm:prSet>
      <dgm:spPr/>
    </dgm:pt>
    <dgm:pt modelId="{A9DD2A84-3A65-48A0-9CFA-DFBB8486ACE0}" type="pres">
      <dgm:prSet presAssocID="{63C91238-F934-435E-BAD3-26610A6F8753}" presName="centerShape" presStyleLbl="vennNode1" presStyleIdx="0" presStyleCnt="6"/>
      <dgm:spPr/>
      <dgm:t>
        <a:bodyPr/>
        <a:lstStyle/>
        <a:p>
          <a:endParaRPr lang="en-US"/>
        </a:p>
      </dgm:t>
    </dgm:pt>
    <dgm:pt modelId="{9C240F2D-DC60-47AE-BD7E-A5CC8B24AADD}" type="pres">
      <dgm:prSet presAssocID="{C07741A9-7545-4558-8A6A-62A4574B9A03}" presName="node" presStyleLbl="vennNode1" presStyleIdx="1" presStyleCnt="6" custScaleX="125988" custScaleY="105025">
        <dgm:presLayoutVars>
          <dgm:bulletEnabled val="1"/>
        </dgm:presLayoutVars>
      </dgm:prSet>
      <dgm:spPr/>
      <dgm:t>
        <a:bodyPr/>
        <a:lstStyle/>
        <a:p>
          <a:endParaRPr lang="en-US"/>
        </a:p>
      </dgm:t>
    </dgm:pt>
    <dgm:pt modelId="{B963B2AF-FE7F-4DC2-8776-C9A6E84AFCE0}" type="pres">
      <dgm:prSet presAssocID="{9B640FDE-BC67-45A4-8083-20922C2D9618}" presName="node" presStyleLbl="vennNode1" presStyleIdx="2" presStyleCnt="6" custScaleX="125988" custScaleY="105025">
        <dgm:presLayoutVars>
          <dgm:bulletEnabled val="1"/>
        </dgm:presLayoutVars>
      </dgm:prSet>
      <dgm:spPr/>
      <dgm:t>
        <a:bodyPr/>
        <a:lstStyle/>
        <a:p>
          <a:endParaRPr lang="en-US"/>
        </a:p>
      </dgm:t>
    </dgm:pt>
    <dgm:pt modelId="{A2CA206D-75A7-47E6-89C0-5A55623A43CC}" type="pres">
      <dgm:prSet presAssocID="{06521940-81E6-4595-A02C-D680E6A66EE0}" presName="node" presStyleLbl="vennNode1" presStyleIdx="3" presStyleCnt="6" custScaleX="125988" custScaleY="105025" custRadScaleRad="119240" custRadScaleInc="-15663">
        <dgm:presLayoutVars>
          <dgm:bulletEnabled val="1"/>
        </dgm:presLayoutVars>
      </dgm:prSet>
      <dgm:spPr/>
      <dgm:t>
        <a:bodyPr/>
        <a:lstStyle/>
        <a:p>
          <a:endParaRPr lang="en-US"/>
        </a:p>
      </dgm:t>
    </dgm:pt>
    <dgm:pt modelId="{B12FE01B-7054-4C14-A3EE-5954EA2DC2AB}" type="pres">
      <dgm:prSet presAssocID="{D6727534-1B0F-4341-99DF-31F95A269D4D}" presName="node" presStyleLbl="vennNode1" presStyleIdx="4" presStyleCnt="6" custScaleX="125988" custScaleY="105025">
        <dgm:presLayoutVars>
          <dgm:bulletEnabled val="1"/>
        </dgm:presLayoutVars>
      </dgm:prSet>
      <dgm:spPr/>
      <dgm:t>
        <a:bodyPr/>
        <a:lstStyle/>
        <a:p>
          <a:endParaRPr lang="en-US"/>
        </a:p>
      </dgm:t>
    </dgm:pt>
    <dgm:pt modelId="{781A8761-0FEA-452D-831E-FF053C59725A}" type="pres">
      <dgm:prSet presAssocID="{5731CA47-C40E-4358-9BD7-7C418C29E7DB}" presName="node" presStyleLbl="vennNode1" presStyleIdx="5" presStyleCnt="6" custScaleX="125988" custScaleY="105025">
        <dgm:presLayoutVars>
          <dgm:bulletEnabled val="1"/>
        </dgm:presLayoutVars>
      </dgm:prSet>
      <dgm:spPr/>
      <dgm:t>
        <a:bodyPr/>
        <a:lstStyle/>
        <a:p>
          <a:endParaRPr lang="en-US"/>
        </a:p>
      </dgm:t>
    </dgm:pt>
  </dgm:ptLst>
  <dgm:cxnLst>
    <dgm:cxn modelId="{E42C5F08-3947-4EB4-BE8C-59225CD5E70C}" type="presOf" srcId="{63C91238-F934-435E-BAD3-26610A6F8753}" destId="{A9DD2A84-3A65-48A0-9CFA-DFBB8486ACE0}" srcOrd="0" destOrd="0" presId="urn:microsoft.com/office/officeart/2005/8/layout/radial3"/>
    <dgm:cxn modelId="{814C9704-1E9B-45EA-9975-0BEBC5165C61}" srcId="{63C91238-F934-435E-BAD3-26610A6F8753}" destId="{9B640FDE-BC67-45A4-8083-20922C2D9618}" srcOrd="1" destOrd="0" parTransId="{772A313D-08B1-48CC-843C-863A3123702A}" sibTransId="{A5CD922C-53BB-482D-89DD-199078D7AF39}"/>
    <dgm:cxn modelId="{F06BEE79-48EE-4162-A66A-351F272D2C72}" srcId="{7A8524A3-2A55-46AB-860C-F619FAC21DD5}" destId="{63C91238-F934-435E-BAD3-26610A6F8753}" srcOrd="0" destOrd="0" parTransId="{0C75DC9A-502D-4D00-AB76-22D8EC493C05}" sibTransId="{7F7818B8-AF2A-4FA4-A5F7-07FE9D5B7215}"/>
    <dgm:cxn modelId="{62C3F246-AC21-4018-A9BE-846643D8C003}" type="presOf" srcId="{9B640FDE-BC67-45A4-8083-20922C2D9618}" destId="{B963B2AF-FE7F-4DC2-8776-C9A6E84AFCE0}" srcOrd="0" destOrd="0" presId="urn:microsoft.com/office/officeart/2005/8/layout/radial3"/>
    <dgm:cxn modelId="{36F3B29B-3EC6-4E9D-AC78-E89432908FCC}" srcId="{63C91238-F934-435E-BAD3-26610A6F8753}" destId="{C07741A9-7545-4558-8A6A-62A4574B9A03}" srcOrd="0" destOrd="0" parTransId="{201C0A36-6020-404C-A7E8-B61C41743E8E}" sibTransId="{3B93C325-48F3-4B2F-90BC-4D12B74E856F}"/>
    <dgm:cxn modelId="{122D9F08-3064-4588-A247-545423DD2E67}" srcId="{63C91238-F934-435E-BAD3-26610A6F8753}" destId="{5731CA47-C40E-4358-9BD7-7C418C29E7DB}" srcOrd="4" destOrd="0" parTransId="{460D0C23-C938-4BAF-AD07-295D6AF2E670}" sibTransId="{FB2A97DF-A340-40B8-B22E-0003890559E0}"/>
    <dgm:cxn modelId="{B0B2A223-AA2F-48DB-87BD-97100B6F6719}" type="presOf" srcId="{7A8524A3-2A55-46AB-860C-F619FAC21DD5}" destId="{2F063AE9-B5F7-4E0F-9138-FBADF504D2F8}" srcOrd="0" destOrd="0" presId="urn:microsoft.com/office/officeart/2005/8/layout/radial3"/>
    <dgm:cxn modelId="{BB0DB9DF-33C4-42BE-BC18-74B225F93DEF}" type="presOf" srcId="{5731CA47-C40E-4358-9BD7-7C418C29E7DB}" destId="{781A8761-0FEA-452D-831E-FF053C59725A}" srcOrd="0" destOrd="0" presId="urn:microsoft.com/office/officeart/2005/8/layout/radial3"/>
    <dgm:cxn modelId="{6E6DB55F-998C-409F-A6DB-ABA942B7C900}" type="presOf" srcId="{C07741A9-7545-4558-8A6A-62A4574B9A03}" destId="{9C240F2D-DC60-47AE-BD7E-A5CC8B24AADD}" srcOrd="0" destOrd="0" presId="urn:microsoft.com/office/officeart/2005/8/layout/radial3"/>
    <dgm:cxn modelId="{17324B83-F0F6-492D-BA20-548E3EC3248C}" srcId="{63C91238-F934-435E-BAD3-26610A6F8753}" destId="{D6727534-1B0F-4341-99DF-31F95A269D4D}" srcOrd="3" destOrd="0" parTransId="{A0B84E91-70BE-4925-A95E-30E2D6F87C78}" sibTransId="{B4D1AE65-4825-46B4-AEC9-CE351D1A8B3E}"/>
    <dgm:cxn modelId="{B1922FE0-8238-4265-97BB-7A63997010C4}" srcId="{63C91238-F934-435E-BAD3-26610A6F8753}" destId="{06521940-81E6-4595-A02C-D680E6A66EE0}" srcOrd="2" destOrd="0" parTransId="{193DBAE8-9050-431C-ACA0-2D30EA7CB983}" sibTransId="{0757A413-783B-4CF4-A1A9-CD1392EE91B7}"/>
    <dgm:cxn modelId="{76F123BC-16F9-4229-BD7B-597055777A03}" type="presOf" srcId="{06521940-81E6-4595-A02C-D680E6A66EE0}" destId="{A2CA206D-75A7-47E6-89C0-5A55623A43CC}" srcOrd="0" destOrd="0" presId="urn:microsoft.com/office/officeart/2005/8/layout/radial3"/>
    <dgm:cxn modelId="{761519DE-1E19-426C-814A-ACD3710ED0CB}" type="presOf" srcId="{D6727534-1B0F-4341-99DF-31F95A269D4D}" destId="{B12FE01B-7054-4C14-A3EE-5954EA2DC2AB}" srcOrd="0" destOrd="0" presId="urn:microsoft.com/office/officeart/2005/8/layout/radial3"/>
    <dgm:cxn modelId="{D4AB0BCE-A401-4A32-9E94-6B94FE321682}" type="presParOf" srcId="{2F063AE9-B5F7-4E0F-9138-FBADF504D2F8}" destId="{19E1B582-09FF-4EBE-9F14-E61F875D083D}" srcOrd="0" destOrd="0" presId="urn:microsoft.com/office/officeart/2005/8/layout/radial3"/>
    <dgm:cxn modelId="{60710E6A-7E52-4700-B4FF-CF8B173A33CF}" type="presParOf" srcId="{19E1B582-09FF-4EBE-9F14-E61F875D083D}" destId="{A9DD2A84-3A65-48A0-9CFA-DFBB8486ACE0}" srcOrd="0" destOrd="0" presId="urn:microsoft.com/office/officeart/2005/8/layout/radial3"/>
    <dgm:cxn modelId="{C65C5BB4-791A-4328-A167-A2E4C5CA9DDD}" type="presParOf" srcId="{19E1B582-09FF-4EBE-9F14-E61F875D083D}" destId="{9C240F2D-DC60-47AE-BD7E-A5CC8B24AADD}" srcOrd="1" destOrd="0" presId="urn:microsoft.com/office/officeart/2005/8/layout/radial3"/>
    <dgm:cxn modelId="{A456CC7B-63FE-461B-9515-830F0DF12257}" type="presParOf" srcId="{19E1B582-09FF-4EBE-9F14-E61F875D083D}" destId="{B963B2AF-FE7F-4DC2-8776-C9A6E84AFCE0}" srcOrd="2" destOrd="0" presId="urn:microsoft.com/office/officeart/2005/8/layout/radial3"/>
    <dgm:cxn modelId="{8A7E0EB7-4465-48FF-B889-364CD0AF2250}" type="presParOf" srcId="{19E1B582-09FF-4EBE-9F14-E61F875D083D}" destId="{A2CA206D-75A7-47E6-89C0-5A55623A43CC}" srcOrd="3" destOrd="0" presId="urn:microsoft.com/office/officeart/2005/8/layout/radial3"/>
    <dgm:cxn modelId="{858D45BF-6E05-46FC-83C0-A830D46DA59D}" type="presParOf" srcId="{19E1B582-09FF-4EBE-9F14-E61F875D083D}" destId="{B12FE01B-7054-4C14-A3EE-5954EA2DC2AB}" srcOrd="4" destOrd="0" presId="urn:microsoft.com/office/officeart/2005/8/layout/radial3"/>
    <dgm:cxn modelId="{17588C12-6078-410F-A10C-B931F5B2A3A9}" type="presParOf" srcId="{19E1B582-09FF-4EBE-9F14-E61F875D083D}" destId="{781A8761-0FEA-452D-831E-FF053C59725A}" srcOrd="5"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C64D927-3500-4A5B-9BD5-3E536F5EF3EB}"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US"/>
        </a:p>
      </dgm:t>
    </dgm:pt>
    <dgm:pt modelId="{3539C4BA-A4F4-409F-BCDA-5E493C059D65}">
      <dgm:prSet phldrT="[Text]" custT="1"/>
      <dgm:spPr>
        <a:solidFill>
          <a:srgbClr val="00CCFF"/>
        </a:solidFill>
      </dgm:spPr>
      <dgm:t>
        <a:bodyPr/>
        <a:lstStyle/>
        <a:p>
          <a:r>
            <a:rPr lang="en-US" sz="2000" b="1" dirty="0" smtClean="0">
              <a:solidFill>
                <a:schemeClr val="tx1"/>
              </a:solidFill>
              <a:latin typeface="Garamond" pitchFamily="18" charset="0"/>
            </a:rPr>
            <a:t>Conversation starters</a:t>
          </a:r>
          <a:endParaRPr lang="en-US" sz="2000" b="1" dirty="0">
            <a:solidFill>
              <a:schemeClr val="tx1"/>
            </a:solidFill>
            <a:latin typeface="Garamond" pitchFamily="18" charset="0"/>
          </a:endParaRPr>
        </a:p>
      </dgm:t>
    </dgm:pt>
    <dgm:pt modelId="{F4855C5B-0F0A-49EF-88B8-795B45E47926}" type="parTrans" cxnId="{CA2F8BEC-DD03-44A3-A6EC-975EF2135169}">
      <dgm:prSet/>
      <dgm:spPr/>
      <dgm:t>
        <a:bodyPr/>
        <a:lstStyle/>
        <a:p>
          <a:endParaRPr lang="en-US" sz="2000" b="1">
            <a:solidFill>
              <a:schemeClr val="tx1"/>
            </a:solidFill>
            <a:latin typeface="Garamond" pitchFamily="18" charset="0"/>
          </a:endParaRPr>
        </a:p>
      </dgm:t>
    </dgm:pt>
    <dgm:pt modelId="{025DF905-ECCB-46A0-ABF0-0AC9E32EF38B}" type="sibTrans" cxnId="{CA2F8BEC-DD03-44A3-A6EC-975EF2135169}">
      <dgm:prSet/>
      <dgm:spPr/>
      <dgm:t>
        <a:bodyPr/>
        <a:lstStyle/>
        <a:p>
          <a:endParaRPr lang="en-US" sz="2000" b="1">
            <a:solidFill>
              <a:schemeClr val="tx1"/>
            </a:solidFill>
            <a:latin typeface="Garamond" pitchFamily="18" charset="0"/>
          </a:endParaRPr>
        </a:p>
      </dgm:t>
    </dgm:pt>
    <dgm:pt modelId="{E6E966DC-A30D-418A-9674-F6C3C3612BDF}">
      <dgm:prSet phldrT="[Text]" custT="1">
        <dgm:style>
          <a:lnRef idx="2">
            <a:schemeClr val="accent6"/>
          </a:lnRef>
          <a:fillRef idx="1">
            <a:schemeClr val="lt1"/>
          </a:fillRef>
          <a:effectRef idx="0">
            <a:schemeClr val="accent6"/>
          </a:effectRef>
          <a:fontRef idx="minor">
            <a:schemeClr val="dk1"/>
          </a:fontRef>
        </dgm:style>
      </dgm:prSet>
      <dgm:spPr>
        <a:solidFill>
          <a:srgbClr val="53B9FF"/>
        </a:solidFill>
        <a:ln>
          <a:noFill/>
        </a:ln>
      </dgm:spPr>
      <dgm:t>
        <a:bodyPr/>
        <a:lstStyle/>
        <a:p>
          <a:r>
            <a:rPr lang="en-US" sz="2000" b="1" dirty="0" smtClean="0">
              <a:solidFill>
                <a:schemeClr val="tx1"/>
              </a:solidFill>
              <a:latin typeface="Garamond" pitchFamily="18" charset="0"/>
            </a:rPr>
            <a:t>Allow you to follow top influencers in your field or niche</a:t>
          </a:r>
        </a:p>
      </dgm:t>
    </dgm:pt>
    <dgm:pt modelId="{2EB8BF16-673A-4D75-9543-88C355852435}" type="parTrans" cxnId="{336B28A7-6272-4A13-864A-2B38A1B0A4C4}">
      <dgm:prSet/>
      <dgm:spPr/>
      <dgm:t>
        <a:bodyPr/>
        <a:lstStyle/>
        <a:p>
          <a:endParaRPr lang="en-US" sz="2000" b="1">
            <a:solidFill>
              <a:schemeClr val="tx1"/>
            </a:solidFill>
            <a:latin typeface="Garamond" pitchFamily="18" charset="0"/>
          </a:endParaRPr>
        </a:p>
      </dgm:t>
    </dgm:pt>
    <dgm:pt modelId="{7DCE0441-1A76-49DF-A46D-5C939EF9D109}" type="sibTrans" cxnId="{336B28A7-6272-4A13-864A-2B38A1B0A4C4}">
      <dgm:prSet/>
      <dgm:spPr/>
      <dgm:t>
        <a:bodyPr/>
        <a:lstStyle/>
        <a:p>
          <a:endParaRPr lang="en-US" sz="2000" b="1">
            <a:solidFill>
              <a:schemeClr val="tx1"/>
            </a:solidFill>
            <a:latin typeface="Garamond" pitchFamily="18" charset="0"/>
          </a:endParaRPr>
        </a:p>
      </dgm:t>
    </dgm:pt>
    <dgm:pt modelId="{FE179209-89BE-46FD-969B-36181844BB7C}">
      <dgm:prSet custT="1"/>
      <dgm:spPr>
        <a:solidFill>
          <a:srgbClr val="000099"/>
        </a:solidFill>
      </dgm:spPr>
      <dgm:t>
        <a:bodyPr/>
        <a:lstStyle/>
        <a:p>
          <a:r>
            <a:rPr lang="en-US" sz="2000" b="1" dirty="0" smtClean="0">
              <a:solidFill>
                <a:schemeClr val="bg1"/>
              </a:solidFill>
              <a:latin typeface="Garamond" pitchFamily="18" charset="0"/>
            </a:rPr>
            <a:t>Source &amp; Recruit!!!</a:t>
          </a:r>
          <a:endParaRPr lang="en-US" sz="2000" b="1" dirty="0">
            <a:solidFill>
              <a:schemeClr val="bg1"/>
            </a:solidFill>
            <a:latin typeface="Garamond" pitchFamily="18" charset="0"/>
          </a:endParaRPr>
        </a:p>
      </dgm:t>
    </dgm:pt>
    <dgm:pt modelId="{8DCE48B4-518B-4F53-886E-16C7B735ACD6}" type="parTrans" cxnId="{6A2A3658-0300-467C-9C45-A83ABF62B3E6}">
      <dgm:prSet/>
      <dgm:spPr/>
      <dgm:t>
        <a:bodyPr/>
        <a:lstStyle/>
        <a:p>
          <a:endParaRPr lang="en-US" sz="2000" b="1">
            <a:solidFill>
              <a:schemeClr val="tx1"/>
            </a:solidFill>
            <a:latin typeface="Garamond" pitchFamily="18" charset="0"/>
          </a:endParaRPr>
        </a:p>
      </dgm:t>
    </dgm:pt>
    <dgm:pt modelId="{57DCA6AB-3986-4167-A408-BBFF88C0645E}" type="sibTrans" cxnId="{6A2A3658-0300-467C-9C45-A83ABF62B3E6}">
      <dgm:prSet/>
      <dgm:spPr/>
      <dgm:t>
        <a:bodyPr/>
        <a:lstStyle/>
        <a:p>
          <a:endParaRPr lang="en-US" sz="2000" b="1">
            <a:solidFill>
              <a:schemeClr val="tx1"/>
            </a:solidFill>
            <a:latin typeface="Garamond" pitchFamily="18" charset="0"/>
          </a:endParaRPr>
        </a:p>
      </dgm:t>
    </dgm:pt>
    <dgm:pt modelId="{DA814516-EE3D-4262-BED1-164EDE27FED9}">
      <dgm:prSet custT="1"/>
      <dgm:spPr>
        <a:solidFill>
          <a:srgbClr val="0000CC"/>
        </a:solidFill>
      </dgm:spPr>
      <dgm:t>
        <a:bodyPr/>
        <a:lstStyle/>
        <a:p>
          <a:r>
            <a:rPr lang="en-US" sz="2000" b="1" dirty="0" smtClean="0">
              <a:solidFill>
                <a:schemeClr val="bg1"/>
              </a:solidFill>
              <a:latin typeface="Garamond" pitchFamily="18" charset="0"/>
            </a:rPr>
            <a:t>Get ideas &amp; answers to your very own questions! </a:t>
          </a:r>
          <a:endParaRPr lang="en-US" sz="2000" b="1" dirty="0">
            <a:solidFill>
              <a:schemeClr val="bg1"/>
            </a:solidFill>
            <a:latin typeface="Garamond" pitchFamily="18" charset="0"/>
          </a:endParaRPr>
        </a:p>
      </dgm:t>
    </dgm:pt>
    <dgm:pt modelId="{DCDBEB71-1ED0-4AF1-82DE-5282F200B9E0}" type="parTrans" cxnId="{8FBF4A5B-AFCF-4BAF-B50A-A11C84CA0F2C}">
      <dgm:prSet/>
      <dgm:spPr/>
      <dgm:t>
        <a:bodyPr/>
        <a:lstStyle/>
        <a:p>
          <a:endParaRPr lang="en-US" sz="2000" b="1">
            <a:solidFill>
              <a:schemeClr val="tx1"/>
            </a:solidFill>
            <a:latin typeface="Garamond" pitchFamily="18" charset="0"/>
          </a:endParaRPr>
        </a:p>
      </dgm:t>
    </dgm:pt>
    <dgm:pt modelId="{75AF860D-8531-4EEE-ADED-94C53878A747}" type="sibTrans" cxnId="{8FBF4A5B-AFCF-4BAF-B50A-A11C84CA0F2C}">
      <dgm:prSet/>
      <dgm:spPr/>
      <dgm:t>
        <a:bodyPr/>
        <a:lstStyle/>
        <a:p>
          <a:endParaRPr lang="en-US" sz="2000" b="1">
            <a:solidFill>
              <a:schemeClr val="tx1"/>
            </a:solidFill>
            <a:latin typeface="Garamond" pitchFamily="18" charset="0"/>
          </a:endParaRPr>
        </a:p>
      </dgm:t>
    </dgm:pt>
    <dgm:pt modelId="{3E0794CC-F504-49C4-9721-BDE708F9F7A5}">
      <dgm:prSet custT="1"/>
      <dgm:spPr>
        <a:solidFill>
          <a:srgbClr val="0066FF"/>
        </a:solidFill>
      </dgm:spPr>
      <dgm:t>
        <a:bodyPr/>
        <a:lstStyle/>
        <a:p>
          <a:r>
            <a:rPr lang="en-US" sz="2000" b="1" dirty="0" smtClean="0">
              <a:solidFill>
                <a:schemeClr val="bg1"/>
              </a:solidFill>
              <a:latin typeface="Garamond" pitchFamily="18" charset="0"/>
            </a:rPr>
            <a:t>Great way to network</a:t>
          </a:r>
          <a:endParaRPr lang="en-US" sz="2000" b="1" dirty="0">
            <a:solidFill>
              <a:schemeClr val="bg1"/>
            </a:solidFill>
            <a:latin typeface="Garamond" pitchFamily="18" charset="0"/>
          </a:endParaRPr>
        </a:p>
      </dgm:t>
    </dgm:pt>
    <dgm:pt modelId="{FA8B9345-897D-46F8-8DDD-D941D78839D5}" type="parTrans" cxnId="{C9A7273E-07A6-47BC-AA8A-355BC63E97C0}">
      <dgm:prSet/>
      <dgm:spPr/>
      <dgm:t>
        <a:bodyPr/>
        <a:lstStyle/>
        <a:p>
          <a:endParaRPr lang="en-US" sz="2000" b="1">
            <a:solidFill>
              <a:schemeClr val="tx1"/>
            </a:solidFill>
            <a:latin typeface="Garamond" pitchFamily="18" charset="0"/>
          </a:endParaRPr>
        </a:p>
      </dgm:t>
    </dgm:pt>
    <dgm:pt modelId="{7E7EF570-0E90-4E72-A11B-3CABB8707DA5}" type="sibTrans" cxnId="{C9A7273E-07A6-47BC-AA8A-355BC63E97C0}">
      <dgm:prSet/>
      <dgm:spPr/>
      <dgm:t>
        <a:bodyPr/>
        <a:lstStyle/>
        <a:p>
          <a:endParaRPr lang="en-US" sz="2000" b="1">
            <a:solidFill>
              <a:schemeClr val="tx1"/>
            </a:solidFill>
            <a:latin typeface="Garamond" pitchFamily="18" charset="0"/>
          </a:endParaRPr>
        </a:p>
      </dgm:t>
    </dgm:pt>
    <dgm:pt modelId="{A8BE0608-2965-4CD3-99D8-4E0C37103525}" type="pres">
      <dgm:prSet presAssocID="{6C64D927-3500-4A5B-9BD5-3E536F5EF3EB}" presName="linear" presStyleCnt="0">
        <dgm:presLayoutVars>
          <dgm:animLvl val="lvl"/>
          <dgm:resizeHandles val="exact"/>
        </dgm:presLayoutVars>
      </dgm:prSet>
      <dgm:spPr/>
      <dgm:t>
        <a:bodyPr/>
        <a:lstStyle/>
        <a:p>
          <a:endParaRPr lang="en-US"/>
        </a:p>
      </dgm:t>
    </dgm:pt>
    <dgm:pt modelId="{11FA4412-8516-4476-9621-9111B3A852D6}" type="pres">
      <dgm:prSet presAssocID="{3539C4BA-A4F4-409F-BCDA-5E493C059D65}" presName="parentText" presStyleLbl="node1" presStyleIdx="0" presStyleCnt="5" custScaleY="90910" custLinFactNeighborY="34236">
        <dgm:presLayoutVars>
          <dgm:chMax val="0"/>
          <dgm:bulletEnabled val="1"/>
        </dgm:presLayoutVars>
      </dgm:prSet>
      <dgm:spPr/>
      <dgm:t>
        <a:bodyPr/>
        <a:lstStyle/>
        <a:p>
          <a:endParaRPr lang="en-US"/>
        </a:p>
      </dgm:t>
    </dgm:pt>
    <dgm:pt modelId="{86FE014B-7346-4759-85DB-DE95C7E76053}" type="pres">
      <dgm:prSet presAssocID="{025DF905-ECCB-46A0-ABF0-0AC9E32EF38B}" presName="spacer" presStyleCnt="0"/>
      <dgm:spPr/>
    </dgm:pt>
    <dgm:pt modelId="{07398AFE-1936-4591-94E3-815F94E02927}" type="pres">
      <dgm:prSet presAssocID="{E6E966DC-A30D-418A-9674-F6C3C3612BDF}" presName="parentText" presStyleLbl="node1" presStyleIdx="1" presStyleCnt="5" custLinFactNeighborY="13426">
        <dgm:presLayoutVars>
          <dgm:chMax val="0"/>
          <dgm:bulletEnabled val="1"/>
        </dgm:presLayoutVars>
      </dgm:prSet>
      <dgm:spPr/>
      <dgm:t>
        <a:bodyPr/>
        <a:lstStyle/>
        <a:p>
          <a:endParaRPr lang="en-US"/>
        </a:p>
      </dgm:t>
    </dgm:pt>
    <dgm:pt modelId="{83089BE5-4C3A-4982-B4B7-AE809BE100CB}" type="pres">
      <dgm:prSet presAssocID="{7DCE0441-1A76-49DF-A46D-5C939EF9D109}" presName="spacer" presStyleCnt="0"/>
      <dgm:spPr/>
    </dgm:pt>
    <dgm:pt modelId="{10181644-18E7-401C-BA33-D4BB769A7A36}" type="pres">
      <dgm:prSet presAssocID="{3E0794CC-F504-49C4-9721-BDE708F9F7A5}" presName="parentText" presStyleLbl="node1" presStyleIdx="2" presStyleCnt="5" custLinFactNeighborY="-31018">
        <dgm:presLayoutVars>
          <dgm:chMax val="0"/>
          <dgm:bulletEnabled val="1"/>
        </dgm:presLayoutVars>
      </dgm:prSet>
      <dgm:spPr/>
      <dgm:t>
        <a:bodyPr/>
        <a:lstStyle/>
        <a:p>
          <a:endParaRPr lang="en-US"/>
        </a:p>
      </dgm:t>
    </dgm:pt>
    <dgm:pt modelId="{1D6A1BC6-32D1-4DA0-BB2C-FDE782B127EE}" type="pres">
      <dgm:prSet presAssocID="{7E7EF570-0E90-4E72-A11B-3CABB8707DA5}" presName="spacer" presStyleCnt="0"/>
      <dgm:spPr/>
    </dgm:pt>
    <dgm:pt modelId="{F1833BBC-4CFC-4A4A-AEF8-FBD09BEB41D0}" type="pres">
      <dgm:prSet presAssocID="{DA814516-EE3D-4262-BED1-164EDE27FED9}" presName="parentText" presStyleLbl="node1" presStyleIdx="3" presStyleCnt="5" custScaleY="100000" custLinFactY="-11" custLinFactNeighborY="-100000">
        <dgm:presLayoutVars>
          <dgm:chMax val="0"/>
          <dgm:bulletEnabled val="1"/>
        </dgm:presLayoutVars>
      </dgm:prSet>
      <dgm:spPr/>
      <dgm:t>
        <a:bodyPr/>
        <a:lstStyle/>
        <a:p>
          <a:endParaRPr lang="en-US"/>
        </a:p>
      </dgm:t>
    </dgm:pt>
    <dgm:pt modelId="{C59A0A40-F70A-4739-A1BE-97BB577E8AFD}" type="pres">
      <dgm:prSet presAssocID="{75AF860D-8531-4EEE-ADED-94C53878A747}" presName="spacer" presStyleCnt="0"/>
      <dgm:spPr/>
    </dgm:pt>
    <dgm:pt modelId="{5F17AEEC-552D-4702-BB5F-75C963E2865F}" type="pres">
      <dgm:prSet presAssocID="{FE179209-89BE-46FD-969B-36181844BB7C}" presName="parentText" presStyleLbl="node1" presStyleIdx="4" presStyleCnt="5" custLinFactY="-8277" custLinFactNeighborY="-100000">
        <dgm:presLayoutVars>
          <dgm:chMax val="0"/>
          <dgm:bulletEnabled val="1"/>
        </dgm:presLayoutVars>
      </dgm:prSet>
      <dgm:spPr/>
      <dgm:t>
        <a:bodyPr/>
        <a:lstStyle/>
        <a:p>
          <a:endParaRPr lang="en-US"/>
        </a:p>
      </dgm:t>
    </dgm:pt>
  </dgm:ptLst>
  <dgm:cxnLst>
    <dgm:cxn modelId="{3C39B742-3D8A-4E87-B247-0D099C452E00}" type="presOf" srcId="{E6E966DC-A30D-418A-9674-F6C3C3612BDF}" destId="{07398AFE-1936-4591-94E3-815F94E02927}" srcOrd="0" destOrd="0" presId="urn:microsoft.com/office/officeart/2005/8/layout/vList2"/>
    <dgm:cxn modelId="{74BB1E76-7B59-4BF2-9ADF-86D796DA2433}" type="presOf" srcId="{FE179209-89BE-46FD-969B-36181844BB7C}" destId="{5F17AEEC-552D-4702-BB5F-75C963E2865F}" srcOrd="0" destOrd="0" presId="urn:microsoft.com/office/officeart/2005/8/layout/vList2"/>
    <dgm:cxn modelId="{D49CF39D-1064-40C8-85AB-2297CED14BA1}" type="presOf" srcId="{DA814516-EE3D-4262-BED1-164EDE27FED9}" destId="{F1833BBC-4CFC-4A4A-AEF8-FBD09BEB41D0}" srcOrd="0" destOrd="0" presId="urn:microsoft.com/office/officeart/2005/8/layout/vList2"/>
    <dgm:cxn modelId="{336B28A7-6272-4A13-864A-2B38A1B0A4C4}" srcId="{6C64D927-3500-4A5B-9BD5-3E536F5EF3EB}" destId="{E6E966DC-A30D-418A-9674-F6C3C3612BDF}" srcOrd="1" destOrd="0" parTransId="{2EB8BF16-673A-4D75-9543-88C355852435}" sibTransId="{7DCE0441-1A76-49DF-A46D-5C939EF9D109}"/>
    <dgm:cxn modelId="{6A2A3658-0300-467C-9C45-A83ABF62B3E6}" srcId="{6C64D927-3500-4A5B-9BD5-3E536F5EF3EB}" destId="{FE179209-89BE-46FD-969B-36181844BB7C}" srcOrd="4" destOrd="0" parTransId="{8DCE48B4-518B-4F53-886E-16C7B735ACD6}" sibTransId="{57DCA6AB-3986-4167-A408-BBFF88C0645E}"/>
    <dgm:cxn modelId="{C9A7273E-07A6-47BC-AA8A-355BC63E97C0}" srcId="{6C64D927-3500-4A5B-9BD5-3E536F5EF3EB}" destId="{3E0794CC-F504-49C4-9721-BDE708F9F7A5}" srcOrd="2" destOrd="0" parTransId="{FA8B9345-897D-46F8-8DDD-D941D78839D5}" sibTransId="{7E7EF570-0E90-4E72-A11B-3CABB8707DA5}"/>
    <dgm:cxn modelId="{CA2F8BEC-DD03-44A3-A6EC-975EF2135169}" srcId="{6C64D927-3500-4A5B-9BD5-3E536F5EF3EB}" destId="{3539C4BA-A4F4-409F-BCDA-5E493C059D65}" srcOrd="0" destOrd="0" parTransId="{F4855C5B-0F0A-49EF-88B8-795B45E47926}" sibTransId="{025DF905-ECCB-46A0-ABF0-0AC9E32EF38B}"/>
    <dgm:cxn modelId="{0D59967E-6ACD-4A76-BA6C-4794C22A55C4}" type="presOf" srcId="{6C64D927-3500-4A5B-9BD5-3E536F5EF3EB}" destId="{A8BE0608-2965-4CD3-99D8-4E0C37103525}" srcOrd="0" destOrd="0" presId="urn:microsoft.com/office/officeart/2005/8/layout/vList2"/>
    <dgm:cxn modelId="{8FBF4A5B-AFCF-4BAF-B50A-A11C84CA0F2C}" srcId="{6C64D927-3500-4A5B-9BD5-3E536F5EF3EB}" destId="{DA814516-EE3D-4262-BED1-164EDE27FED9}" srcOrd="3" destOrd="0" parTransId="{DCDBEB71-1ED0-4AF1-82DE-5282F200B9E0}" sibTransId="{75AF860D-8531-4EEE-ADED-94C53878A747}"/>
    <dgm:cxn modelId="{291E4121-335E-4AD0-9DA2-3581F157E3CD}" type="presOf" srcId="{3E0794CC-F504-49C4-9721-BDE708F9F7A5}" destId="{10181644-18E7-401C-BA33-D4BB769A7A36}" srcOrd="0" destOrd="0" presId="urn:microsoft.com/office/officeart/2005/8/layout/vList2"/>
    <dgm:cxn modelId="{846BE70D-04A0-4A29-87D4-83783ACA4EB7}" type="presOf" srcId="{3539C4BA-A4F4-409F-BCDA-5E493C059D65}" destId="{11FA4412-8516-4476-9621-9111B3A852D6}" srcOrd="0" destOrd="0" presId="urn:microsoft.com/office/officeart/2005/8/layout/vList2"/>
    <dgm:cxn modelId="{8324A2D3-0337-43B0-B17D-5610A9636264}" type="presParOf" srcId="{A8BE0608-2965-4CD3-99D8-4E0C37103525}" destId="{11FA4412-8516-4476-9621-9111B3A852D6}" srcOrd="0" destOrd="0" presId="urn:microsoft.com/office/officeart/2005/8/layout/vList2"/>
    <dgm:cxn modelId="{D48B24F6-6B60-4DF6-ADAA-27761D9995FF}" type="presParOf" srcId="{A8BE0608-2965-4CD3-99D8-4E0C37103525}" destId="{86FE014B-7346-4759-85DB-DE95C7E76053}" srcOrd="1" destOrd="0" presId="urn:microsoft.com/office/officeart/2005/8/layout/vList2"/>
    <dgm:cxn modelId="{153C778E-1462-402F-8D2D-9D8EC741C30F}" type="presParOf" srcId="{A8BE0608-2965-4CD3-99D8-4E0C37103525}" destId="{07398AFE-1936-4591-94E3-815F94E02927}" srcOrd="2" destOrd="0" presId="urn:microsoft.com/office/officeart/2005/8/layout/vList2"/>
    <dgm:cxn modelId="{9E1C156A-FD0F-4D43-B5FB-7D87A4237AC3}" type="presParOf" srcId="{A8BE0608-2965-4CD3-99D8-4E0C37103525}" destId="{83089BE5-4C3A-4982-B4B7-AE809BE100CB}" srcOrd="3" destOrd="0" presId="urn:microsoft.com/office/officeart/2005/8/layout/vList2"/>
    <dgm:cxn modelId="{53EE64B7-8369-48F3-940D-EE3040D52A03}" type="presParOf" srcId="{A8BE0608-2965-4CD3-99D8-4E0C37103525}" destId="{10181644-18E7-401C-BA33-D4BB769A7A36}" srcOrd="4" destOrd="0" presId="urn:microsoft.com/office/officeart/2005/8/layout/vList2"/>
    <dgm:cxn modelId="{29FEE752-F3D3-4363-8D36-B2B992E0DF5E}" type="presParOf" srcId="{A8BE0608-2965-4CD3-99D8-4E0C37103525}" destId="{1D6A1BC6-32D1-4DA0-BB2C-FDE782B127EE}" srcOrd="5" destOrd="0" presId="urn:microsoft.com/office/officeart/2005/8/layout/vList2"/>
    <dgm:cxn modelId="{76A4AC65-028A-4FB8-862C-79B52A448B60}" type="presParOf" srcId="{A8BE0608-2965-4CD3-99D8-4E0C37103525}" destId="{F1833BBC-4CFC-4A4A-AEF8-FBD09BEB41D0}" srcOrd="6" destOrd="0" presId="urn:microsoft.com/office/officeart/2005/8/layout/vList2"/>
    <dgm:cxn modelId="{05324518-9CB4-4E2A-94D5-7B5786C7F14A}" type="presParOf" srcId="{A8BE0608-2965-4CD3-99D8-4E0C37103525}" destId="{C59A0A40-F70A-4739-A1BE-97BB577E8AFD}" srcOrd="7" destOrd="0" presId="urn:microsoft.com/office/officeart/2005/8/layout/vList2"/>
    <dgm:cxn modelId="{93BEAFF4-41FD-4E98-9BFD-CDB0FFE478EC}" type="presParOf" srcId="{A8BE0608-2965-4CD3-99D8-4E0C37103525}" destId="{5F17AEEC-552D-4702-BB5F-75C963E2865F}"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441FE7F-3960-4965-BABA-5E9C23166284}"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en-IN"/>
        </a:p>
      </dgm:t>
    </dgm:pt>
    <dgm:pt modelId="{DE4860DD-529C-4DDF-A535-8C3EBE25F3C1}">
      <dgm:prSet phldrT="[Text]"/>
      <dgm:spPr/>
      <dgm:t>
        <a:bodyPr/>
        <a:lstStyle/>
        <a:p>
          <a:r>
            <a:rPr lang="en-US" dirty="0" smtClean="0"/>
            <a:t>Social Recruiter‘s Professional Process Expertise</a:t>
          </a:r>
          <a:endParaRPr lang="en-IN" dirty="0"/>
        </a:p>
      </dgm:t>
    </dgm:pt>
    <dgm:pt modelId="{0FCB81C3-5D9D-4E16-9749-1958EFA03037}" type="parTrans" cxnId="{A0B795E7-D7EC-460B-9C5D-8622D9673871}">
      <dgm:prSet/>
      <dgm:spPr/>
      <dgm:t>
        <a:bodyPr/>
        <a:lstStyle/>
        <a:p>
          <a:endParaRPr lang="en-IN"/>
        </a:p>
      </dgm:t>
    </dgm:pt>
    <dgm:pt modelId="{83F61005-E1BA-4733-BC2A-6387FFFD49DE}" type="sibTrans" cxnId="{A0B795E7-D7EC-460B-9C5D-8622D9673871}">
      <dgm:prSet/>
      <dgm:spPr/>
      <dgm:t>
        <a:bodyPr/>
        <a:lstStyle/>
        <a:p>
          <a:endParaRPr lang="en-IN"/>
        </a:p>
      </dgm:t>
    </dgm:pt>
    <dgm:pt modelId="{28FE7A6C-7484-4B0A-9114-A0DFD7013ECF}">
      <dgm:prSet/>
      <dgm:spPr/>
      <dgm:t>
        <a:bodyPr/>
        <a:lstStyle/>
        <a:p>
          <a:r>
            <a:rPr lang="en-US" smtClean="0"/>
            <a:t>Branding Strategies</a:t>
          </a:r>
          <a:endParaRPr lang="en-IN"/>
        </a:p>
      </dgm:t>
    </dgm:pt>
    <dgm:pt modelId="{25EDA9DF-B6CA-440F-A313-634CEC0B8B94}" type="parTrans" cxnId="{14E6FD69-9302-4AC2-8CB6-EE8A6D5BEB2B}">
      <dgm:prSet/>
      <dgm:spPr/>
      <dgm:t>
        <a:bodyPr/>
        <a:lstStyle/>
        <a:p>
          <a:endParaRPr lang="en-IN"/>
        </a:p>
      </dgm:t>
    </dgm:pt>
    <dgm:pt modelId="{83E92A0F-CC5C-4974-A288-801F883FC4B0}" type="sibTrans" cxnId="{14E6FD69-9302-4AC2-8CB6-EE8A6D5BEB2B}">
      <dgm:prSet/>
      <dgm:spPr/>
      <dgm:t>
        <a:bodyPr/>
        <a:lstStyle/>
        <a:p>
          <a:endParaRPr lang="en-IN"/>
        </a:p>
      </dgm:t>
    </dgm:pt>
    <dgm:pt modelId="{CE407271-44D5-4679-BF6F-743C98882F9A}">
      <dgm:prSet/>
      <dgm:spPr/>
      <dgm:t>
        <a:bodyPr/>
        <a:lstStyle/>
        <a:p>
          <a:r>
            <a:rPr lang="en-US" smtClean="0"/>
            <a:t>Online-Offline Integration Strategies</a:t>
          </a:r>
          <a:endParaRPr lang="en-IN"/>
        </a:p>
      </dgm:t>
    </dgm:pt>
    <dgm:pt modelId="{A2EB09E3-C624-4922-814F-2081B940819D}" type="parTrans" cxnId="{F5D91710-963E-4E93-A31C-76E6A19869D3}">
      <dgm:prSet/>
      <dgm:spPr/>
      <dgm:t>
        <a:bodyPr/>
        <a:lstStyle/>
        <a:p>
          <a:endParaRPr lang="en-IN"/>
        </a:p>
      </dgm:t>
    </dgm:pt>
    <dgm:pt modelId="{7BC5EAB7-609F-462A-9E84-ADC940413292}" type="sibTrans" cxnId="{F5D91710-963E-4E93-A31C-76E6A19869D3}">
      <dgm:prSet/>
      <dgm:spPr/>
      <dgm:t>
        <a:bodyPr/>
        <a:lstStyle/>
        <a:p>
          <a:endParaRPr lang="en-IN"/>
        </a:p>
      </dgm:t>
    </dgm:pt>
    <dgm:pt modelId="{78732681-1A51-4615-BE4E-E58F7995C561}" type="pres">
      <dgm:prSet presAssocID="{E441FE7F-3960-4965-BABA-5E9C23166284}" presName="linear" presStyleCnt="0">
        <dgm:presLayoutVars>
          <dgm:dir/>
          <dgm:animLvl val="lvl"/>
          <dgm:resizeHandles val="exact"/>
        </dgm:presLayoutVars>
      </dgm:prSet>
      <dgm:spPr/>
    </dgm:pt>
    <dgm:pt modelId="{4C2BBB83-2F89-4998-88F2-822172FBE25A}" type="pres">
      <dgm:prSet presAssocID="{DE4860DD-529C-4DDF-A535-8C3EBE25F3C1}" presName="parentLin" presStyleCnt="0"/>
      <dgm:spPr/>
    </dgm:pt>
    <dgm:pt modelId="{4D45197B-43AD-4EA7-B344-B98D7C0BA683}" type="pres">
      <dgm:prSet presAssocID="{DE4860DD-529C-4DDF-A535-8C3EBE25F3C1}" presName="parentLeftMargin" presStyleLbl="node1" presStyleIdx="0" presStyleCnt="3"/>
      <dgm:spPr/>
    </dgm:pt>
    <dgm:pt modelId="{E88962E6-D5E7-4F7A-9F3A-0B05002D46F6}" type="pres">
      <dgm:prSet presAssocID="{DE4860DD-529C-4DDF-A535-8C3EBE25F3C1}" presName="parentText" presStyleLbl="node1" presStyleIdx="0" presStyleCnt="3">
        <dgm:presLayoutVars>
          <dgm:chMax val="0"/>
          <dgm:bulletEnabled val="1"/>
        </dgm:presLayoutVars>
      </dgm:prSet>
      <dgm:spPr/>
      <dgm:t>
        <a:bodyPr/>
        <a:lstStyle/>
        <a:p>
          <a:endParaRPr lang="en-IN"/>
        </a:p>
      </dgm:t>
    </dgm:pt>
    <dgm:pt modelId="{E836907C-D15A-4004-B220-219E19FE4E2F}" type="pres">
      <dgm:prSet presAssocID="{DE4860DD-529C-4DDF-A535-8C3EBE25F3C1}" presName="negativeSpace" presStyleCnt="0"/>
      <dgm:spPr/>
    </dgm:pt>
    <dgm:pt modelId="{40998919-B547-47A7-A8F7-51136EAFAEF2}" type="pres">
      <dgm:prSet presAssocID="{DE4860DD-529C-4DDF-A535-8C3EBE25F3C1}" presName="childText" presStyleLbl="conFgAcc1" presStyleIdx="0" presStyleCnt="3">
        <dgm:presLayoutVars>
          <dgm:bulletEnabled val="1"/>
        </dgm:presLayoutVars>
      </dgm:prSet>
      <dgm:spPr/>
    </dgm:pt>
    <dgm:pt modelId="{6B8F3C00-4F6C-4973-9875-18957F7C43AA}" type="pres">
      <dgm:prSet presAssocID="{83F61005-E1BA-4733-BC2A-6387FFFD49DE}" presName="spaceBetweenRectangles" presStyleCnt="0"/>
      <dgm:spPr/>
    </dgm:pt>
    <dgm:pt modelId="{ABD7D6E4-4200-45DD-9461-1D5F41FB8A49}" type="pres">
      <dgm:prSet presAssocID="{28FE7A6C-7484-4B0A-9114-A0DFD7013ECF}" presName="parentLin" presStyleCnt="0"/>
      <dgm:spPr/>
    </dgm:pt>
    <dgm:pt modelId="{75BF23D7-532A-4A7E-8AE3-2DDA236611CF}" type="pres">
      <dgm:prSet presAssocID="{28FE7A6C-7484-4B0A-9114-A0DFD7013ECF}" presName="parentLeftMargin" presStyleLbl="node1" presStyleIdx="0" presStyleCnt="3"/>
      <dgm:spPr/>
    </dgm:pt>
    <dgm:pt modelId="{01F238B2-C3D1-42A5-8E08-E79C089AE614}" type="pres">
      <dgm:prSet presAssocID="{28FE7A6C-7484-4B0A-9114-A0DFD7013ECF}" presName="parentText" presStyleLbl="node1" presStyleIdx="1" presStyleCnt="3">
        <dgm:presLayoutVars>
          <dgm:chMax val="0"/>
          <dgm:bulletEnabled val="1"/>
        </dgm:presLayoutVars>
      </dgm:prSet>
      <dgm:spPr/>
    </dgm:pt>
    <dgm:pt modelId="{1F7B1694-1649-4476-AC4F-BBAA7D10EAA6}" type="pres">
      <dgm:prSet presAssocID="{28FE7A6C-7484-4B0A-9114-A0DFD7013ECF}" presName="negativeSpace" presStyleCnt="0"/>
      <dgm:spPr/>
    </dgm:pt>
    <dgm:pt modelId="{93550C20-CC14-4120-A517-CAEEE4D532FE}" type="pres">
      <dgm:prSet presAssocID="{28FE7A6C-7484-4B0A-9114-A0DFD7013ECF}" presName="childText" presStyleLbl="conFgAcc1" presStyleIdx="1" presStyleCnt="3">
        <dgm:presLayoutVars>
          <dgm:bulletEnabled val="1"/>
        </dgm:presLayoutVars>
      </dgm:prSet>
      <dgm:spPr/>
    </dgm:pt>
    <dgm:pt modelId="{95AC0175-7867-4FCF-91A5-0C09C4439927}" type="pres">
      <dgm:prSet presAssocID="{83E92A0F-CC5C-4974-A288-801F883FC4B0}" presName="spaceBetweenRectangles" presStyleCnt="0"/>
      <dgm:spPr/>
    </dgm:pt>
    <dgm:pt modelId="{EAB7FB5B-C98E-4A80-AD23-7A97B9D21732}" type="pres">
      <dgm:prSet presAssocID="{CE407271-44D5-4679-BF6F-743C98882F9A}" presName="parentLin" presStyleCnt="0"/>
      <dgm:spPr/>
    </dgm:pt>
    <dgm:pt modelId="{1A1AFE1F-58EA-4694-B072-8A0EBF8F7007}" type="pres">
      <dgm:prSet presAssocID="{CE407271-44D5-4679-BF6F-743C98882F9A}" presName="parentLeftMargin" presStyleLbl="node1" presStyleIdx="1" presStyleCnt="3"/>
      <dgm:spPr/>
    </dgm:pt>
    <dgm:pt modelId="{419B8418-CC7F-4FBA-8722-80911A4648F4}" type="pres">
      <dgm:prSet presAssocID="{CE407271-44D5-4679-BF6F-743C98882F9A}" presName="parentText" presStyleLbl="node1" presStyleIdx="2" presStyleCnt="3">
        <dgm:presLayoutVars>
          <dgm:chMax val="0"/>
          <dgm:bulletEnabled val="1"/>
        </dgm:presLayoutVars>
      </dgm:prSet>
      <dgm:spPr/>
    </dgm:pt>
    <dgm:pt modelId="{982D2B63-1BE5-4D76-B93A-9512217A3426}" type="pres">
      <dgm:prSet presAssocID="{CE407271-44D5-4679-BF6F-743C98882F9A}" presName="negativeSpace" presStyleCnt="0"/>
      <dgm:spPr/>
    </dgm:pt>
    <dgm:pt modelId="{DF5AD489-1E2C-4FC3-B81E-0C2AE6045F76}" type="pres">
      <dgm:prSet presAssocID="{CE407271-44D5-4679-BF6F-743C98882F9A}" presName="childText" presStyleLbl="conFgAcc1" presStyleIdx="2" presStyleCnt="3">
        <dgm:presLayoutVars>
          <dgm:bulletEnabled val="1"/>
        </dgm:presLayoutVars>
      </dgm:prSet>
      <dgm:spPr/>
    </dgm:pt>
  </dgm:ptLst>
  <dgm:cxnLst>
    <dgm:cxn modelId="{07D7B10A-5F33-4410-AC7D-8B0BFA796B14}" type="presOf" srcId="{DE4860DD-529C-4DDF-A535-8C3EBE25F3C1}" destId="{4D45197B-43AD-4EA7-B344-B98D7C0BA683}" srcOrd="0" destOrd="0" presId="urn:microsoft.com/office/officeart/2005/8/layout/list1"/>
    <dgm:cxn modelId="{B71054AC-2C47-44C6-B400-8064CE525045}" type="presOf" srcId="{E441FE7F-3960-4965-BABA-5E9C23166284}" destId="{78732681-1A51-4615-BE4E-E58F7995C561}" srcOrd="0" destOrd="0" presId="urn:microsoft.com/office/officeart/2005/8/layout/list1"/>
    <dgm:cxn modelId="{F5D91710-963E-4E93-A31C-76E6A19869D3}" srcId="{E441FE7F-3960-4965-BABA-5E9C23166284}" destId="{CE407271-44D5-4679-BF6F-743C98882F9A}" srcOrd="2" destOrd="0" parTransId="{A2EB09E3-C624-4922-814F-2081B940819D}" sibTransId="{7BC5EAB7-609F-462A-9E84-ADC940413292}"/>
    <dgm:cxn modelId="{BAE00225-AF98-440E-A21C-6B2D451EB5A0}" type="presOf" srcId="{CE407271-44D5-4679-BF6F-743C98882F9A}" destId="{419B8418-CC7F-4FBA-8722-80911A4648F4}" srcOrd="1" destOrd="0" presId="urn:microsoft.com/office/officeart/2005/8/layout/list1"/>
    <dgm:cxn modelId="{14E6FD69-9302-4AC2-8CB6-EE8A6D5BEB2B}" srcId="{E441FE7F-3960-4965-BABA-5E9C23166284}" destId="{28FE7A6C-7484-4B0A-9114-A0DFD7013ECF}" srcOrd="1" destOrd="0" parTransId="{25EDA9DF-B6CA-440F-A313-634CEC0B8B94}" sibTransId="{83E92A0F-CC5C-4974-A288-801F883FC4B0}"/>
    <dgm:cxn modelId="{E318C8AF-F43F-4497-9FEE-BAE37225A17B}" type="presOf" srcId="{DE4860DD-529C-4DDF-A535-8C3EBE25F3C1}" destId="{E88962E6-D5E7-4F7A-9F3A-0B05002D46F6}" srcOrd="1" destOrd="0" presId="urn:microsoft.com/office/officeart/2005/8/layout/list1"/>
    <dgm:cxn modelId="{D76BFE31-5B26-4DD2-9A6F-2EB22992272F}" type="presOf" srcId="{28FE7A6C-7484-4B0A-9114-A0DFD7013ECF}" destId="{01F238B2-C3D1-42A5-8E08-E79C089AE614}" srcOrd="1" destOrd="0" presId="urn:microsoft.com/office/officeart/2005/8/layout/list1"/>
    <dgm:cxn modelId="{0E0B1F48-FCAB-4330-970B-D38327B33631}" type="presOf" srcId="{CE407271-44D5-4679-BF6F-743C98882F9A}" destId="{1A1AFE1F-58EA-4694-B072-8A0EBF8F7007}" srcOrd="0" destOrd="0" presId="urn:microsoft.com/office/officeart/2005/8/layout/list1"/>
    <dgm:cxn modelId="{A0B795E7-D7EC-460B-9C5D-8622D9673871}" srcId="{E441FE7F-3960-4965-BABA-5E9C23166284}" destId="{DE4860DD-529C-4DDF-A535-8C3EBE25F3C1}" srcOrd="0" destOrd="0" parTransId="{0FCB81C3-5D9D-4E16-9749-1958EFA03037}" sibTransId="{83F61005-E1BA-4733-BC2A-6387FFFD49DE}"/>
    <dgm:cxn modelId="{AE2BF409-E7A5-4BD4-B938-F7F8C24E2D12}" type="presOf" srcId="{28FE7A6C-7484-4B0A-9114-A0DFD7013ECF}" destId="{75BF23D7-532A-4A7E-8AE3-2DDA236611CF}" srcOrd="0" destOrd="0" presId="urn:microsoft.com/office/officeart/2005/8/layout/list1"/>
    <dgm:cxn modelId="{9DD698E2-F1BD-4AB7-853D-EA1F41510599}" type="presParOf" srcId="{78732681-1A51-4615-BE4E-E58F7995C561}" destId="{4C2BBB83-2F89-4998-88F2-822172FBE25A}" srcOrd="0" destOrd="0" presId="urn:microsoft.com/office/officeart/2005/8/layout/list1"/>
    <dgm:cxn modelId="{65C6FF89-BCB5-4C4F-B045-C313DF344FE6}" type="presParOf" srcId="{4C2BBB83-2F89-4998-88F2-822172FBE25A}" destId="{4D45197B-43AD-4EA7-B344-B98D7C0BA683}" srcOrd="0" destOrd="0" presId="urn:microsoft.com/office/officeart/2005/8/layout/list1"/>
    <dgm:cxn modelId="{A151D42F-AD80-4ACE-8672-EB93E4C5341E}" type="presParOf" srcId="{4C2BBB83-2F89-4998-88F2-822172FBE25A}" destId="{E88962E6-D5E7-4F7A-9F3A-0B05002D46F6}" srcOrd="1" destOrd="0" presId="urn:microsoft.com/office/officeart/2005/8/layout/list1"/>
    <dgm:cxn modelId="{9C0556BF-4C8A-4199-9D63-F2D3AAC8CC5A}" type="presParOf" srcId="{78732681-1A51-4615-BE4E-E58F7995C561}" destId="{E836907C-D15A-4004-B220-219E19FE4E2F}" srcOrd="1" destOrd="0" presId="urn:microsoft.com/office/officeart/2005/8/layout/list1"/>
    <dgm:cxn modelId="{0E9CAF4C-D0C4-4744-A423-029FCA59FD97}" type="presParOf" srcId="{78732681-1A51-4615-BE4E-E58F7995C561}" destId="{40998919-B547-47A7-A8F7-51136EAFAEF2}" srcOrd="2" destOrd="0" presId="urn:microsoft.com/office/officeart/2005/8/layout/list1"/>
    <dgm:cxn modelId="{AD1A0460-347B-4BB7-AAE1-710F99A88E5D}" type="presParOf" srcId="{78732681-1A51-4615-BE4E-E58F7995C561}" destId="{6B8F3C00-4F6C-4973-9875-18957F7C43AA}" srcOrd="3" destOrd="0" presId="urn:microsoft.com/office/officeart/2005/8/layout/list1"/>
    <dgm:cxn modelId="{37D19181-69E7-4C30-BF7B-E780B5CCE958}" type="presParOf" srcId="{78732681-1A51-4615-BE4E-E58F7995C561}" destId="{ABD7D6E4-4200-45DD-9461-1D5F41FB8A49}" srcOrd="4" destOrd="0" presId="urn:microsoft.com/office/officeart/2005/8/layout/list1"/>
    <dgm:cxn modelId="{9CA26BDE-3181-4055-A69D-464ECE841EB9}" type="presParOf" srcId="{ABD7D6E4-4200-45DD-9461-1D5F41FB8A49}" destId="{75BF23D7-532A-4A7E-8AE3-2DDA236611CF}" srcOrd="0" destOrd="0" presId="urn:microsoft.com/office/officeart/2005/8/layout/list1"/>
    <dgm:cxn modelId="{5B1D1C92-CDD0-4406-BDAD-4FABF75C399E}" type="presParOf" srcId="{ABD7D6E4-4200-45DD-9461-1D5F41FB8A49}" destId="{01F238B2-C3D1-42A5-8E08-E79C089AE614}" srcOrd="1" destOrd="0" presId="urn:microsoft.com/office/officeart/2005/8/layout/list1"/>
    <dgm:cxn modelId="{F558AD0F-97EF-4305-AACB-2499B40AB698}" type="presParOf" srcId="{78732681-1A51-4615-BE4E-E58F7995C561}" destId="{1F7B1694-1649-4476-AC4F-BBAA7D10EAA6}" srcOrd="5" destOrd="0" presId="urn:microsoft.com/office/officeart/2005/8/layout/list1"/>
    <dgm:cxn modelId="{C6AF1390-3592-49AC-95E6-8F2DBB4BBBC8}" type="presParOf" srcId="{78732681-1A51-4615-BE4E-E58F7995C561}" destId="{93550C20-CC14-4120-A517-CAEEE4D532FE}" srcOrd="6" destOrd="0" presId="urn:microsoft.com/office/officeart/2005/8/layout/list1"/>
    <dgm:cxn modelId="{39E1C4CC-9D70-41FC-914D-CA07729C820C}" type="presParOf" srcId="{78732681-1A51-4615-BE4E-E58F7995C561}" destId="{95AC0175-7867-4FCF-91A5-0C09C4439927}" srcOrd="7" destOrd="0" presId="urn:microsoft.com/office/officeart/2005/8/layout/list1"/>
    <dgm:cxn modelId="{A378EFA4-3FD3-4245-B535-081E5429148F}" type="presParOf" srcId="{78732681-1A51-4615-BE4E-E58F7995C561}" destId="{EAB7FB5B-C98E-4A80-AD23-7A97B9D21732}" srcOrd="8" destOrd="0" presId="urn:microsoft.com/office/officeart/2005/8/layout/list1"/>
    <dgm:cxn modelId="{5CE705EC-6CBD-4A7D-9A47-278B25026E37}" type="presParOf" srcId="{EAB7FB5B-C98E-4A80-AD23-7A97B9D21732}" destId="{1A1AFE1F-58EA-4694-B072-8A0EBF8F7007}" srcOrd="0" destOrd="0" presId="urn:microsoft.com/office/officeart/2005/8/layout/list1"/>
    <dgm:cxn modelId="{1A78D8BA-9031-4E37-9E73-E0545E4BCD8B}" type="presParOf" srcId="{EAB7FB5B-C98E-4A80-AD23-7A97B9D21732}" destId="{419B8418-CC7F-4FBA-8722-80911A4648F4}" srcOrd="1" destOrd="0" presId="urn:microsoft.com/office/officeart/2005/8/layout/list1"/>
    <dgm:cxn modelId="{CC58BE53-F69B-4352-86B0-E4B0D006E24B}" type="presParOf" srcId="{78732681-1A51-4615-BE4E-E58F7995C561}" destId="{982D2B63-1BE5-4D76-B93A-9512217A3426}" srcOrd="9" destOrd="0" presId="urn:microsoft.com/office/officeart/2005/8/layout/list1"/>
    <dgm:cxn modelId="{9108D58D-8DA7-4B8D-A3F8-27241E5EFAEC}" type="presParOf" srcId="{78732681-1A51-4615-BE4E-E58F7995C561}" destId="{DF5AD489-1E2C-4FC3-B81E-0C2AE6045F76}"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B4B7827-CF0E-4421-A7FB-48AE8ACCB2A1}" type="doc">
      <dgm:prSet loTypeId="urn:microsoft.com/office/officeart/2009/3/layout/IncreasingArrowsProcess" loCatId="process" qsTypeId="urn:microsoft.com/office/officeart/2005/8/quickstyle/simple1" qsCatId="simple" csTypeId="urn:microsoft.com/office/officeart/2005/8/colors/colorful4" csCatId="colorful" phldr="1"/>
      <dgm:spPr/>
      <dgm:t>
        <a:bodyPr/>
        <a:lstStyle/>
        <a:p>
          <a:endParaRPr lang="en-IN"/>
        </a:p>
      </dgm:t>
    </dgm:pt>
    <dgm:pt modelId="{6450B126-A3DF-457A-99D9-F48D2DC3912A}">
      <dgm:prSet phldrT="[Text]"/>
      <dgm:spPr/>
      <dgm:t>
        <a:bodyPr/>
        <a:lstStyle/>
        <a:p>
          <a:r>
            <a:rPr lang="en-IN" dirty="0" smtClean="0"/>
            <a:t>Sourcing</a:t>
          </a:r>
          <a:endParaRPr lang="en-IN" dirty="0"/>
        </a:p>
      </dgm:t>
    </dgm:pt>
    <dgm:pt modelId="{AA33795E-C177-4734-B77D-7E7E10655476}" type="parTrans" cxnId="{DFD927CC-2FA6-4BE9-8158-711CEE9F0545}">
      <dgm:prSet/>
      <dgm:spPr/>
      <dgm:t>
        <a:bodyPr/>
        <a:lstStyle/>
        <a:p>
          <a:endParaRPr lang="en-IN"/>
        </a:p>
      </dgm:t>
    </dgm:pt>
    <dgm:pt modelId="{D757B90F-ACE6-4A7A-A546-D95C1C6EF273}" type="sibTrans" cxnId="{DFD927CC-2FA6-4BE9-8158-711CEE9F0545}">
      <dgm:prSet/>
      <dgm:spPr/>
      <dgm:t>
        <a:bodyPr/>
        <a:lstStyle/>
        <a:p>
          <a:endParaRPr lang="en-IN"/>
        </a:p>
      </dgm:t>
    </dgm:pt>
    <dgm:pt modelId="{56106E86-F16C-4E26-B7C2-0DA7A92B1ED2}">
      <dgm:prSet phldrT="[Text]" custT="1"/>
      <dgm:spPr>
        <a:solidFill>
          <a:schemeClr val="tx2">
            <a:lumMod val="20000"/>
            <a:lumOff val="80000"/>
          </a:schemeClr>
        </a:solidFill>
      </dgm:spPr>
      <dgm:t>
        <a:bodyPr/>
        <a:lstStyle/>
        <a:p>
          <a:pPr algn="l"/>
          <a:r>
            <a:rPr lang="en-US" sz="1400" dirty="0" smtClean="0">
              <a:latin typeface="Garamond" pitchFamily="18" charset="0"/>
            </a:rPr>
            <a:t>-</a:t>
          </a:r>
          <a:r>
            <a:rPr lang="en-US" sz="1400" b="1" dirty="0" smtClean="0">
              <a:latin typeface="Garamond" pitchFamily="18" charset="0"/>
            </a:rPr>
            <a:t>Internal and external job postings</a:t>
          </a:r>
          <a:endParaRPr lang="en-IN" sz="1400" b="1" dirty="0">
            <a:latin typeface="Garamond" pitchFamily="18" charset="0"/>
          </a:endParaRPr>
        </a:p>
      </dgm:t>
    </dgm:pt>
    <dgm:pt modelId="{842E90C7-40B6-45DC-AB42-23721EA57191}" type="parTrans" cxnId="{7AB9747F-2433-4121-AB41-96EE992213C1}">
      <dgm:prSet/>
      <dgm:spPr/>
      <dgm:t>
        <a:bodyPr/>
        <a:lstStyle/>
        <a:p>
          <a:endParaRPr lang="en-IN"/>
        </a:p>
      </dgm:t>
    </dgm:pt>
    <dgm:pt modelId="{1606E6C9-9101-4B48-A316-9E9B1FE91182}" type="sibTrans" cxnId="{7AB9747F-2433-4121-AB41-96EE992213C1}">
      <dgm:prSet/>
      <dgm:spPr/>
      <dgm:t>
        <a:bodyPr/>
        <a:lstStyle/>
        <a:p>
          <a:endParaRPr lang="en-IN"/>
        </a:p>
      </dgm:t>
    </dgm:pt>
    <dgm:pt modelId="{E12A35CD-4978-4F00-8B08-DEFC7CDB08C1}">
      <dgm:prSet phldrT="[Text]"/>
      <dgm:spPr/>
      <dgm:t>
        <a:bodyPr/>
        <a:lstStyle/>
        <a:p>
          <a:r>
            <a:rPr lang="en-IN" dirty="0" smtClean="0"/>
            <a:t>Screening</a:t>
          </a:r>
          <a:endParaRPr lang="en-IN" dirty="0"/>
        </a:p>
      </dgm:t>
    </dgm:pt>
    <dgm:pt modelId="{FA6D7E68-6E88-4C01-BA78-0EC74BC7A16D}" type="parTrans" cxnId="{3B9A72B1-C174-4F55-9F23-E81796908ABF}">
      <dgm:prSet/>
      <dgm:spPr/>
      <dgm:t>
        <a:bodyPr/>
        <a:lstStyle/>
        <a:p>
          <a:endParaRPr lang="en-IN"/>
        </a:p>
      </dgm:t>
    </dgm:pt>
    <dgm:pt modelId="{C53A6420-AE0B-4D17-883F-5398D33750E7}" type="sibTrans" cxnId="{3B9A72B1-C174-4F55-9F23-E81796908ABF}">
      <dgm:prSet/>
      <dgm:spPr/>
      <dgm:t>
        <a:bodyPr/>
        <a:lstStyle/>
        <a:p>
          <a:endParaRPr lang="en-IN"/>
        </a:p>
      </dgm:t>
    </dgm:pt>
    <dgm:pt modelId="{9D88F25A-D6CF-434E-AD83-BC3DFA6ADEEC}">
      <dgm:prSet phldrT="[Text]"/>
      <dgm:spPr>
        <a:solidFill>
          <a:srgbClr val="99FF66"/>
        </a:solidFill>
      </dgm:spPr>
      <dgm:t>
        <a:bodyPr/>
        <a:lstStyle/>
        <a:p>
          <a:pPr algn="just"/>
          <a:r>
            <a:rPr lang="en-US" dirty="0" smtClean="0"/>
            <a:t>- </a:t>
          </a:r>
          <a:r>
            <a:rPr lang="en-US" b="1" dirty="0" smtClean="0">
              <a:latin typeface="Garamond" pitchFamily="18" charset="0"/>
            </a:rPr>
            <a:t>Narrowing Down Promising Candidates</a:t>
          </a:r>
          <a:endParaRPr lang="en-IN" b="1" dirty="0">
            <a:latin typeface="Garamond" pitchFamily="18" charset="0"/>
          </a:endParaRPr>
        </a:p>
      </dgm:t>
    </dgm:pt>
    <dgm:pt modelId="{10729D69-C48E-48DE-B966-B9280921BE8E}" type="parTrans" cxnId="{BC1D309C-3769-4B46-9404-6155BF894CC4}">
      <dgm:prSet/>
      <dgm:spPr/>
      <dgm:t>
        <a:bodyPr/>
        <a:lstStyle/>
        <a:p>
          <a:endParaRPr lang="en-IN"/>
        </a:p>
      </dgm:t>
    </dgm:pt>
    <dgm:pt modelId="{282CED51-5751-4C72-A304-CD42DD710DD3}" type="sibTrans" cxnId="{BC1D309C-3769-4B46-9404-6155BF894CC4}">
      <dgm:prSet/>
      <dgm:spPr/>
      <dgm:t>
        <a:bodyPr/>
        <a:lstStyle/>
        <a:p>
          <a:endParaRPr lang="en-IN"/>
        </a:p>
      </dgm:t>
    </dgm:pt>
    <dgm:pt modelId="{87FA01AA-5135-41FD-9250-366AC5B038CD}">
      <dgm:prSet phldrT="[Text]"/>
      <dgm:spPr>
        <a:solidFill>
          <a:srgbClr val="009AD0"/>
        </a:solidFill>
      </dgm:spPr>
      <dgm:t>
        <a:bodyPr/>
        <a:lstStyle/>
        <a:p>
          <a:r>
            <a:rPr lang="en-IN" dirty="0" smtClean="0"/>
            <a:t>Selection</a:t>
          </a:r>
          <a:endParaRPr lang="en-IN" dirty="0"/>
        </a:p>
      </dgm:t>
    </dgm:pt>
    <dgm:pt modelId="{22F65851-5A00-40A5-9A51-C4AAC44EC58B}" type="parTrans" cxnId="{72E5BA10-4980-4479-8DF0-8B0906B04031}">
      <dgm:prSet/>
      <dgm:spPr/>
      <dgm:t>
        <a:bodyPr/>
        <a:lstStyle/>
        <a:p>
          <a:endParaRPr lang="en-IN"/>
        </a:p>
      </dgm:t>
    </dgm:pt>
    <dgm:pt modelId="{0ECA8CD1-DD90-4ACD-8841-F80A533013BE}" type="sibTrans" cxnId="{72E5BA10-4980-4479-8DF0-8B0906B04031}">
      <dgm:prSet/>
      <dgm:spPr/>
      <dgm:t>
        <a:bodyPr/>
        <a:lstStyle/>
        <a:p>
          <a:endParaRPr lang="en-IN"/>
        </a:p>
      </dgm:t>
    </dgm:pt>
    <dgm:pt modelId="{EEE76F49-B36F-414A-B673-B9E55E5744EC}">
      <dgm:prSet phldrT="[Text]"/>
      <dgm:spPr>
        <a:solidFill>
          <a:srgbClr val="5DD5FF"/>
        </a:solidFill>
      </dgm:spPr>
      <dgm:t>
        <a:bodyPr/>
        <a:lstStyle/>
        <a:p>
          <a:r>
            <a:rPr lang="en-IN" b="1" dirty="0" smtClean="0">
              <a:latin typeface="Garamond" pitchFamily="18" charset="0"/>
            </a:rPr>
            <a:t>-</a:t>
          </a:r>
          <a:r>
            <a:rPr lang="en-US" b="1" dirty="0" smtClean="0">
              <a:latin typeface="Garamond" pitchFamily="18" charset="0"/>
            </a:rPr>
            <a:t>Phone screening</a:t>
          </a:r>
        </a:p>
        <a:p>
          <a:r>
            <a:rPr lang="en-US" b="1" dirty="0" smtClean="0">
              <a:latin typeface="Garamond" pitchFamily="18" charset="0"/>
            </a:rPr>
            <a:t>-Interviewing</a:t>
          </a:r>
        </a:p>
        <a:p>
          <a:r>
            <a:rPr lang="en-IN" b="1" dirty="0" smtClean="0">
              <a:latin typeface="Garamond" pitchFamily="18" charset="0"/>
            </a:rPr>
            <a:t>-</a:t>
          </a:r>
          <a:r>
            <a:rPr lang="en-US" b="1" dirty="0" smtClean="0">
              <a:latin typeface="Garamond" pitchFamily="18" charset="0"/>
            </a:rPr>
            <a:t>Interview Preparation</a:t>
          </a:r>
        </a:p>
        <a:p>
          <a:r>
            <a:rPr lang="en-US" b="1" dirty="0" smtClean="0">
              <a:latin typeface="Garamond" pitchFamily="18" charset="0"/>
            </a:rPr>
            <a:t>-Questions and Scripting</a:t>
          </a:r>
        </a:p>
        <a:p>
          <a:r>
            <a:rPr lang="en-US" b="1" dirty="0" smtClean="0">
              <a:latin typeface="Garamond" pitchFamily="18" charset="0"/>
            </a:rPr>
            <a:t>-Questions to Pose During Interviews</a:t>
          </a:r>
          <a:endParaRPr lang="en-IN" b="1" dirty="0">
            <a:latin typeface="Garamond" pitchFamily="18" charset="0"/>
          </a:endParaRPr>
        </a:p>
      </dgm:t>
    </dgm:pt>
    <dgm:pt modelId="{B3EC5A5A-631E-468D-96AB-388CE53C4550}" type="parTrans" cxnId="{A78AC992-1283-476F-B4F4-6576C2EFA75A}">
      <dgm:prSet/>
      <dgm:spPr/>
      <dgm:t>
        <a:bodyPr/>
        <a:lstStyle/>
        <a:p>
          <a:endParaRPr lang="en-IN"/>
        </a:p>
      </dgm:t>
    </dgm:pt>
    <dgm:pt modelId="{91590CE5-8F9C-48DB-B7A5-900ED419EC8A}" type="sibTrans" cxnId="{A78AC992-1283-476F-B4F4-6576C2EFA75A}">
      <dgm:prSet/>
      <dgm:spPr/>
      <dgm:t>
        <a:bodyPr/>
        <a:lstStyle/>
        <a:p>
          <a:endParaRPr lang="en-IN"/>
        </a:p>
      </dgm:t>
    </dgm:pt>
    <dgm:pt modelId="{FDDF7166-6733-4626-AEE0-157101DCEF65}">
      <dgm:prSet phldrT="[Text]"/>
      <dgm:spPr/>
      <dgm:t>
        <a:bodyPr/>
        <a:lstStyle/>
        <a:p>
          <a:r>
            <a:rPr lang="en-IN" dirty="0" smtClean="0"/>
            <a:t>Follow-up</a:t>
          </a:r>
          <a:endParaRPr lang="en-IN" dirty="0"/>
        </a:p>
      </dgm:t>
    </dgm:pt>
    <dgm:pt modelId="{2AD36B6F-CFE0-4DD1-B265-670722B50CD2}" type="parTrans" cxnId="{8B80613D-C17B-4380-A4D5-71826E8958AD}">
      <dgm:prSet/>
      <dgm:spPr/>
      <dgm:t>
        <a:bodyPr/>
        <a:lstStyle/>
        <a:p>
          <a:endParaRPr lang="en-IN"/>
        </a:p>
      </dgm:t>
    </dgm:pt>
    <dgm:pt modelId="{F5903068-0F49-4DDC-A5FF-9F78A0D9E08C}" type="sibTrans" cxnId="{8B80613D-C17B-4380-A4D5-71826E8958AD}">
      <dgm:prSet/>
      <dgm:spPr/>
      <dgm:t>
        <a:bodyPr/>
        <a:lstStyle/>
        <a:p>
          <a:endParaRPr lang="en-IN"/>
        </a:p>
      </dgm:t>
    </dgm:pt>
    <dgm:pt modelId="{77EFFFB9-0602-4636-93FD-82378281DD30}">
      <dgm:prSet phldrT="[Text]" custT="1"/>
      <dgm:spPr>
        <a:solidFill>
          <a:srgbClr val="CC99FF"/>
        </a:solidFill>
      </dgm:spPr>
      <dgm:t>
        <a:bodyPr/>
        <a:lstStyle/>
        <a:p>
          <a:r>
            <a:rPr lang="en-IN" sz="1400" b="1" dirty="0" smtClean="0">
              <a:latin typeface="Garamond" pitchFamily="18" charset="0"/>
            </a:rPr>
            <a:t>-T</a:t>
          </a:r>
          <a:r>
            <a:rPr lang="en-US" sz="1400" b="1" dirty="0" smtClean="0">
              <a:latin typeface="Garamond" pitchFamily="18" charset="0"/>
            </a:rPr>
            <a:t>hank-you‖ email making it easy for you to follow-up.</a:t>
          </a:r>
        </a:p>
        <a:p>
          <a:r>
            <a:rPr lang="en-US" sz="1400" b="1" dirty="0" smtClean="0">
              <a:latin typeface="Garamond" pitchFamily="18" charset="0"/>
            </a:rPr>
            <a:t>-Check up on the references that they have provided.</a:t>
          </a:r>
        </a:p>
        <a:p>
          <a:r>
            <a:rPr lang="en-US" sz="1400" b="1" dirty="0" smtClean="0">
              <a:latin typeface="Garamond" pitchFamily="18" charset="0"/>
            </a:rPr>
            <a:t>- Reference checking is usually the most overlooked area of recruitment. </a:t>
          </a:r>
        </a:p>
        <a:p>
          <a:r>
            <a:rPr lang="en-US" sz="1400" b="1" dirty="0" smtClean="0">
              <a:latin typeface="Garamond" pitchFamily="18" charset="0"/>
            </a:rPr>
            <a:t>-Some employers also conduct drug screenings, criminal background checks, immigration status and legality checks as a part of their screening process. </a:t>
          </a:r>
        </a:p>
      </dgm:t>
    </dgm:pt>
    <dgm:pt modelId="{9E9AA327-D4A5-4E40-AD87-79DB261D9F9F}" type="parTrans" cxnId="{B288D8FF-D4A6-4EB2-A323-DBE420E3C8D1}">
      <dgm:prSet/>
      <dgm:spPr/>
      <dgm:t>
        <a:bodyPr/>
        <a:lstStyle/>
        <a:p>
          <a:endParaRPr lang="en-IN"/>
        </a:p>
      </dgm:t>
    </dgm:pt>
    <dgm:pt modelId="{EED220F3-54F8-465F-B3AE-693632A34296}" type="sibTrans" cxnId="{B288D8FF-D4A6-4EB2-A323-DBE420E3C8D1}">
      <dgm:prSet/>
      <dgm:spPr/>
      <dgm:t>
        <a:bodyPr/>
        <a:lstStyle/>
        <a:p>
          <a:endParaRPr lang="en-IN"/>
        </a:p>
      </dgm:t>
    </dgm:pt>
    <dgm:pt modelId="{67829797-872B-43FD-A8D6-C30DEC380282}">
      <dgm:prSet phldrT="[Text]"/>
      <dgm:spPr/>
      <dgm:t>
        <a:bodyPr/>
        <a:lstStyle/>
        <a:p>
          <a:r>
            <a:rPr lang="en-IN" dirty="0" smtClean="0"/>
            <a:t>On-boarding</a:t>
          </a:r>
          <a:endParaRPr lang="en-IN" dirty="0"/>
        </a:p>
      </dgm:t>
    </dgm:pt>
    <dgm:pt modelId="{60CF887A-3247-40DA-805A-28A41CEF43A7}" type="parTrans" cxnId="{E27F4C50-E33A-485A-85F5-966739A95068}">
      <dgm:prSet/>
      <dgm:spPr/>
      <dgm:t>
        <a:bodyPr/>
        <a:lstStyle/>
        <a:p>
          <a:endParaRPr lang="en-IN"/>
        </a:p>
      </dgm:t>
    </dgm:pt>
    <dgm:pt modelId="{EA1D9C9B-C89E-44FD-8A25-413320EE11D0}" type="sibTrans" cxnId="{E27F4C50-E33A-485A-85F5-966739A95068}">
      <dgm:prSet/>
      <dgm:spPr/>
      <dgm:t>
        <a:bodyPr/>
        <a:lstStyle/>
        <a:p>
          <a:endParaRPr lang="en-IN"/>
        </a:p>
      </dgm:t>
    </dgm:pt>
    <dgm:pt modelId="{D9B99A3F-6D5E-4B16-B06D-6A148E8DA711}">
      <dgm:prSet phldrT="[Text]" custT="1"/>
      <dgm:spPr>
        <a:solidFill>
          <a:schemeClr val="bg2">
            <a:lumMod val="90000"/>
          </a:schemeClr>
        </a:solidFill>
      </dgm:spPr>
      <dgm:t>
        <a:bodyPr/>
        <a:lstStyle/>
        <a:p>
          <a:r>
            <a:rPr lang="en-IN" sz="1300" dirty="0" smtClean="0"/>
            <a:t>-</a:t>
          </a:r>
          <a:r>
            <a:rPr lang="en-US" sz="1400" b="1" dirty="0" smtClean="0">
              <a:latin typeface="Garamond" pitchFamily="18" charset="0"/>
            </a:rPr>
            <a:t>A welcoming walk-through</a:t>
          </a:r>
        </a:p>
        <a:p>
          <a:r>
            <a:rPr lang="en-US" sz="1400" b="1" dirty="0" smtClean="0">
              <a:latin typeface="Garamond" pitchFamily="18" charset="0"/>
            </a:rPr>
            <a:t>-An effective learning schedule</a:t>
          </a:r>
        </a:p>
        <a:p>
          <a:r>
            <a:rPr lang="en-US" sz="1400" b="1" dirty="0" smtClean="0">
              <a:latin typeface="Garamond" pitchFamily="18" charset="0"/>
            </a:rPr>
            <a:t>-Setting up necessary facilities</a:t>
          </a:r>
        </a:p>
        <a:p>
          <a:r>
            <a:rPr lang="en-US" sz="1400" b="1" dirty="0" smtClean="0">
              <a:latin typeface="Garamond" pitchFamily="18" charset="0"/>
            </a:rPr>
            <a:t>-Involving other team members</a:t>
          </a:r>
          <a:endParaRPr lang="en-IN" sz="1400" b="1" dirty="0">
            <a:latin typeface="Garamond" pitchFamily="18" charset="0"/>
          </a:endParaRPr>
        </a:p>
      </dgm:t>
    </dgm:pt>
    <dgm:pt modelId="{585A4575-765F-4146-AB61-1AD3867D00D2}" type="parTrans" cxnId="{13442B48-49FC-4F2D-9E0D-EEDE16875C25}">
      <dgm:prSet/>
      <dgm:spPr/>
      <dgm:t>
        <a:bodyPr/>
        <a:lstStyle/>
        <a:p>
          <a:endParaRPr lang="en-IN"/>
        </a:p>
      </dgm:t>
    </dgm:pt>
    <dgm:pt modelId="{E32B5BF8-FD5B-49DC-8E18-7552CA8A5AED}" type="sibTrans" cxnId="{13442B48-49FC-4F2D-9E0D-EEDE16875C25}">
      <dgm:prSet/>
      <dgm:spPr/>
      <dgm:t>
        <a:bodyPr/>
        <a:lstStyle/>
        <a:p>
          <a:endParaRPr lang="en-IN"/>
        </a:p>
      </dgm:t>
    </dgm:pt>
    <dgm:pt modelId="{E12A3B53-7949-4802-9065-11799553829F}">
      <dgm:prSet custT="1"/>
      <dgm:spPr>
        <a:solidFill>
          <a:schemeClr val="tx2">
            <a:lumMod val="20000"/>
            <a:lumOff val="80000"/>
          </a:schemeClr>
        </a:solidFill>
      </dgm:spPr>
      <dgm:t>
        <a:bodyPr/>
        <a:lstStyle/>
        <a:p>
          <a:pPr algn="just"/>
          <a:r>
            <a:rPr lang="en-US" sz="1400" b="1" dirty="0" smtClean="0">
              <a:latin typeface="Garamond" pitchFamily="18" charset="0"/>
            </a:rPr>
            <a:t>-Use of appropriate media to advertise open positions</a:t>
          </a:r>
          <a:endParaRPr lang="en-IN" sz="1400" b="1" dirty="0">
            <a:latin typeface="Garamond" pitchFamily="18" charset="0"/>
          </a:endParaRPr>
        </a:p>
      </dgm:t>
    </dgm:pt>
    <dgm:pt modelId="{4F744374-85A6-447D-AA55-120175F41C70}" type="parTrans" cxnId="{E3741EAE-4DC9-4F90-8752-43C0C37B338B}">
      <dgm:prSet/>
      <dgm:spPr/>
      <dgm:t>
        <a:bodyPr/>
        <a:lstStyle/>
        <a:p>
          <a:endParaRPr lang="en-IN"/>
        </a:p>
      </dgm:t>
    </dgm:pt>
    <dgm:pt modelId="{AE20E99D-E3BA-455E-8A71-468A1F6BEE80}" type="sibTrans" cxnId="{E3741EAE-4DC9-4F90-8752-43C0C37B338B}">
      <dgm:prSet/>
      <dgm:spPr/>
      <dgm:t>
        <a:bodyPr/>
        <a:lstStyle/>
        <a:p>
          <a:endParaRPr lang="en-IN"/>
        </a:p>
      </dgm:t>
    </dgm:pt>
    <dgm:pt modelId="{F7143626-745D-4F34-B7D0-479B7738B73F}">
      <dgm:prSet custT="1"/>
      <dgm:spPr>
        <a:solidFill>
          <a:schemeClr val="tx2">
            <a:lumMod val="20000"/>
            <a:lumOff val="80000"/>
          </a:schemeClr>
        </a:solidFill>
      </dgm:spPr>
      <dgm:t>
        <a:bodyPr/>
        <a:lstStyle/>
        <a:p>
          <a:pPr algn="l"/>
          <a:r>
            <a:rPr lang="en-US" sz="1400" b="1" dirty="0" smtClean="0">
              <a:latin typeface="Garamond" pitchFamily="18" charset="0"/>
            </a:rPr>
            <a:t>-Searching online database and job portals</a:t>
          </a:r>
          <a:endParaRPr lang="en-IN" sz="1400" b="1" dirty="0">
            <a:latin typeface="Garamond" pitchFamily="18" charset="0"/>
          </a:endParaRPr>
        </a:p>
      </dgm:t>
    </dgm:pt>
    <dgm:pt modelId="{B18D473C-C825-49CC-9D7D-281E5F56BF27}" type="parTrans" cxnId="{A8A959D6-8769-47AD-B996-E3672F6910CB}">
      <dgm:prSet/>
      <dgm:spPr/>
      <dgm:t>
        <a:bodyPr/>
        <a:lstStyle/>
        <a:p>
          <a:endParaRPr lang="en-IN"/>
        </a:p>
      </dgm:t>
    </dgm:pt>
    <dgm:pt modelId="{09E26903-6515-4CF3-A0D1-0CEAA7FCE823}" type="sibTrans" cxnId="{A8A959D6-8769-47AD-B996-E3672F6910CB}">
      <dgm:prSet/>
      <dgm:spPr/>
      <dgm:t>
        <a:bodyPr/>
        <a:lstStyle/>
        <a:p>
          <a:endParaRPr lang="en-IN"/>
        </a:p>
      </dgm:t>
    </dgm:pt>
    <dgm:pt modelId="{54F81C53-CB3E-4C2D-A324-4DC0DC50E118}">
      <dgm:prSet custT="1"/>
      <dgm:spPr>
        <a:solidFill>
          <a:schemeClr val="tx2">
            <a:lumMod val="20000"/>
            <a:lumOff val="80000"/>
          </a:schemeClr>
        </a:solidFill>
      </dgm:spPr>
      <dgm:t>
        <a:bodyPr/>
        <a:lstStyle/>
        <a:p>
          <a:pPr algn="l"/>
          <a:r>
            <a:rPr lang="en-US" sz="1400" b="1" dirty="0" smtClean="0">
              <a:latin typeface="Garamond" pitchFamily="18" charset="0"/>
            </a:rPr>
            <a:t>-Classified ads in local and regional newspapers</a:t>
          </a:r>
          <a:endParaRPr lang="en-IN" sz="1400" b="1" dirty="0">
            <a:latin typeface="Garamond" pitchFamily="18" charset="0"/>
          </a:endParaRPr>
        </a:p>
      </dgm:t>
    </dgm:pt>
    <dgm:pt modelId="{F50D7D1A-1614-481A-9CD0-1FA2D9C28003}" type="parTrans" cxnId="{AC9C57E9-A687-4502-9856-BE26904D089B}">
      <dgm:prSet/>
      <dgm:spPr/>
      <dgm:t>
        <a:bodyPr/>
        <a:lstStyle/>
        <a:p>
          <a:endParaRPr lang="en-IN"/>
        </a:p>
      </dgm:t>
    </dgm:pt>
    <dgm:pt modelId="{5E676AC9-4D83-4B6A-88DF-1A99E3ECCA88}" type="sibTrans" cxnId="{AC9C57E9-A687-4502-9856-BE26904D089B}">
      <dgm:prSet/>
      <dgm:spPr/>
      <dgm:t>
        <a:bodyPr/>
        <a:lstStyle/>
        <a:p>
          <a:endParaRPr lang="en-IN"/>
        </a:p>
      </dgm:t>
    </dgm:pt>
    <dgm:pt modelId="{0066D4F5-6D99-43AE-8550-DAEC3865EF33}">
      <dgm:prSet custT="1"/>
      <dgm:spPr>
        <a:solidFill>
          <a:schemeClr val="tx2">
            <a:lumMod val="20000"/>
            <a:lumOff val="80000"/>
          </a:schemeClr>
        </a:solidFill>
      </dgm:spPr>
      <dgm:t>
        <a:bodyPr/>
        <a:lstStyle/>
        <a:p>
          <a:pPr algn="l"/>
          <a:r>
            <a:rPr lang="en-US" sz="1400" b="1" dirty="0" smtClean="0">
              <a:latin typeface="Garamond" pitchFamily="18" charset="0"/>
            </a:rPr>
            <a:t>-Hiring specialist recruitment consultants</a:t>
          </a:r>
          <a:endParaRPr lang="en-IN" sz="1400" b="1" dirty="0">
            <a:latin typeface="Garamond" pitchFamily="18" charset="0"/>
          </a:endParaRPr>
        </a:p>
      </dgm:t>
    </dgm:pt>
    <dgm:pt modelId="{BD0B3108-6B00-4D93-B94D-47925382352F}" type="parTrans" cxnId="{9986E642-F181-43FB-842A-48D6CD298573}">
      <dgm:prSet/>
      <dgm:spPr/>
      <dgm:t>
        <a:bodyPr/>
        <a:lstStyle/>
        <a:p>
          <a:endParaRPr lang="en-IN"/>
        </a:p>
      </dgm:t>
    </dgm:pt>
    <dgm:pt modelId="{8D8AE5F5-5235-43BD-80A9-FD890C7D0804}" type="sibTrans" cxnId="{9986E642-F181-43FB-842A-48D6CD298573}">
      <dgm:prSet/>
      <dgm:spPr/>
      <dgm:t>
        <a:bodyPr/>
        <a:lstStyle/>
        <a:p>
          <a:endParaRPr lang="en-IN"/>
        </a:p>
      </dgm:t>
    </dgm:pt>
    <dgm:pt modelId="{852FD4BA-3D0A-4D71-99A4-49FF21AD7D93}">
      <dgm:prSet custT="1"/>
      <dgm:spPr>
        <a:solidFill>
          <a:schemeClr val="tx2">
            <a:lumMod val="20000"/>
            <a:lumOff val="80000"/>
          </a:schemeClr>
        </a:solidFill>
      </dgm:spPr>
      <dgm:t>
        <a:bodyPr/>
        <a:lstStyle/>
        <a:p>
          <a:pPr algn="l"/>
          <a:r>
            <a:rPr lang="en-US" sz="1400" b="1" dirty="0" smtClean="0">
              <a:latin typeface="Garamond" pitchFamily="18" charset="0"/>
            </a:rPr>
            <a:t>-Publishing job postings in trade journals (e.g. </a:t>
          </a:r>
          <a:r>
            <a:rPr lang="en-US" sz="1400" b="1" dirty="0" err="1" smtClean="0">
              <a:latin typeface="Garamond" pitchFamily="18" charset="0"/>
            </a:rPr>
            <a:t>Pharma</a:t>
          </a:r>
          <a:r>
            <a:rPr lang="en-US" sz="1400" b="1" dirty="0" smtClean="0">
              <a:latin typeface="Garamond" pitchFamily="18" charset="0"/>
            </a:rPr>
            <a:t>)</a:t>
          </a:r>
          <a:endParaRPr lang="en-IN" sz="1400" b="1" dirty="0">
            <a:latin typeface="Garamond" pitchFamily="18" charset="0"/>
          </a:endParaRPr>
        </a:p>
      </dgm:t>
    </dgm:pt>
    <dgm:pt modelId="{5A286CE6-8ABD-46E5-AD36-56814D31AE8D}" type="parTrans" cxnId="{592DF6D5-3119-4D52-8161-169F313EB0F2}">
      <dgm:prSet/>
      <dgm:spPr/>
      <dgm:t>
        <a:bodyPr/>
        <a:lstStyle/>
        <a:p>
          <a:endParaRPr lang="en-IN"/>
        </a:p>
      </dgm:t>
    </dgm:pt>
    <dgm:pt modelId="{798BBC31-CF5A-4C9B-B1BE-4297B3C1F1B9}" type="sibTrans" cxnId="{592DF6D5-3119-4D52-8161-169F313EB0F2}">
      <dgm:prSet/>
      <dgm:spPr/>
      <dgm:t>
        <a:bodyPr/>
        <a:lstStyle/>
        <a:p>
          <a:endParaRPr lang="en-IN"/>
        </a:p>
      </dgm:t>
    </dgm:pt>
    <dgm:pt modelId="{5FE5A32A-CBAB-471B-B3B2-DB4AAEFDDE11}">
      <dgm:prSet custT="1"/>
      <dgm:spPr>
        <a:solidFill>
          <a:schemeClr val="tx2">
            <a:lumMod val="20000"/>
            <a:lumOff val="80000"/>
          </a:schemeClr>
        </a:solidFill>
      </dgm:spPr>
      <dgm:t>
        <a:bodyPr/>
        <a:lstStyle/>
        <a:p>
          <a:pPr algn="l"/>
          <a:r>
            <a:rPr lang="en-US" sz="1400" b="1" dirty="0" smtClean="0">
              <a:latin typeface="Garamond" pitchFamily="18" charset="0"/>
            </a:rPr>
            <a:t>-Collaborating with recruitment agencies</a:t>
          </a:r>
          <a:endParaRPr lang="en-IN" sz="1400" b="1" dirty="0">
            <a:latin typeface="Garamond" pitchFamily="18" charset="0"/>
          </a:endParaRPr>
        </a:p>
      </dgm:t>
    </dgm:pt>
    <dgm:pt modelId="{5FF15A29-492D-4FBF-BC82-690E932B62B7}" type="parTrans" cxnId="{1C9BF322-F587-4966-B146-9C79EB029A7E}">
      <dgm:prSet/>
      <dgm:spPr/>
      <dgm:t>
        <a:bodyPr/>
        <a:lstStyle/>
        <a:p>
          <a:endParaRPr lang="en-IN"/>
        </a:p>
      </dgm:t>
    </dgm:pt>
    <dgm:pt modelId="{D5066BA5-5360-416D-AD8D-E38375895AB3}" type="sibTrans" cxnId="{1C9BF322-F587-4966-B146-9C79EB029A7E}">
      <dgm:prSet/>
      <dgm:spPr/>
      <dgm:t>
        <a:bodyPr/>
        <a:lstStyle/>
        <a:p>
          <a:endParaRPr lang="en-IN"/>
        </a:p>
      </dgm:t>
    </dgm:pt>
    <dgm:pt modelId="{90D1E5B6-AE6E-47A3-9C52-BDB0662B2A86}">
      <dgm:prSet custT="1"/>
      <dgm:spPr>
        <a:solidFill>
          <a:schemeClr val="tx2">
            <a:lumMod val="20000"/>
            <a:lumOff val="80000"/>
          </a:schemeClr>
        </a:solidFill>
      </dgm:spPr>
      <dgm:t>
        <a:bodyPr/>
        <a:lstStyle/>
        <a:p>
          <a:pPr algn="l"/>
          <a:r>
            <a:rPr lang="en-US" sz="1400" b="1" dirty="0" smtClean="0">
              <a:latin typeface="Garamond" pitchFamily="18" charset="0"/>
            </a:rPr>
            <a:t>-Local and regional hiring drives</a:t>
          </a:r>
          <a:endParaRPr lang="en-IN" sz="1400" b="1" dirty="0">
            <a:latin typeface="Garamond" pitchFamily="18" charset="0"/>
          </a:endParaRPr>
        </a:p>
      </dgm:t>
    </dgm:pt>
    <dgm:pt modelId="{E61F9CB9-8901-47D4-A0E9-F0A47A7DE542}" type="parTrans" cxnId="{F7301E7C-955B-41D7-887A-587BBD8B5FC1}">
      <dgm:prSet/>
      <dgm:spPr/>
      <dgm:t>
        <a:bodyPr/>
        <a:lstStyle/>
        <a:p>
          <a:endParaRPr lang="en-IN"/>
        </a:p>
      </dgm:t>
    </dgm:pt>
    <dgm:pt modelId="{CA2D3343-7E71-4448-9838-47CEE9D90242}" type="sibTrans" cxnId="{F7301E7C-955B-41D7-887A-587BBD8B5FC1}">
      <dgm:prSet/>
      <dgm:spPr/>
      <dgm:t>
        <a:bodyPr/>
        <a:lstStyle/>
        <a:p>
          <a:endParaRPr lang="en-IN"/>
        </a:p>
      </dgm:t>
    </dgm:pt>
    <dgm:pt modelId="{B722F026-67FC-4F36-8683-2C70E2FE54AF}">
      <dgm:prSet custT="1"/>
      <dgm:spPr>
        <a:solidFill>
          <a:schemeClr val="tx2">
            <a:lumMod val="20000"/>
            <a:lumOff val="80000"/>
          </a:schemeClr>
        </a:solidFill>
      </dgm:spPr>
      <dgm:t>
        <a:bodyPr/>
        <a:lstStyle/>
        <a:p>
          <a:pPr algn="l"/>
          <a:r>
            <a:rPr lang="en-US" sz="1400" b="1" dirty="0" smtClean="0">
              <a:latin typeface="Garamond" pitchFamily="18" charset="0"/>
            </a:rPr>
            <a:t>-Grassroots efforts such as college job fairs and student interviews</a:t>
          </a:r>
          <a:endParaRPr lang="en-IN" sz="1400" b="1" dirty="0">
            <a:latin typeface="Garamond" pitchFamily="18" charset="0"/>
          </a:endParaRPr>
        </a:p>
      </dgm:t>
    </dgm:pt>
    <dgm:pt modelId="{01C29C5F-FB82-42C1-BED3-419E73C2317B}" type="parTrans" cxnId="{8CB72BA2-BC77-4F2A-90E3-DCEC46D482F4}">
      <dgm:prSet/>
      <dgm:spPr/>
      <dgm:t>
        <a:bodyPr/>
        <a:lstStyle/>
        <a:p>
          <a:endParaRPr lang="en-IN"/>
        </a:p>
      </dgm:t>
    </dgm:pt>
    <dgm:pt modelId="{46F01551-0895-40F7-9093-624FF93A294F}" type="sibTrans" cxnId="{8CB72BA2-BC77-4F2A-90E3-DCEC46D482F4}">
      <dgm:prSet/>
      <dgm:spPr/>
      <dgm:t>
        <a:bodyPr/>
        <a:lstStyle/>
        <a:p>
          <a:endParaRPr lang="en-IN"/>
        </a:p>
      </dgm:t>
    </dgm:pt>
    <dgm:pt modelId="{45193BE1-9376-4D50-9237-A227F851E6EE}">
      <dgm:prSet/>
      <dgm:spPr>
        <a:solidFill>
          <a:srgbClr val="99FF66"/>
        </a:solidFill>
      </dgm:spPr>
      <dgm:t>
        <a:bodyPr/>
        <a:lstStyle/>
        <a:p>
          <a:pPr algn="just"/>
          <a:r>
            <a:rPr lang="en-US" b="1" dirty="0" smtClean="0">
              <a:latin typeface="Garamond" pitchFamily="18" charset="0"/>
            </a:rPr>
            <a:t>-Paper Screening</a:t>
          </a:r>
          <a:endParaRPr lang="en-IN" b="1" dirty="0">
            <a:latin typeface="Garamond" pitchFamily="18" charset="0"/>
          </a:endParaRPr>
        </a:p>
      </dgm:t>
    </dgm:pt>
    <dgm:pt modelId="{DB964800-81B8-4764-8868-0F8A2C8A7948}" type="parTrans" cxnId="{6E26756C-889C-477C-883A-E6AA6D9EB773}">
      <dgm:prSet/>
      <dgm:spPr/>
      <dgm:t>
        <a:bodyPr/>
        <a:lstStyle/>
        <a:p>
          <a:endParaRPr lang="en-IN"/>
        </a:p>
      </dgm:t>
    </dgm:pt>
    <dgm:pt modelId="{CB4AC2B4-8478-4222-9ACF-B628EF78266D}" type="sibTrans" cxnId="{6E26756C-889C-477C-883A-E6AA6D9EB773}">
      <dgm:prSet/>
      <dgm:spPr/>
      <dgm:t>
        <a:bodyPr/>
        <a:lstStyle/>
        <a:p>
          <a:endParaRPr lang="en-IN"/>
        </a:p>
      </dgm:t>
    </dgm:pt>
    <dgm:pt modelId="{198D3783-4751-4B70-A0A8-33457DC23131}">
      <dgm:prSet/>
      <dgm:spPr>
        <a:solidFill>
          <a:srgbClr val="99FF66"/>
        </a:solidFill>
      </dgm:spPr>
      <dgm:t>
        <a:bodyPr/>
        <a:lstStyle/>
        <a:p>
          <a:pPr algn="just"/>
          <a:r>
            <a:rPr lang="en-US" b="1" dirty="0" smtClean="0">
              <a:latin typeface="Garamond" pitchFamily="18" charset="0"/>
            </a:rPr>
            <a:t>-Establishing Connection</a:t>
          </a:r>
          <a:endParaRPr lang="en-IN" b="1" dirty="0">
            <a:latin typeface="Garamond" pitchFamily="18" charset="0"/>
          </a:endParaRPr>
        </a:p>
      </dgm:t>
    </dgm:pt>
    <dgm:pt modelId="{B66AE8E4-5EC2-44E5-A64C-0112A88D31E6}" type="parTrans" cxnId="{151AB8D5-2359-4294-A996-4699084C8CA8}">
      <dgm:prSet/>
      <dgm:spPr/>
      <dgm:t>
        <a:bodyPr/>
        <a:lstStyle/>
        <a:p>
          <a:endParaRPr lang="en-IN"/>
        </a:p>
      </dgm:t>
    </dgm:pt>
    <dgm:pt modelId="{0E0E0518-3937-4017-AFB4-BEB40039C6E9}" type="sibTrans" cxnId="{151AB8D5-2359-4294-A996-4699084C8CA8}">
      <dgm:prSet/>
      <dgm:spPr/>
      <dgm:t>
        <a:bodyPr/>
        <a:lstStyle/>
        <a:p>
          <a:endParaRPr lang="en-IN"/>
        </a:p>
      </dgm:t>
    </dgm:pt>
    <dgm:pt modelId="{F4D11C46-D4CB-4F2D-9C5C-5635B719E01F}">
      <dgm:prSet/>
      <dgm:spPr>
        <a:solidFill>
          <a:srgbClr val="5DD5FF"/>
        </a:solidFill>
      </dgm:spPr>
      <dgm:t>
        <a:bodyPr/>
        <a:lstStyle/>
        <a:p>
          <a:r>
            <a:rPr lang="en-IN" b="1" dirty="0" smtClean="0">
              <a:latin typeface="Garamond" pitchFamily="18" charset="0"/>
            </a:rPr>
            <a:t>-</a:t>
          </a:r>
          <a:r>
            <a:rPr lang="en-US" b="1" dirty="0" smtClean="0">
              <a:latin typeface="Garamond" pitchFamily="18" charset="0"/>
            </a:rPr>
            <a:t>Sample Interview Questions</a:t>
          </a:r>
        </a:p>
        <a:p>
          <a:r>
            <a:rPr lang="en-US" b="1" dirty="0" smtClean="0">
              <a:latin typeface="Garamond" pitchFamily="18" charset="0"/>
            </a:rPr>
            <a:t>-Use non-verbal cues</a:t>
          </a:r>
        </a:p>
        <a:p>
          <a:r>
            <a:rPr lang="en-US" b="1" dirty="0" smtClean="0">
              <a:latin typeface="Garamond" pitchFamily="18" charset="0"/>
            </a:rPr>
            <a:t>-After the Interview</a:t>
          </a:r>
          <a:endParaRPr lang="en-IN" b="1" dirty="0" smtClean="0">
            <a:latin typeface="Garamond" pitchFamily="18" charset="0"/>
          </a:endParaRPr>
        </a:p>
      </dgm:t>
    </dgm:pt>
    <dgm:pt modelId="{C73C3AB2-9233-4C5C-B49F-762556408D47}" type="parTrans" cxnId="{18FEFF6F-B390-4E08-AC75-AE6671024597}">
      <dgm:prSet/>
      <dgm:spPr/>
      <dgm:t>
        <a:bodyPr/>
        <a:lstStyle/>
        <a:p>
          <a:endParaRPr lang="en-IN"/>
        </a:p>
      </dgm:t>
    </dgm:pt>
    <dgm:pt modelId="{7D38F8B4-D180-42E5-B2CD-78AD6832E053}" type="sibTrans" cxnId="{18FEFF6F-B390-4E08-AC75-AE6671024597}">
      <dgm:prSet/>
      <dgm:spPr/>
      <dgm:t>
        <a:bodyPr/>
        <a:lstStyle/>
        <a:p>
          <a:endParaRPr lang="en-IN"/>
        </a:p>
      </dgm:t>
    </dgm:pt>
    <dgm:pt modelId="{97D1A60C-A777-4767-9B3B-AB3E225218A3}">
      <dgm:prSet custT="1"/>
      <dgm:spPr/>
      <dgm:t>
        <a:bodyPr/>
        <a:lstStyle/>
        <a:p>
          <a:endParaRPr lang="en-IN" sz="1400" b="1" dirty="0" smtClean="0">
            <a:latin typeface="Garamond" pitchFamily="18" charset="0"/>
          </a:endParaRPr>
        </a:p>
        <a:p>
          <a:r>
            <a:rPr lang="en-US" sz="1400" b="1" dirty="0" smtClean="0">
              <a:latin typeface="Garamond" pitchFamily="18" charset="0"/>
            </a:rPr>
            <a:t>-Moral of the story</a:t>
          </a:r>
        </a:p>
        <a:p>
          <a:endParaRPr lang="en-IN" sz="1300" dirty="0"/>
        </a:p>
      </dgm:t>
    </dgm:pt>
    <dgm:pt modelId="{4A139BF0-8518-4651-A242-944FD4E61A6D}" type="parTrans" cxnId="{CEA8C7A5-0E37-4992-AF88-82014377DAE7}">
      <dgm:prSet/>
      <dgm:spPr/>
      <dgm:t>
        <a:bodyPr/>
        <a:lstStyle/>
        <a:p>
          <a:endParaRPr lang="en-IN"/>
        </a:p>
      </dgm:t>
    </dgm:pt>
    <dgm:pt modelId="{FD1B3D4E-F35E-46D6-9C6E-1ACD99B0DA68}" type="sibTrans" cxnId="{CEA8C7A5-0E37-4992-AF88-82014377DAE7}">
      <dgm:prSet/>
      <dgm:spPr/>
      <dgm:t>
        <a:bodyPr/>
        <a:lstStyle/>
        <a:p>
          <a:endParaRPr lang="en-IN"/>
        </a:p>
      </dgm:t>
    </dgm:pt>
    <dgm:pt modelId="{FD6D1966-9309-4071-8405-9F44D17E65B0}" type="pres">
      <dgm:prSet presAssocID="{5B4B7827-CF0E-4421-A7FB-48AE8ACCB2A1}" presName="Name0" presStyleCnt="0">
        <dgm:presLayoutVars>
          <dgm:chMax val="5"/>
          <dgm:chPref val="5"/>
          <dgm:dir/>
          <dgm:animLvl val="lvl"/>
        </dgm:presLayoutVars>
      </dgm:prSet>
      <dgm:spPr/>
    </dgm:pt>
    <dgm:pt modelId="{F143BC89-5F01-48E6-9923-21E28431A89F}" type="pres">
      <dgm:prSet presAssocID="{6450B126-A3DF-457A-99D9-F48D2DC3912A}" presName="parentText1" presStyleLbl="node1" presStyleIdx="0" presStyleCnt="5" custLinFactNeighborY="-29883">
        <dgm:presLayoutVars>
          <dgm:chMax/>
          <dgm:chPref val="3"/>
          <dgm:bulletEnabled val="1"/>
        </dgm:presLayoutVars>
      </dgm:prSet>
      <dgm:spPr/>
    </dgm:pt>
    <dgm:pt modelId="{D34CBE88-3AE9-421A-9EFE-C5C8F52300D6}" type="pres">
      <dgm:prSet presAssocID="{6450B126-A3DF-457A-99D9-F48D2DC3912A}" presName="childText1" presStyleLbl="solidAlignAcc1" presStyleIdx="0" presStyleCnt="5" custScaleY="199241" custLinFactNeighborY="30164">
        <dgm:presLayoutVars>
          <dgm:chMax val="0"/>
          <dgm:chPref val="0"/>
          <dgm:bulletEnabled val="1"/>
        </dgm:presLayoutVars>
      </dgm:prSet>
      <dgm:spPr/>
      <dgm:t>
        <a:bodyPr/>
        <a:lstStyle/>
        <a:p>
          <a:endParaRPr lang="en-IN"/>
        </a:p>
      </dgm:t>
    </dgm:pt>
    <dgm:pt modelId="{C34E1C64-F682-4466-8D93-57E38003AFA8}" type="pres">
      <dgm:prSet presAssocID="{E12A35CD-4978-4F00-8B08-DEFC7CDB08C1}" presName="parentText2" presStyleLbl="node1" presStyleIdx="1" presStyleCnt="5" custLinFactNeighborY="-15806">
        <dgm:presLayoutVars>
          <dgm:chMax/>
          <dgm:chPref val="3"/>
          <dgm:bulletEnabled val="1"/>
        </dgm:presLayoutVars>
      </dgm:prSet>
      <dgm:spPr/>
    </dgm:pt>
    <dgm:pt modelId="{B674A6AE-9940-4E1D-A905-AC371F47B412}" type="pres">
      <dgm:prSet presAssocID="{E12A35CD-4978-4F00-8B08-DEFC7CDB08C1}" presName="childText2" presStyleLbl="solidAlignAcc1" presStyleIdx="1" presStyleCnt="5" custLinFactNeighborY="-8610">
        <dgm:presLayoutVars>
          <dgm:chMax val="0"/>
          <dgm:chPref val="0"/>
          <dgm:bulletEnabled val="1"/>
        </dgm:presLayoutVars>
      </dgm:prSet>
      <dgm:spPr/>
      <dgm:t>
        <a:bodyPr/>
        <a:lstStyle/>
        <a:p>
          <a:endParaRPr lang="en-IN"/>
        </a:p>
      </dgm:t>
    </dgm:pt>
    <dgm:pt modelId="{D540E114-70FB-46A6-9A6F-69FFD99E01BC}" type="pres">
      <dgm:prSet presAssocID="{87FA01AA-5135-41FD-9250-366AC5B038CD}" presName="parentText3" presStyleLbl="node1" presStyleIdx="2" presStyleCnt="5" custLinFactNeighborY="-15806">
        <dgm:presLayoutVars>
          <dgm:chMax/>
          <dgm:chPref val="3"/>
          <dgm:bulletEnabled val="1"/>
        </dgm:presLayoutVars>
      </dgm:prSet>
      <dgm:spPr/>
    </dgm:pt>
    <dgm:pt modelId="{7AB42E2E-8942-4374-8317-F646E911A377}" type="pres">
      <dgm:prSet presAssocID="{87FA01AA-5135-41FD-9250-366AC5B038CD}" presName="childText3" presStyleLbl="solidAlignAcc1" presStyleIdx="2" presStyleCnt="5" custScaleY="131570" custLinFactNeighborY="6765">
        <dgm:presLayoutVars>
          <dgm:chMax val="0"/>
          <dgm:chPref val="0"/>
          <dgm:bulletEnabled val="1"/>
        </dgm:presLayoutVars>
      </dgm:prSet>
      <dgm:spPr/>
      <dgm:t>
        <a:bodyPr/>
        <a:lstStyle/>
        <a:p>
          <a:endParaRPr lang="en-IN"/>
        </a:p>
      </dgm:t>
    </dgm:pt>
    <dgm:pt modelId="{A51B669C-0235-4BE3-975F-E9E00494D329}" type="pres">
      <dgm:prSet presAssocID="{FDDF7166-6733-4626-AEE0-157101DCEF65}" presName="parentText4" presStyleLbl="node1" presStyleIdx="3" presStyleCnt="5">
        <dgm:presLayoutVars>
          <dgm:chMax/>
          <dgm:chPref val="3"/>
          <dgm:bulletEnabled val="1"/>
        </dgm:presLayoutVars>
      </dgm:prSet>
      <dgm:spPr/>
    </dgm:pt>
    <dgm:pt modelId="{E005A6A3-A2B3-4F60-99C7-E2CAA4C9F1CB}" type="pres">
      <dgm:prSet presAssocID="{FDDF7166-6733-4626-AEE0-157101DCEF65}" presName="childText4" presStyleLbl="solidAlignAcc1" presStyleIdx="3" presStyleCnt="5" custScaleY="140766" custLinFactNeighborY="15875">
        <dgm:presLayoutVars>
          <dgm:chMax val="0"/>
          <dgm:chPref val="0"/>
          <dgm:bulletEnabled val="1"/>
        </dgm:presLayoutVars>
      </dgm:prSet>
      <dgm:spPr/>
      <dgm:t>
        <a:bodyPr/>
        <a:lstStyle/>
        <a:p>
          <a:endParaRPr lang="en-IN"/>
        </a:p>
      </dgm:t>
    </dgm:pt>
    <dgm:pt modelId="{70A1D6BC-DF7C-462A-9323-1BD9798F4BE2}" type="pres">
      <dgm:prSet presAssocID="{67829797-872B-43FD-A8D6-C30DEC380282}" presName="parentText5" presStyleLbl="node1" presStyleIdx="4" presStyleCnt="5" custLinFactNeighborY="-15806">
        <dgm:presLayoutVars>
          <dgm:chMax/>
          <dgm:chPref val="3"/>
          <dgm:bulletEnabled val="1"/>
        </dgm:presLayoutVars>
      </dgm:prSet>
      <dgm:spPr/>
      <dgm:t>
        <a:bodyPr/>
        <a:lstStyle/>
        <a:p>
          <a:endParaRPr lang="en-IN"/>
        </a:p>
      </dgm:t>
    </dgm:pt>
    <dgm:pt modelId="{8A6E42D6-960D-490A-B304-60F82CBCA67C}" type="pres">
      <dgm:prSet presAssocID="{67829797-872B-43FD-A8D6-C30DEC380282}" presName="childText5" presStyleLbl="solidAlignAcc1" presStyleIdx="4" presStyleCnt="5" custLinFactNeighborY="-8610">
        <dgm:presLayoutVars>
          <dgm:chMax val="0"/>
          <dgm:chPref val="0"/>
          <dgm:bulletEnabled val="1"/>
        </dgm:presLayoutVars>
      </dgm:prSet>
      <dgm:spPr/>
      <dgm:t>
        <a:bodyPr/>
        <a:lstStyle/>
        <a:p>
          <a:endParaRPr lang="en-IN"/>
        </a:p>
      </dgm:t>
    </dgm:pt>
  </dgm:ptLst>
  <dgm:cxnLst>
    <dgm:cxn modelId="{E14A83C4-C82B-4D53-A932-B1D855B5B599}" type="presOf" srcId="{E12A35CD-4978-4F00-8B08-DEFC7CDB08C1}" destId="{C34E1C64-F682-4466-8D93-57E38003AFA8}" srcOrd="0" destOrd="0" presId="urn:microsoft.com/office/officeart/2009/3/layout/IncreasingArrowsProcess"/>
    <dgm:cxn modelId="{5EB6986A-D3E8-4083-A1AB-E6C4AB1E33C5}" type="presOf" srcId="{45193BE1-9376-4D50-9237-A227F851E6EE}" destId="{B674A6AE-9940-4E1D-A905-AC371F47B412}" srcOrd="0" destOrd="1" presId="urn:microsoft.com/office/officeart/2009/3/layout/IncreasingArrowsProcess"/>
    <dgm:cxn modelId="{A78AC992-1283-476F-B4F4-6576C2EFA75A}" srcId="{87FA01AA-5135-41FD-9250-366AC5B038CD}" destId="{EEE76F49-B36F-414A-B673-B9E55E5744EC}" srcOrd="0" destOrd="0" parTransId="{B3EC5A5A-631E-468D-96AB-388CE53C4550}" sibTransId="{91590CE5-8F9C-48DB-B7A5-900ED419EC8A}"/>
    <dgm:cxn modelId="{8DA080B7-8A2E-451A-A873-98D24A213C75}" type="presOf" srcId="{9D88F25A-D6CF-434E-AD83-BC3DFA6ADEEC}" destId="{B674A6AE-9940-4E1D-A905-AC371F47B412}" srcOrd="0" destOrd="0" presId="urn:microsoft.com/office/officeart/2009/3/layout/IncreasingArrowsProcess"/>
    <dgm:cxn modelId="{BC1D309C-3769-4B46-9404-6155BF894CC4}" srcId="{E12A35CD-4978-4F00-8B08-DEFC7CDB08C1}" destId="{9D88F25A-D6CF-434E-AD83-BC3DFA6ADEEC}" srcOrd="0" destOrd="0" parTransId="{10729D69-C48E-48DE-B966-B9280921BE8E}" sibTransId="{282CED51-5751-4C72-A304-CD42DD710DD3}"/>
    <dgm:cxn modelId="{AC9C57E9-A687-4502-9856-BE26904D089B}" srcId="{6450B126-A3DF-457A-99D9-F48D2DC3912A}" destId="{54F81C53-CB3E-4C2D-A324-4DC0DC50E118}" srcOrd="3" destOrd="0" parTransId="{F50D7D1A-1614-481A-9CD0-1FA2D9C28003}" sibTransId="{5E676AC9-4D83-4B6A-88DF-1A99E3ECCA88}"/>
    <dgm:cxn modelId="{1C9BF322-F587-4966-B146-9C79EB029A7E}" srcId="{6450B126-A3DF-457A-99D9-F48D2DC3912A}" destId="{5FE5A32A-CBAB-471B-B3B2-DB4AAEFDDE11}" srcOrd="6" destOrd="0" parTransId="{5FF15A29-492D-4FBF-BC82-690E932B62B7}" sibTransId="{D5066BA5-5360-416D-AD8D-E38375895AB3}"/>
    <dgm:cxn modelId="{E27F4C50-E33A-485A-85F5-966739A95068}" srcId="{5B4B7827-CF0E-4421-A7FB-48AE8ACCB2A1}" destId="{67829797-872B-43FD-A8D6-C30DEC380282}" srcOrd="4" destOrd="0" parTransId="{60CF887A-3247-40DA-805A-28A41CEF43A7}" sibTransId="{EA1D9C9B-C89E-44FD-8A25-413320EE11D0}"/>
    <dgm:cxn modelId="{B8CBE18D-B394-410C-A3F0-558713310160}" type="presOf" srcId="{852FD4BA-3D0A-4D71-99A4-49FF21AD7D93}" destId="{D34CBE88-3AE9-421A-9EFE-C5C8F52300D6}" srcOrd="0" destOrd="5" presId="urn:microsoft.com/office/officeart/2009/3/layout/IncreasingArrowsProcess"/>
    <dgm:cxn modelId="{24C0F6BC-E887-462D-8927-56181A16D1BE}" type="presOf" srcId="{54F81C53-CB3E-4C2D-A324-4DC0DC50E118}" destId="{D34CBE88-3AE9-421A-9EFE-C5C8F52300D6}" srcOrd="0" destOrd="3" presId="urn:microsoft.com/office/officeart/2009/3/layout/IncreasingArrowsProcess"/>
    <dgm:cxn modelId="{D5AC73A0-A71D-4BCD-BBC1-31C85488E09A}" type="presOf" srcId="{5FE5A32A-CBAB-471B-B3B2-DB4AAEFDDE11}" destId="{D34CBE88-3AE9-421A-9EFE-C5C8F52300D6}" srcOrd="0" destOrd="6" presId="urn:microsoft.com/office/officeart/2009/3/layout/IncreasingArrowsProcess"/>
    <dgm:cxn modelId="{CEA8C7A5-0E37-4992-AF88-82014377DAE7}" srcId="{67829797-872B-43FD-A8D6-C30DEC380282}" destId="{97D1A60C-A777-4767-9B3B-AB3E225218A3}" srcOrd="1" destOrd="0" parTransId="{4A139BF0-8518-4651-A242-944FD4E61A6D}" sibTransId="{FD1B3D4E-F35E-46D6-9C6E-1ACD99B0DA68}"/>
    <dgm:cxn modelId="{3B9A72B1-C174-4F55-9F23-E81796908ABF}" srcId="{5B4B7827-CF0E-4421-A7FB-48AE8ACCB2A1}" destId="{E12A35CD-4978-4F00-8B08-DEFC7CDB08C1}" srcOrd="1" destOrd="0" parTransId="{FA6D7E68-6E88-4C01-BA78-0EC74BC7A16D}" sibTransId="{C53A6420-AE0B-4D17-883F-5398D33750E7}"/>
    <dgm:cxn modelId="{555237D7-D942-4A76-8E05-C1D5B2350DDB}" type="presOf" srcId="{B722F026-67FC-4F36-8683-2C70E2FE54AF}" destId="{D34CBE88-3AE9-421A-9EFE-C5C8F52300D6}" srcOrd="0" destOrd="8" presId="urn:microsoft.com/office/officeart/2009/3/layout/IncreasingArrowsProcess"/>
    <dgm:cxn modelId="{A8A959D6-8769-47AD-B996-E3672F6910CB}" srcId="{6450B126-A3DF-457A-99D9-F48D2DC3912A}" destId="{F7143626-745D-4F34-B7D0-479B7738B73F}" srcOrd="2" destOrd="0" parTransId="{B18D473C-C825-49CC-9D7D-281E5F56BF27}" sibTransId="{09E26903-6515-4CF3-A0D1-0CEAA7FCE823}"/>
    <dgm:cxn modelId="{18FEFF6F-B390-4E08-AC75-AE6671024597}" srcId="{87FA01AA-5135-41FD-9250-366AC5B038CD}" destId="{F4D11C46-D4CB-4F2D-9C5C-5635B719E01F}" srcOrd="1" destOrd="0" parTransId="{C73C3AB2-9233-4C5C-B49F-762556408D47}" sibTransId="{7D38F8B4-D180-42E5-B2CD-78AD6832E053}"/>
    <dgm:cxn modelId="{B9BBB9ED-BCEE-43A7-9343-CFA80DCFE42E}" type="presOf" srcId="{56106E86-F16C-4E26-B7C2-0DA7A92B1ED2}" destId="{D34CBE88-3AE9-421A-9EFE-C5C8F52300D6}" srcOrd="0" destOrd="0" presId="urn:microsoft.com/office/officeart/2009/3/layout/IncreasingArrowsProcess"/>
    <dgm:cxn modelId="{8CB72BA2-BC77-4F2A-90E3-DCEC46D482F4}" srcId="{6450B126-A3DF-457A-99D9-F48D2DC3912A}" destId="{B722F026-67FC-4F36-8683-2C70E2FE54AF}" srcOrd="8" destOrd="0" parTransId="{01C29C5F-FB82-42C1-BED3-419E73C2317B}" sibTransId="{46F01551-0895-40F7-9093-624FF93A294F}"/>
    <dgm:cxn modelId="{13442B48-49FC-4F2D-9E0D-EEDE16875C25}" srcId="{67829797-872B-43FD-A8D6-C30DEC380282}" destId="{D9B99A3F-6D5E-4B16-B06D-6A148E8DA711}" srcOrd="0" destOrd="0" parTransId="{585A4575-765F-4146-AB61-1AD3867D00D2}" sibTransId="{E32B5BF8-FD5B-49DC-8E18-7552CA8A5AED}"/>
    <dgm:cxn modelId="{B8ECA321-5A9B-4A4C-A323-646BF491F16C}" type="presOf" srcId="{FDDF7166-6733-4626-AEE0-157101DCEF65}" destId="{A51B669C-0235-4BE3-975F-E9E00494D329}" srcOrd="0" destOrd="0" presId="urn:microsoft.com/office/officeart/2009/3/layout/IncreasingArrowsProcess"/>
    <dgm:cxn modelId="{B852C374-05C7-4573-AE99-14FB91ED1493}" type="presOf" srcId="{87FA01AA-5135-41FD-9250-366AC5B038CD}" destId="{D540E114-70FB-46A6-9A6F-69FFD99E01BC}" srcOrd="0" destOrd="0" presId="urn:microsoft.com/office/officeart/2009/3/layout/IncreasingArrowsProcess"/>
    <dgm:cxn modelId="{7AB9747F-2433-4121-AB41-96EE992213C1}" srcId="{6450B126-A3DF-457A-99D9-F48D2DC3912A}" destId="{56106E86-F16C-4E26-B7C2-0DA7A92B1ED2}" srcOrd="0" destOrd="0" parTransId="{842E90C7-40B6-45DC-AB42-23721EA57191}" sibTransId="{1606E6C9-9101-4B48-A316-9E9B1FE91182}"/>
    <dgm:cxn modelId="{FC7B35F0-87D3-49D7-A52F-A08015A73555}" type="presOf" srcId="{0066D4F5-6D99-43AE-8550-DAEC3865EF33}" destId="{D34CBE88-3AE9-421A-9EFE-C5C8F52300D6}" srcOrd="0" destOrd="4" presId="urn:microsoft.com/office/officeart/2009/3/layout/IncreasingArrowsProcess"/>
    <dgm:cxn modelId="{B288D8FF-D4A6-4EB2-A323-DBE420E3C8D1}" srcId="{FDDF7166-6733-4626-AEE0-157101DCEF65}" destId="{77EFFFB9-0602-4636-93FD-82378281DD30}" srcOrd="0" destOrd="0" parTransId="{9E9AA327-D4A5-4E40-AD87-79DB261D9F9F}" sibTransId="{EED220F3-54F8-465F-B3AE-693632A34296}"/>
    <dgm:cxn modelId="{8B80613D-C17B-4380-A4D5-71826E8958AD}" srcId="{5B4B7827-CF0E-4421-A7FB-48AE8ACCB2A1}" destId="{FDDF7166-6733-4626-AEE0-157101DCEF65}" srcOrd="3" destOrd="0" parTransId="{2AD36B6F-CFE0-4DD1-B265-670722B50CD2}" sibTransId="{F5903068-0F49-4DDC-A5FF-9F78A0D9E08C}"/>
    <dgm:cxn modelId="{0A856C61-BCD9-4D85-999A-5FC7E0CF14F1}" type="presOf" srcId="{D9B99A3F-6D5E-4B16-B06D-6A148E8DA711}" destId="{8A6E42D6-960D-490A-B304-60F82CBCA67C}" srcOrd="0" destOrd="0" presId="urn:microsoft.com/office/officeart/2009/3/layout/IncreasingArrowsProcess"/>
    <dgm:cxn modelId="{592DF6D5-3119-4D52-8161-169F313EB0F2}" srcId="{6450B126-A3DF-457A-99D9-F48D2DC3912A}" destId="{852FD4BA-3D0A-4D71-99A4-49FF21AD7D93}" srcOrd="5" destOrd="0" parTransId="{5A286CE6-8ABD-46E5-AD36-56814D31AE8D}" sibTransId="{798BBC31-CF5A-4C9B-B1BE-4297B3C1F1B9}"/>
    <dgm:cxn modelId="{7FF39797-21A9-4321-A0EF-CE6F95B7F816}" type="presOf" srcId="{EEE76F49-B36F-414A-B673-B9E55E5744EC}" destId="{7AB42E2E-8942-4374-8317-F646E911A377}" srcOrd="0" destOrd="0" presId="urn:microsoft.com/office/officeart/2009/3/layout/IncreasingArrowsProcess"/>
    <dgm:cxn modelId="{8187D2EF-7BDE-45A4-A619-20FF5341E85C}" type="presOf" srcId="{E12A3B53-7949-4802-9065-11799553829F}" destId="{D34CBE88-3AE9-421A-9EFE-C5C8F52300D6}" srcOrd="0" destOrd="1" presId="urn:microsoft.com/office/officeart/2009/3/layout/IncreasingArrowsProcess"/>
    <dgm:cxn modelId="{CFDA935E-4E08-46EF-9192-1C1986B27FEC}" type="presOf" srcId="{67829797-872B-43FD-A8D6-C30DEC380282}" destId="{70A1D6BC-DF7C-462A-9323-1BD9798F4BE2}" srcOrd="0" destOrd="0" presId="urn:microsoft.com/office/officeart/2009/3/layout/IncreasingArrowsProcess"/>
    <dgm:cxn modelId="{72E5BA10-4980-4479-8DF0-8B0906B04031}" srcId="{5B4B7827-CF0E-4421-A7FB-48AE8ACCB2A1}" destId="{87FA01AA-5135-41FD-9250-366AC5B038CD}" srcOrd="2" destOrd="0" parTransId="{22F65851-5A00-40A5-9A51-C4AAC44EC58B}" sibTransId="{0ECA8CD1-DD90-4ACD-8841-F80A533013BE}"/>
    <dgm:cxn modelId="{151AB8D5-2359-4294-A996-4699084C8CA8}" srcId="{E12A35CD-4978-4F00-8B08-DEFC7CDB08C1}" destId="{198D3783-4751-4B70-A0A8-33457DC23131}" srcOrd="2" destOrd="0" parTransId="{B66AE8E4-5EC2-44E5-A64C-0112A88D31E6}" sibTransId="{0E0E0518-3937-4017-AFB4-BEB40039C6E9}"/>
    <dgm:cxn modelId="{8A4B2DFC-7550-4F72-94E7-749846CA4973}" type="presOf" srcId="{198D3783-4751-4B70-A0A8-33457DC23131}" destId="{B674A6AE-9940-4E1D-A905-AC371F47B412}" srcOrd="0" destOrd="2" presId="urn:microsoft.com/office/officeart/2009/3/layout/IncreasingArrowsProcess"/>
    <dgm:cxn modelId="{F7301E7C-955B-41D7-887A-587BBD8B5FC1}" srcId="{6450B126-A3DF-457A-99D9-F48D2DC3912A}" destId="{90D1E5B6-AE6E-47A3-9C52-BDB0662B2A86}" srcOrd="7" destOrd="0" parTransId="{E61F9CB9-8901-47D4-A0E9-F0A47A7DE542}" sibTransId="{CA2D3343-7E71-4448-9838-47CEE9D90242}"/>
    <dgm:cxn modelId="{D1B08004-5813-44AC-9BB3-4053EA9B6245}" type="presOf" srcId="{5B4B7827-CF0E-4421-A7FB-48AE8ACCB2A1}" destId="{FD6D1966-9309-4071-8405-9F44D17E65B0}" srcOrd="0" destOrd="0" presId="urn:microsoft.com/office/officeart/2009/3/layout/IncreasingArrowsProcess"/>
    <dgm:cxn modelId="{302AB09F-EA04-4C78-8875-A6FDE3222532}" type="presOf" srcId="{77EFFFB9-0602-4636-93FD-82378281DD30}" destId="{E005A6A3-A2B3-4F60-99C7-E2CAA4C9F1CB}" srcOrd="0" destOrd="0" presId="urn:microsoft.com/office/officeart/2009/3/layout/IncreasingArrowsProcess"/>
    <dgm:cxn modelId="{E7CE1415-0F61-456B-A382-FA070454D777}" type="presOf" srcId="{97D1A60C-A777-4767-9B3B-AB3E225218A3}" destId="{8A6E42D6-960D-490A-B304-60F82CBCA67C}" srcOrd="0" destOrd="1" presId="urn:microsoft.com/office/officeart/2009/3/layout/IncreasingArrowsProcess"/>
    <dgm:cxn modelId="{DFD927CC-2FA6-4BE9-8158-711CEE9F0545}" srcId="{5B4B7827-CF0E-4421-A7FB-48AE8ACCB2A1}" destId="{6450B126-A3DF-457A-99D9-F48D2DC3912A}" srcOrd="0" destOrd="0" parTransId="{AA33795E-C177-4734-B77D-7E7E10655476}" sibTransId="{D757B90F-ACE6-4A7A-A546-D95C1C6EF273}"/>
    <dgm:cxn modelId="{6E26756C-889C-477C-883A-E6AA6D9EB773}" srcId="{E12A35CD-4978-4F00-8B08-DEFC7CDB08C1}" destId="{45193BE1-9376-4D50-9237-A227F851E6EE}" srcOrd="1" destOrd="0" parTransId="{DB964800-81B8-4764-8868-0F8A2C8A7948}" sibTransId="{CB4AC2B4-8478-4222-9ACF-B628EF78266D}"/>
    <dgm:cxn modelId="{B565C2E6-527C-4201-9541-5DA686AB7012}" type="presOf" srcId="{6450B126-A3DF-457A-99D9-F48D2DC3912A}" destId="{F143BC89-5F01-48E6-9923-21E28431A89F}" srcOrd="0" destOrd="0" presId="urn:microsoft.com/office/officeart/2009/3/layout/IncreasingArrowsProcess"/>
    <dgm:cxn modelId="{723513D5-B2C8-412E-BF51-1AAAE6F85990}" type="presOf" srcId="{F7143626-745D-4F34-B7D0-479B7738B73F}" destId="{D34CBE88-3AE9-421A-9EFE-C5C8F52300D6}" srcOrd="0" destOrd="2" presId="urn:microsoft.com/office/officeart/2009/3/layout/IncreasingArrowsProcess"/>
    <dgm:cxn modelId="{9986E642-F181-43FB-842A-48D6CD298573}" srcId="{6450B126-A3DF-457A-99D9-F48D2DC3912A}" destId="{0066D4F5-6D99-43AE-8550-DAEC3865EF33}" srcOrd="4" destOrd="0" parTransId="{BD0B3108-6B00-4D93-B94D-47925382352F}" sibTransId="{8D8AE5F5-5235-43BD-80A9-FD890C7D0804}"/>
    <dgm:cxn modelId="{CD7F5B8C-A45B-4BA3-98CF-47A4EBD87C69}" type="presOf" srcId="{F4D11C46-D4CB-4F2D-9C5C-5635B719E01F}" destId="{7AB42E2E-8942-4374-8317-F646E911A377}" srcOrd="0" destOrd="1" presId="urn:microsoft.com/office/officeart/2009/3/layout/IncreasingArrowsProcess"/>
    <dgm:cxn modelId="{E3741EAE-4DC9-4F90-8752-43C0C37B338B}" srcId="{6450B126-A3DF-457A-99D9-F48D2DC3912A}" destId="{E12A3B53-7949-4802-9065-11799553829F}" srcOrd="1" destOrd="0" parTransId="{4F744374-85A6-447D-AA55-120175F41C70}" sibTransId="{AE20E99D-E3BA-455E-8A71-468A1F6BEE80}"/>
    <dgm:cxn modelId="{3D183501-627F-4036-8C0D-E7E6BAD58109}" type="presOf" srcId="{90D1E5B6-AE6E-47A3-9C52-BDB0662B2A86}" destId="{D34CBE88-3AE9-421A-9EFE-C5C8F52300D6}" srcOrd="0" destOrd="7" presId="urn:microsoft.com/office/officeart/2009/3/layout/IncreasingArrowsProcess"/>
    <dgm:cxn modelId="{3387E06C-6D82-4245-AABE-FA28E650FCDF}" type="presParOf" srcId="{FD6D1966-9309-4071-8405-9F44D17E65B0}" destId="{F143BC89-5F01-48E6-9923-21E28431A89F}" srcOrd="0" destOrd="0" presId="urn:microsoft.com/office/officeart/2009/3/layout/IncreasingArrowsProcess"/>
    <dgm:cxn modelId="{A26C00B7-5C75-485D-AF8C-AF3AECC83175}" type="presParOf" srcId="{FD6D1966-9309-4071-8405-9F44D17E65B0}" destId="{D34CBE88-3AE9-421A-9EFE-C5C8F52300D6}" srcOrd="1" destOrd="0" presId="urn:microsoft.com/office/officeart/2009/3/layout/IncreasingArrowsProcess"/>
    <dgm:cxn modelId="{BE78F2B1-12D0-4923-B2EC-28B61B21CDF3}" type="presParOf" srcId="{FD6D1966-9309-4071-8405-9F44D17E65B0}" destId="{C34E1C64-F682-4466-8D93-57E38003AFA8}" srcOrd="2" destOrd="0" presId="urn:microsoft.com/office/officeart/2009/3/layout/IncreasingArrowsProcess"/>
    <dgm:cxn modelId="{D6FEF359-83E7-487D-B071-CCAFD10FAAA9}" type="presParOf" srcId="{FD6D1966-9309-4071-8405-9F44D17E65B0}" destId="{B674A6AE-9940-4E1D-A905-AC371F47B412}" srcOrd="3" destOrd="0" presId="urn:microsoft.com/office/officeart/2009/3/layout/IncreasingArrowsProcess"/>
    <dgm:cxn modelId="{DF337F57-3BC9-4967-9927-28F4B0AA5A75}" type="presParOf" srcId="{FD6D1966-9309-4071-8405-9F44D17E65B0}" destId="{D540E114-70FB-46A6-9A6F-69FFD99E01BC}" srcOrd="4" destOrd="0" presId="urn:microsoft.com/office/officeart/2009/3/layout/IncreasingArrowsProcess"/>
    <dgm:cxn modelId="{43367A0E-4AD8-4111-92DC-DCF1972F018F}" type="presParOf" srcId="{FD6D1966-9309-4071-8405-9F44D17E65B0}" destId="{7AB42E2E-8942-4374-8317-F646E911A377}" srcOrd="5" destOrd="0" presId="urn:microsoft.com/office/officeart/2009/3/layout/IncreasingArrowsProcess"/>
    <dgm:cxn modelId="{4B8786F9-1E88-41B7-B2D1-E04E699D60C2}" type="presParOf" srcId="{FD6D1966-9309-4071-8405-9F44D17E65B0}" destId="{A51B669C-0235-4BE3-975F-E9E00494D329}" srcOrd="6" destOrd="0" presId="urn:microsoft.com/office/officeart/2009/3/layout/IncreasingArrowsProcess"/>
    <dgm:cxn modelId="{49946110-29D0-45BD-AAF3-A50D0578C4B3}" type="presParOf" srcId="{FD6D1966-9309-4071-8405-9F44D17E65B0}" destId="{E005A6A3-A2B3-4F60-99C7-E2CAA4C9F1CB}" srcOrd="7" destOrd="0" presId="urn:microsoft.com/office/officeart/2009/3/layout/IncreasingArrowsProcess"/>
    <dgm:cxn modelId="{85001EB4-DBF6-4E98-9BAD-013B82733833}" type="presParOf" srcId="{FD6D1966-9309-4071-8405-9F44D17E65B0}" destId="{70A1D6BC-DF7C-462A-9323-1BD9798F4BE2}" srcOrd="8" destOrd="0" presId="urn:microsoft.com/office/officeart/2009/3/layout/IncreasingArrowsProcess"/>
    <dgm:cxn modelId="{8E5E426B-3D75-4211-9ADB-D3B4AEED2E5D}" type="presParOf" srcId="{FD6D1966-9309-4071-8405-9F44D17E65B0}" destId="{8A6E42D6-960D-490A-B304-60F82CBCA67C}" srcOrd="9"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F3004CF-BC21-4C28-BD17-9BF3CB1FD411}"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IN"/>
        </a:p>
      </dgm:t>
    </dgm:pt>
    <dgm:pt modelId="{0706684D-1D6C-4251-9681-08C891AE1A33}">
      <dgm:prSet phldrT="[Text]" custT="1"/>
      <dgm:spPr>
        <a:solidFill>
          <a:srgbClr val="003399"/>
        </a:solidFill>
      </dgm:spPr>
      <dgm:t>
        <a:bodyPr/>
        <a:lstStyle/>
        <a:p>
          <a:r>
            <a:rPr lang="en-IN" sz="2600" b="1" dirty="0" smtClean="0">
              <a:latin typeface="Garamond" pitchFamily="18" charset="0"/>
            </a:rPr>
            <a:t>Employer Branding</a:t>
          </a:r>
          <a:endParaRPr lang="en-IN" sz="2600" b="1" dirty="0">
            <a:latin typeface="Garamond" pitchFamily="18" charset="0"/>
          </a:endParaRPr>
        </a:p>
      </dgm:t>
    </dgm:pt>
    <dgm:pt modelId="{F92186EF-F4E6-413F-A772-94365F3D8D99}" type="parTrans" cxnId="{3CBC6A0D-CDDB-4246-89DA-43BA9A8C4F97}">
      <dgm:prSet/>
      <dgm:spPr/>
      <dgm:t>
        <a:bodyPr/>
        <a:lstStyle/>
        <a:p>
          <a:endParaRPr lang="en-IN"/>
        </a:p>
      </dgm:t>
    </dgm:pt>
    <dgm:pt modelId="{716FF192-FC32-4C55-8EDD-DCB095F360EF}" type="sibTrans" cxnId="{3CBC6A0D-CDDB-4246-89DA-43BA9A8C4F97}">
      <dgm:prSet custT="1"/>
      <dgm:spPr>
        <a:solidFill>
          <a:schemeClr val="bg1"/>
        </a:solidFill>
      </dgm:spPr>
      <dgm:t>
        <a:bodyPr/>
        <a:lstStyle/>
        <a:p>
          <a:endParaRPr lang="en-IN" sz="1800" b="1">
            <a:latin typeface="Garamond" pitchFamily="18" charset="0"/>
          </a:endParaRPr>
        </a:p>
      </dgm:t>
    </dgm:pt>
    <dgm:pt modelId="{D64C36F6-4A6F-4EAC-929C-4BF6BCE5F083}">
      <dgm:prSet phldrT="[Text]" custT="1"/>
      <dgm:spPr>
        <a:ln>
          <a:solidFill>
            <a:srgbClr val="003399"/>
          </a:solidFill>
        </a:ln>
      </dgm:spPr>
      <dgm:t>
        <a:bodyPr/>
        <a:lstStyle/>
        <a:p>
          <a:r>
            <a:rPr lang="en-US" sz="1800" b="1" dirty="0" smtClean="0">
              <a:latin typeface="Garamond" pitchFamily="18" charset="0"/>
            </a:rPr>
            <a:t>Build an attractive proposition</a:t>
          </a:r>
          <a:endParaRPr lang="en-IN" sz="1800" b="1" dirty="0">
            <a:latin typeface="Garamond" pitchFamily="18" charset="0"/>
          </a:endParaRPr>
        </a:p>
      </dgm:t>
    </dgm:pt>
    <dgm:pt modelId="{F06B73D5-5EB5-486F-A99E-CC64C416F329}" type="parTrans" cxnId="{B0C14F9C-7D85-4B59-AA62-0F4935838A46}">
      <dgm:prSet/>
      <dgm:spPr/>
      <dgm:t>
        <a:bodyPr/>
        <a:lstStyle/>
        <a:p>
          <a:endParaRPr lang="en-IN"/>
        </a:p>
      </dgm:t>
    </dgm:pt>
    <dgm:pt modelId="{41E09053-96E9-49AE-A5C9-B77794DDDDFB}" type="sibTrans" cxnId="{B0C14F9C-7D85-4B59-AA62-0F4935838A46}">
      <dgm:prSet/>
      <dgm:spPr/>
      <dgm:t>
        <a:bodyPr/>
        <a:lstStyle/>
        <a:p>
          <a:endParaRPr lang="en-IN"/>
        </a:p>
      </dgm:t>
    </dgm:pt>
    <dgm:pt modelId="{EBE7CD1D-4A12-41B3-A53F-B54BD5D99F66}">
      <dgm:prSet phldrT="[Text]" custT="1"/>
      <dgm:spPr>
        <a:solidFill>
          <a:srgbClr val="0066FF"/>
        </a:solidFill>
      </dgm:spPr>
      <dgm:t>
        <a:bodyPr/>
        <a:lstStyle/>
        <a:p>
          <a:r>
            <a:rPr lang="en-IN" sz="2600" b="1" dirty="0" smtClean="0">
              <a:latin typeface="Garamond" pitchFamily="18" charset="0"/>
            </a:rPr>
            <a:t>Candidate Branding</a:t>
          </a:r>
          <a:endParaRPr lang="en-IN" sz="2600" b="1" dirty="0">
            <a:latin typeface="Garamond" pitchFamily="18" charset="0"/>
          </a:endParaRPr>
        </a:p>
      </dgm:t>
    </dgm:pt>
    <dgm:pt modelId="{D3086BB7-9C9F-4BB6-ADA5-2CEE7E71D656}" type="parTrans" cxnId="{F2CBE11A-8CE9-4D52-A9B0-68C0A0681899}">
      <dgm:prSet/>
      <dgm:spPr/>
      <dgm:t>
        <a:bodyPr/>
        <a:lstStyle/>
        <a:p>
          <a:endParaRPr lang="en-IN"/>
        </a:p>
      </dgm:t>
    </dgm:pt>
    <dgm:pt modelId="{91A2C6E5-5D51-4FE8-BA3F-44EE28E11177}" type="sibTrans" cxnId="{F2CBE11A-8CE9-4D52-A9B0-68C0A0681899}">
      <dgm:prSet custT="1"/>
      <dgm:spPr>
        <a:solidFill>
          <a:schemeClr val="bg1"/>
        </a:solidFill>
      </dgm:spPr>
      <dgm:t>
        <a:bodyPr/>
        <a:lstStyle/>
        <a:p>
          <a:endParaRPr lang="en-IN" sz="1800" b="1">
            <a:latin typeface="Garamond" pitchFamily="18" charset="0"/>
          </a:endParaRPr>
        </a:p>
      </dgm:t>
    </dgm:pt>
    <dgm:pt modelId="{D90D4135-D0BC-4062-BDCB-BDD08402E9F8}">
      <dgm:prSet phldrT="[Text]" custT="1"/>
      <dgm:spPr>
        <a:ln>
          <a:solidFill>
            <a:srgbClr val="0066FF"/>
          </a:solidFill>
        </a:ln>
      </dgm:spPr>
      <dgm:t>
        <a:bodyPr/>
        <a:lstStyle/>
        <a:p>
          <a:r>
            <a:rPr lang="en-US" sz="1800" b="1" dirty="0" smtClean="0">
              <a:latin typeface="Garamond" pitchFamily="18" charset="0"/>
            </a:rPr>
            <a:t>Package Yourself Well</a:t>
          </a:r>
          <a:endParaRPr lang="en-IN" sz="1800" b="1" dirty="0">
            <a:latin typeface="Garamond" pitchFamily="18" charset="0"/>
          </a:endParaRPr>
        </a:p>
      </dgm:t>
    </dgm:pt>
    <dgm:pt modelId="{C13A773E-8F21-4D8E-99B8-6D2CCC27AD2D}" type="parTrans" cxnId="{1953B857-10F3-4D7F-B90A-AB2FA76AC477}">
      <dgm:prSet/>
      <dgm:spPr/>
      <dgm:t>
        <a:bodyPr/>
        <a:lstStyle/>
        <a:p>
          <a:endParaRPr lang="en-IN"/>
        </a:p>
      </dgm:t>
    </dgm:pt>
    <dgm:pt modelId="{FDA6260D-A215-4230-B586-10F9F22D92E6}" type="sibTrans" cxnId="{1953B857-10F3-4D7F-B90A-AB2FA76AC477}">
      <dgm:prSet/>
      <dgm:spPr/>
      <dgm:t>
        <a:bodyPr/>
        <a:lstStyle/>
        <a:p>
          <a:endParaRPr lang="en-IN"/>
        </a:p>
      </dgm:t>
    </dgm:pt>
    <dgm:pt modelId="{F3EB790A-8E21-428D-880A-E46E7A5BDF68}">
      <dgm:prSet phldrT="[Text]" custT="1"/>
      <dgm:spPr>
        <a:solidFill>
          <a:srgbClr val="C00000"/>
        </a:solidFill>
      </dgm:spPr>
      <dgm:t>
        <a:bodyPr/>
        <a:lstStyle/>
        <a:p>
          <a:r>
            <a:rPr lang="en-IN" sz="2600" b="1" dirty="0" smtClean="0">
              <a:latin typeface="Garamond" pitchFamily="18" charset="0"/>
            </a:rPr>
            <a:t>Social Recruiter Branding</a:t>
          </a:r>
          <a:endParaRPr lang="en-IN" sz="2600" b="1" dirty="0">
            <a:latin typeface="Garamond" pitchFamily="18" charset="0"/>
          </a:endParaRPr>
        </a:p>
      </dgm:t>
    </dgm:pt>
    <dgm:pt modelId="{BB8DC0CE-8725-41F1-A2C4-2A6C494C47E0}" type="parTrans" cxnId="{445E0DD8-0C84-4B62-8009-6C229F225529}">
      <dgm:prSet/>
      <dgm:spPr/>
      <dgm:t>
        <a:bodyPr/>
        <a:lstStyle/>
        <a:p>
          <a:endParaRPr lang="en-IN"/>
        </a:p>
      </dgm:t>
    </dgm:pt>
    <dgm:pt modelId="{C90AF072-B84D-4E31-A7E3-03E99EE9FF3F}" type="sibTrans" cxnId="{445E0DD8-0C84-4B62-8009-6C229F225529}">
      <dgm:prSet/>
      <dgm:spPr/>
      <dgm:t>
        <a:bodyPr/>
        <a:lstStyle/>
        <a:p>
          <a:endParaRPr lang="en-IN"/>
        </a:p>
      </dgm:t>
    </dgm:pt>
    <dgm:pt modelId="{6F3E3C32-D9FC-4779-856F-8814122F4DE0}">
      <dgm:prSet phldrT="[Text]" custT="1"/>
      <dgm:spPr>
        <a:ln>
          <a:solidFill>
            <a:srgbClr val="C00000"/>
          </a:solidFill>
        </a:ln>
      </dgm:spPr>
      <dgm:t>
        <a:bodyPr/>
        <a:lstStyle/>
        <a:p>
          <a:r>
            <a:rPr lang="en-US" sz="1800" b="1" dirty="0" smtClean="0">
              <a:latin typeface="Garamond" pitchFamily="18" charset="0"/>
            </a:rPr>
            <a:t>Build Your Recruiter Brand</a:t>
          </a:r>
          <a:endParaRPr lang="en-IN" sz="1800" b="1" dirty="0">
            <a:latin typeface="Garamond" pitchFamily="18" charset="0"/>
          </a:endParaRPr>
        </a:p>
      </dgm:t>
    </dgm:pt>
    <dgm:pt modelId="{2659D860-B0E2-4D5F-A0F7-8D9FE853137C}" type="parTrans" cxnId="{C4373A44-6B2B-44D7-A71B-5CE68E29D1CC}">
      <dgm:prSet/>
      <dgm:spPr/>
      <dgm:t>
        <a:bodyPr/>
        <a:lstStyle/>
        <a:p>
          <a:endParaRPr lang="en-IN"/>
        </a:p>
      </dgm:t>
    </dgm:pt>
    <dgm:pt modelId="{9FEC7DB1-E47A-4102-8A54-E9D64AB27466}" type="sibTrans" cxnId="{C4373A44-6B2B-44D7-A71B-5CE68E29D1CC}">
      <dgm:prSet/>
      <dgm:spPr/>
      <dgm:t>
        <a:bodyPr/>
        <a:lstStyle/>
        <a:p>
          <a:endParaRPr lang="en-IN"/>
        </a:p>
      </dgm:t>
    </dgm:pt>
    <dgm:pt modelId="{F08D0483-FED0-46A1-A4B5-F7757D42E162}">
      <dgm:prSet phldrT="[Text]" custT="1"/>
      <dgm:spPr>
        <a:ln>
          <a:solidFill>
            <a:srgbClr val="003399"/>
          </a:solidFill>
        </a:ln>
      </dgm:spPr>
      <dgm:t>
        <a:bodyPr/>
        <a:lstStyle/>
        <a:p>
          <a:r>
            <a:rPr lang="en-US" sz="1800" b="1" dirty="0" smtClean="0">
              <a:latin typeface="Garamond" pitchFamily="18" charset="0"/>
            </a:rPr>
            <a:t>Keep it real</a:t>
          </a:r>
          <a:endParaRPr lang="en-IN" sz="1800" b="1" dirty="0">
            <a:latin typeface="Garamond" pitchFamily="18" charset="0"/>
          </a:endParaRPr>
        </a:p>
      </dgm:t>
    </dgm:pt>
    <dgm:pt modelId="{9EBEE683-119A-4734-9808-C5248448DB9F}" type="parTrans" cxnId="{B8340DC7-0B97-4E72-8D68-381F35B7633A}">
      <dgm:prSet/>
      <dgm:spPr/>
      <dgm:t>
        <a:bodyPr/>
        <a:lstStyle/>
        <a:p>
          <a:endParaRPr lang="en-IN"/>
        </a:p>
      </dgm:t>
    </dgm:pt>
    <dgm:pt modelId="{09E77DAD-91FD-41DD-AB9E-8D4719E45BDE}" type="sibTrans" cxnId="{B8340DC7-0B97-4E72-8D68-381F35B7633A}">
      <dgm:prSet/>
      <dgm:spPr/>
      <dgm:t>
        <a:bodyPr/>
        <a:lstStyle/>
        <a:p>
          <a:endParaRPr lang="en-IN"/>
        </a:p>
      </dgm:t>
    </dgm:pt>
    <dgm:pt modelId="{DC9D0202-7D81-43C4-A905-D38D1DD21413}">
      <dgm:prSet phldrT="[Text]" custT="1"/>
      <dgm:spPr>
        <a:ln>
          <a:solidFill>
            <a:srgbClr val="003399"/>
          </a:solidFill>
        </a:ln>
      </dgm:spPr>
      <dgm:t>
        <a:bodyPr/>
        <a:lstStyle/>
        <a:p>
          <a:r>
            <a:rPr lang="en-US" sz="1800" b="1" dirty="0" smtClean="0">
              <a:latin typeface="Garamond" pitchFamily="18" charset="0"/>
            </a:rPr>
            <a:t>Build culturally from inside-out</a:t>
          </a:r>
          <a:endParaRPr lang="en-IN" sz="1800" b="1" dirty="0">
            <a:latin typeface="Garamond" pitchFamily="18" charset="0"/>
          </a:endParaRPr>
        </a:p>
      </dgm:t>
    </dgm:pt>
    <dgm:pt modelId="{54BAF6EE-43B2-45F0-AD12-1F1A307B4944}" type="parTrans" cxnId="{3B0BF07B-CFD2-44A3-8804-4F50AFF9E1CE}">
      <dgm:prSet/>
      <dgm:spPr/>
      <dgm:t>
        <a:bodyPr/>
        <a:lstStyle/>
        <a:p>
          <a:endParaRPr lang="en-IN"/>
        </a:p>
      </dgm:t>
    </dgm:pt>
    <dgm:pt modelId="{B71C3D37-5300-46BD-9B1D-F8D2D4805C84}" type="sibTrans" cxnId="{3B0BF07B-CFD2-44A3-8804-4F50AFF9E1CE}">
      <dgm:prSet/>
      <dgm:spPr/>
      <dgm:t>
        <a:bodyPr/>
        <a:lstStyle/>
        <a:p>
          <a:endParaRPr lang="en-IN"/>
        </a:p>
      </dgm:t>
    </dgm:pt>
    <dgm:pt modelId="{D276D121-AFF1-4580-8CE6-7D34DE162869}">
      <dgm:prSet phldrT="[Text]" custT="1"/>
      <dgm:spPr>
        <a:ln>
          <a:solidFill>
            <a:srgbClr val="003399"/>
          </a:solidFill>
        </a:ln>
      </dgm:spPr>
      <dgm:t>
        <a:bodyPr/>
        <a:lstStyle/>
        <a:p>
          <a:r>
            <a:rPr lang="en-US" sz="1800" b="1" dirty="0" smtClean="0">
              <a:latin typeface="Garamond" pitchFamily="18" charset="0"/>
            </a:rPr>
            <a:t>Conduct rigorous internal marketing</a:t>
          </a:r>
          <a:endParaRPr lang="en-IN" sz="1800" b="1" dirty="0">
            <a:latin typeface="Garamond" pitchFamily="18" charset="0"/>
          </a:endParaRPr>
        </a:p>
      </dgm:t>
    </dgm:pt>
    <dgm:pt modelId="{7AD1B5E9-3E33-42AF-A915-86F473052FE3}" type="parTrans" cxnId="{EF027C9E-A0A4-4BAD-83DF-C2A4DA8BDE2E}">
      <dgm:prSet/>
      <dgm:spPr/>
      <dgm:t>
        <a:bodyPr/>
        <a:lstStyle/>
        <a:p>
          <a:endParaRPr lang="en-IN"/>
        </a:p>
      </dgm:t>
    </dgm:pt>
    <dgm:pt modelId="{47942C9D-CB7D-4A69-AE95-AD7F1469430C}" type="sibTrans" cxnId="{EF027C9E-A0A4-4BAD-83DF-C2A4DA8BDE2E}">
      <dgm:prSet/>
      <dgm:spPr/>
      <dgm:t>
        <a:bodyPr/>
        <a:lstStyle/>
        <a:p>
          <a:endParaRPr lang="en-IN"/>
        </a:p>
      </dgm:t>
    </dgm:pt>
    <dgm:pt modelId="{10055B27-15AF-40E9-A06F-F23E70F4CA62}">
      <dgm:prSet phldrT="[Text]" custT="1"/>
      <dgm:spPr>
        <a:ln>
          <a:solidFill>
            <a:srgbClr val="0066FF"/>
          </a:solidFill>
        </a:ln>
      </dgm:spPr>
      <dgm:t>
        <a:bodyPr/>
        <a:lstStyle/>
        <a:p>
          <a:r>
            <a:rPr lang="en-US" sz="1800" b="1" dirty="0" smtClean="0">
              <a:latin typeface="Garamond" pitchFamily="18" charset="0"/>
            </a:rPr>
            <a:t>Highlight Your Selling Points</a:t>
          </a:r>
          <a:endParaRPr lang="en-IN" sz="1800" b="1" dirty="0">
            <a:latin typeface="Garamond" pitchFamily="18" charset="0"/>
          </a:endParaRPr>
        </a:p>
      </dgm:t>
    </dgm:pt>
    <dgm:pt modelId="{482F8182-E228-4920-8DB3-7A2BB35D6FDD}" type="parTrans" cxnId="{8C02DAD9-73CE-4256-95B8-F4B51A7D9865}">
      <dgm:prSet/>
      <dgm:spPr/>
      <dgm:t>
        <a:bodyPr/>
        <a:lstStyle/>
        <a:p>
          <a:endParaRPr lang="en-IN"/>
        </a:p>
      </dgm:t>
    </dgm:pt>
    <dgm:pt modelId="{6F4CF3C9-858D-425C-A444-84501817211B}" type="sibTrans" cxnId="{8C02DAD9-73CE-4256-95B8-F4B51A7D9865}">
      <dgm:prSet/>
      <dgm:spPr/>
      <dgm:t>
        <a:bodyPr/>
        <a:lstStyle/>
        <a:p>
          <a:endParaRPr lang="en-IN"/>
        </a:p>
      </dgm:t>
    </dgm:pt>
    <dgm:pt modelId="{A8D05529-6C95-4114-AB77-9AAD171E7DFA}">
      <dgm:prSet phldrT="[Text]" custT="1"/>
      <dgm:spPr>
        <a:ln>
          <a:solidFill>
            <a:srgbClr val="0066FF"/>
          </a:solidFill>
        </a:ln>
      </dgm:spPr>
      <dgm:t>
        <a:bodyPr/>
        <a:lstStyle/>
        <a:p>
          <a:r>
            <a:rPr lang="en-US" sz="1800" b="1" dirty="0" smtClean="0">
              <a:latin typeface="Garamond" pitchFamily="18" charset="0"/>
            </a:rPr>
            <a:t>Give Yourself an Edge</a:t>
          </a:r>
          <a:endParaRPr lang="en-IN" sz="1800" b="1" dirty="0">
            <a:latin typeface="Garamond" pitchFamily="18" charset="0"/>
          </a:endParaRPr>
        </a:p>
      </dgm:t>
    </dgm:pt>
    <dgm:pt modelId="{4E93C6E7-EAED-4F6F-BAEB-6AA13C91F65D}" type="parTrans" cxnId="{15165947-6281-4FBE-BC56-50CC46C24D50}">
      <dgm:prSet/>
      <dgm:spPr/>
      <dgm:t>
        <a:bodyPr/>
        <a:lstStyle/>
        <a:p>
          <a:endParaRPr lang="en-IN"/>
        </a:p>
      </dgm:t>
    </dgm:pt>
    <dgm:pt modelId="{775C5D32-BD9C-4400-8254-BB67D4515DEB}" type="sibTrans" cxnId="{15165947-6281-4FBE-BC56-50CC46C24D50}">
      <dgm:prSet/>
      <dgm:spPr/>
      <dgm:t>
        <a:bodyPr/>
        <a:lstStyle/>
        <a:p>
          <a:endParaRPr lang="en-IN"/>
        </a:p>
      </dgm:t>
    </dgm:pt>
    <dgm:pt modelId="{96492ED2-2133-4ACA-B8EF-86AC7F540045}">
      <dgm:prSet phldrT="[Text]" custT="1"/>
      <dgm:spPr>
        <a:ln>
          <a:solidFill>
            <a:srgbClr val="0066FF"/>
          </a:solidFill>
        </a:ln>
      </dgm:spPr>
      <dgm:t>
        <a:bodyPr/>
        <a:lstStyle/>
        <a:p>
          <a:r>
            <a:rPr lang="en-US" sz="1800" b="1" dirty="0" smtClean="0">
              <a:latin typeface="Garamond" pitchFamily="18" charset="0"/>
            </a:rPr>
            <a:t>Use Word-Of-Mouth</a:t>
          </a:r>
          <a:endParaRPr lang="en-IN" sz="1800" b="1" dirty="0">
            <a:latin typeface="Garamond" pitchFamily="18" charset="0"/>
          </a:endParaRPr>
        </a:p>
      </dgm:t>
    </dgm:pt>
    <dgm:pt modelId="{EB42383D-8CF7-42B4-90BD-9623D8DAE69C}" type="parTrans" cxnId="{F5769368-3788-40B7-A0E7-86D8EFF9C1F1}">
      <dgm:prSet/>
      <dgm:spPr/>
      <dgm:t>
        <a:bodyPr/>
        <a:lstStyle/>
        <a:p>
          <a:endParaRPr lang="en-IN"/>
        </a:p>
      </dgm:t>
    </dgm:pt>
    <dgm:pt modelId="{C2E84DE4-5C28-42D8-9031-4D514EB1EF3C}" type="sibTrans" cxnId="{F5769368-3788-40B7-A0E7-86D8EFF9C1F1}">
      <dgm:prSet/>
      <dgm:spPr/>
      <dgm:t>
        <a:bodyPr/>
        <a:lstStyle/>
        <a:p>
          <a:endParaRPr lang="en-IN"/>
        </a:p>
      </dgm:t>
    </dgm:pt>
    <dgm:pt modelId="{D7B2E4EC-2B6B-4150-A285-43124C7EB054}">
      <dgm:prSet phldrT="[Text]" custT="1"/>
      <dgm:spPr>
        <a:ln>
          <a:solidFill>
            <a:srgbClr val="0066FF"/>
          </a:solidFill>
        </a:ln>
      </dgm:spPr>
      <dgm:t>
        <a:bodyPr/>
        <a:lstStyle/>
        <a:p>
          <a:endParaRPr lang="en-IN" sz="1800" b="1" dirty="0">
            <a:latin typeface="Garamond" pitchFamily="18" charset="0"/>
          </a:endParaRPr>
        </a:p>
      </dgm:t>
    </dgm:pt>
    <dgm:pt modelId="{0EAFE4C9-0484-43FC-B9B6-4C221C00C92C}" type="parTrans" cxnId="{F106EAEA-5579-4B1D-90FC-8A5A8F82B9D2}">
      <dgm:prSet/>
      <dgm:spPr/>
      <dgm:t>
        <a:bodyPr/>
        <a:lstStyle/>
        <a:p>
          <a:endParaRPr lang="en-IN"/>
        </a:p>
      </dgm:t>
    </dgm:pt>
    <dgm:pt modelId="{B0E17E09-CBBA-45F8-ACB6-94B2ECE47592}" type="sibTrans" cxnId="{F106EAEA-5579-4B1D-90FC-8A5A8F82B9D2}">
      <dgm:prSet/>
      <dgm:spPr/>
      <dgm:t>
        <a:bodyPr/>
        <a:lstStyle/>
        <a:p>
          <a:endParaRPr lang="en-IN"/>
        </a:p>
      </dgm:t>
    </dgm:pt>
    <dgm:pt modelId="{83CABC2E-5D8B-4BA0-B2B4-6EA363B7F99D}">
      <dgm:prSet phldrT="[Text]" custT="1"/>
      <dgm:spPr>
        <a:ln>
          <a:solidFill>
            <a:srgbClr val="C00000"/>
          </a:solidFill>
        </a:ln>
      </dgm:spPr>
      <dgm:t>
        <a:bodyPr/>
        <a:lstStyle/>
        <a:p>
          <a:r>
            <a:rPr lang="en-US" sz="1800" b="1" dirty="0" smtClean="0">
              <a:latin typeface="Garamond" pitchFamily="18" charset="0"/>
            </a:rPr>
            <a:t>Recruiter’s Value Proposition</a:t>
          </a:r>
          <a:endParaRPr lang="en-IN" sz="1800" b="1" dirty="0">
            <a:latin typeface="Garamond" pitchFamily="18" charset="0"/>
          </a:endParaRPr>
        </a:p>
      </dgm:t>
    </dgm:pt>
    <dgm:pt modelId="{34637C74-41CD-4EBC-AB57-66FEDCF8A6EF}" type="parTrans" cxnId="{24DFA599-5606-44A0-A88D-7C3F540350C1}">
      <dgm:prSet/>
      <dgm:spPr/>
      <dgm:t>
        <a:bodyPr/>
        <a:lstStyle/>
        <a:p>
          <a:endParaRPr lang="en-IN"/>
        </a:p>
      </dgm:t>
    </dgm:pt>
    <dgm:pt modelId="{266E04D8-1FFF-4352-A56A-86DAA6E6842B}" type="sibTrans" cxnId="{24DFA599-5606-44A0-A88D-7C3F540350C1}">
      <dgm:prSet/>
      <dgm:spPr/>
      <dgm:t>
        <a:bodyPr/>
        <a:lstStyle/>
        <a:p>
          <a:endParaRPr lang="en-IN"/>
        </a:p>
      </dgm:t>
    </dgm:pt>
    <dgm:pt modelId="{642424ED-64F8-4CF1-8260-D92A10A80A98}">
      <dgm:prSet phldrT="[Text]" custT="1"/>
      <dgm:spPr>
        <a:ln>
          <a:solidFill>
            <a:srgbClr val="C00000"/>
          </a:solidFill>
        </a:ln>
      </dgm:spPr>
      <dgm:t>
        <a:bodyPr/>
        <a:lstStyle/>
        <a:p>
          <a:r>
            <a:rPr lang="en-US" sz="1800" b="1" dirty="0" smtClean="0">
              <a:latin typeface="Garamond" pitchFamily="18" charset="0"/>
            </a:rPr>
            <a:t>Marketing Your Recruitment Brand</a:t>
          </a:r>
          <a:endParaRPr lang="en-IN" sz="1800" b="1" dirty="0">
            <a:latin typeface="Garamond" pitchFamily="18" charset="0"/>
          </a:endParaRPr>
        </a:p>
      </dgm:t>
    </dgm:pt>
    <dgm:pt modelId="{9A851874-1903-4975-ACF8-DFDA6B10FC01}" type="parTrans" cxnId="{9A68DD4F-5775-4E4E-9FF7-3721B0885938}">
      <dgm:prSet/>
      <dgm:spPr/>
      <dgm:t>
        <a:bodyPr/>
        <a:lstStyle/>
        <a:p>
          <a:endParaRPr lang="en-IN"/>
        </a:p>
      </dgm:t>
    </dgm:pt>
    <dgm:pt modelId="{1EE0AA8B-2CFE-40EB-9F55-A93E7254D029}" type="sibTrans" cxnId="{9A68DD4F-5775-4E4E-9FF7-3721B0885938}">
      <dgm:prSet/>
      <dgm:spPr/>
      <dgm:t>
        <a:bodyPr/>
        <a:lstStyle/>
        <a:p>
          <a:endParaRPr lang="en-IN"/>
        </a:p>
      </dgm:t>
    </dgm:pt>
    <dgm:pt modelId="{9108BDAF-CEDF-4D8C-9B89-45CC2BC57B74}">
      <dgm:prSet phldrT="[Text]" custT="1"/>
      <dgm:spPr>
        <a:ln>
          <a:solidFill>
            <a:srgbClr val="C00000"/>
          </a:solidFill>
        </a:ln>
      </dgm:spPr>
      <dgm:t>
        <a:bodyPr/>
        <a:lstStyle/>
        <a:p>
          <a:r>
            <a:rPr lang="en-US" sz="1800" b="1" dirty="0" smtClean="0">
              <a:latin typeface="Garamond" pitchFamily="18" charset="0"/>
            </a:rPr>
            <a:t>Set Yourself Apart</a:t>
          </a:r>
          <a:endParaRPr lang="en-IN" sz="1800" b="1" dirty="0">
            <a:latin typeface="Garamond" pitchFamily="18" charset="0"/>
          </a:endParaRPr>
        </a:p>
      </dgm:t>
    </dgm:pt>
    <dgm:pt modelId="{FCAD1C5F-5791-4074-BEFA-08E39207F2C1}" type="parTrans" cxnId="{3938212C-8BB8-4973-B22B-1CE42CFE3C82}">
      <dgm:prSet/>
      <dgm:spPr/>
      <dgm:t>
        <a:bodyPr/>
        <a:lstStyle/>
        <a:p>
          <a:endParaRPr lang="en-IN"/>
        </a:p>
      </dgm:t>
    </dgm:pt>
    <dgm:pt modelId="{599544C7-EC08-40E2-B3FD-87CE112A2FBF}" type="sibTrans" cxnId="{3938212C-8BB8-4973-B22B-1CE42CFE3C82}">
      <dgm:prSet/>
      <dgm:spPr/>
      <dgm:t>
        <a:bodyPr/>
        <a:lstStyle/>
        <a:p>
          <a:endParaRPr lang="en-IN"/>
        </a:p>
      </dgm:t>
    </dgm:pt>
    <dgm:pt modelId="{979B7CCE-E97A-48F7-8A6A-A6C0B7728A75}" type="pres">
      <dgm:prSet presAssocID="{EF3004CF-BC21-4C28-BD17-9BF3CB1FD411}" presName="linearFlow" presStyleCnt="0">
        <dgm:presLayoutVars>
          <dgm:dir/>
          <dgm:animLvl val="lvl"/>
          <dgm:resizeHandles val="exact"/>
        </dgm:presLayoutVars>
      </dgm:prSet>
      <dgm:spPr/>
    </dgm:pt>
    <dgm:pt modelId="{78B07751-9DA2-4D08-8B88-F06B431ED857}" type="pres">
      <dgm:prSet presAssocID="{0706684D-1D6C-4251-9681-08C891AE1A33}" presName="composite" presStyleCnt="0"/>
      <dgm:spPr/>
    </dgm:pt>
    <dgm:pt modelId="{AFF8178D-9CEC-440F-998C-E63CE860A504}" type="pres">
      <dgm:prSet presAssocID="{0706684D-1D6C-4251-9681-08C891AE1A33}" presName="parTx" presStyleLbl="node1" presStyleIdx="0" presStyleCnt="3">
        <dgm:presLayoutVars>
          <dgm:chMax val="0"/>
          <dgm:chPref val="0"/>
          <dgm:bulletEnabled val="1"/>
        </dgm:presLayoutVars>
      </dgm:prSet>
      <dgm:spPr/>
    </dgm:pt>
    <dgm:pt modelId="{8BD5D65D-3CDD-48DD-87D1-A7A66172820F}" type="pres">
      <dgm:prSet presAssocID="{0706684D-1D6C-4251-9681-08C891AE1A33}" presName="parSh" presStyleLbl="node1" presStyleIdx="0" presStyleCnt="3" custLinFactNeighborX="-6218"/>
      <dgm:spPr/>
    </dgm:pt>
    <dgm:pt modelId="{E9931358-2AE1-44D1-B1B3-52792F805D56}" type="pres">
      <dgm:prSet presAssocID="{0706684D-1D6C-4251-9681-08C891AE1A33}" presName="desTx" presStyleLbl="fgAcc1" presStyleIdx="0" presStyleCnt="3" custLinFactNeighborY="14040">
        <dgm:presLayoutVars>
          <dgm:bulletEnabled val="1"/>
        </dgm:presLayoutVars>
      </dgm:prSet>
      <dgm:spPr/>
      <dgm:t>
        <a:bodyPr/>
        <a:lstStyle/>
        <a:p>
          <a:endParaRPr lang="en-IN"/>
        </a:p>
      </dgm:t>
    </dgm:pt>
    <dgm:pt modelId="{6B62638D-3C12-4E00-8B77-15C34491845D}" type="pres">
      <dgm:prSet presAssocID="{716FF192-FC32-4C55-8EDD-DCB095F360EF}" presName="sibTrans" presStyleLbl="sibTrans2D1" presStyleIdx="0" presStyleCnt="2"/>
      <dgm:spPr/>
    </dgm:pt>
    <dgm:pt modelId="{8646E51A-F856-4CAA-ABB5-11E0B0A2B829}" type="pres">
      <dgm:prSet presAssocID="{716FF192-FC32-4C55-8EDD-DCB095F360EF}" presName="connTx" presStyleLbl="sibTrans2D1" presStyleIdx="0" presStyleCnt="2"/>
      <dgm:spPr/>
    </dgm:pt>
    <dgm:pt modelId="{8BCD37E8-C4EE-457C-9572-1C3C4BF189D6}" type="pres">
      <dgm:prSet presAssocID="{EBE7CD1D-4A12-41B3-A53F-B54BD5D99F66}" presName="composite" presStyleCnt="0"/>
      <dgm:spPr/>
    </dgm:pt>
    <dgm:pt modelId="{CCE851C4-CB7F-44F8-AC79-D5CB4565F487}" type="pres">
      <dgm:prSet presAssocID="{EBE7CD1D-4A12-41B3-A53F-B54BD5D99F66}" presName="parTx" presStyleLbl="node1" presStyleIdx="0" presStyleCnt="3">
        <dgm:presLayoutVars>
          <dgm:chMax val="0"/>
          <dgm:chPref val="0"/>
          <dgm:bulletEnabled val="1"/>
        </dgm:presLayoutVars>
      </dgm:prSet>
      <dgm:spPr/>
      <dgm:t>
        <a:bodyPr/>
        <a:lstStyle/>
        <a:p>
          <a:endParaRPr lang="en-IN"/>
        </a:p>
      </dgm:t>
    </dgm:pt>
    <dgm:pt modelId="{72AF02F7-D00A-48BF-9FF6-4E01659903D0}" type="pres">
      <dgm:prSet presAssocID="{EBE7CD1D-4A12-41B3-A53F-B54BD5D99F66}" presName="parSh" presStyleLbl="node1" presStyleIdx="1" presStyleCnt="3"/>
      <dgm:spPr/>
      <dgm:t>
        <a:bodyPr/>
        <a:lstStyle/>
        <a:p>
          <a:endParaRPr lang="en-IN"/>
        </a:p>
      </dgm:t>
    </dgm:pt>
    <dgm:pt modelId="{0B2E2939-0CC1-41EC-B895-AB2914BA2A05}" type="pres">
      <dgm:prSet presAssocID="{EBE7CD1D-4A12-41B3-A53F-B54BD5D99F66}" presName="desTx" presStyleLbl="fgAcc1" presStyleIdx="1" presStyleCnt="3" custLinFactNeighborY="14040">
        <dgm:presLayoutVars>
          <dgm:bulletEnabled val="1"/>
        </dgm:presLayoutVars>
      </dgm:prSet>
      <dgm:spPr/>
      <dgm:t>
        <a:bodyPr/>
        <a:lstStyle/>
        <a:p>
          <a:endParaRPr lang="en-IN"/>
        </a:p>
      </dgm:t>
    </dgm:pt>
    <dgm:pt modelId="{DA92F141-4AE9-4F01-AE5D-89A892AA960F}" type="pres">
      <dgm:prSet presAssocID="{91A2C6E5-5D51-4FE8-BA3F-44EE28E11177}" presName="sibTrans" presStyleLbl="sibTrans2D1" presStyleIdx="1" presStyleCnt="2"/>
      <dgm:spPr/>
    </dgm:pt>
    <dgm:pt modelId="{742916B0-EE9B-4FB0-B334-7F58D0401A27}" type="pres">
      <dgm:prSet presAssocID="{91A2C6E5-5D51-4FE8-BA3F-44EE28E11177}" presName="connTx" presStyleLbl="sibTrans2D1" presStyleIdx="1" presStyleCnt="2"/>
      <dgm:spPr/>
    </dgm:pt>
    <dgm:pt modelId="{62740188-4D78-4393-B561-45C518E83D85}" type="pres">
      <dgm:prSet presAssocID="{F3EB790A-8E21-428D-880A-E46E7A5BDF68}" presName="composite" presStyleCnt="0"/>
      <dgm:spPr/>
    </dgm:pt>
    <dgm:pt modelId="{F5317059-0E65-4DC8-B03D-6509C667D977}" type="pres">
      <dgm:prSet presAssocID="{F3EB790A-8E21-428D-880A-E46E7A5BDF68}" presName="parTx" presStyleLbl="node1" presStyleIdx="1" presStyleCnt="3">
        <dgm:presLayoutVars>
          <dgm:chMax val="0"/>
          <dgm:chPref val="0"/>
          <dgm:bulletEnabled val="1"/>
        </dgm:presLayoutVars>
      </dgm:prSet>
      <dgm:spPr/>
      <dgm:t>
        <a:bodyPr/>
        <a:lstStyle/>
        <a:p>
          <a:endParaRPr lang="en-IN"/>
        </a:p>
      </dgm:t>
    </dgm:pt>
    <dgm:pt modelId="{5FE72177-D73E-4429-9164-2C61B2688B96}" type="pres">
      <dgm:prSet presAssocID="{F3EB790A-8E21-428D-880A-E46E7A5BDF68}" presName="parSh" presStyleLbl="node1" presStyleIdx="2" presStyleCnt="3"/>
      <dgm:spPr/>
      <dgm:t>
        <a:bodyPr/>
        <a:lstStyle/>
        <a:p>
          <a:endParaRPr lang="en-IN"/>
        </a:p>
      </dgm:t>
    </dgm:pt>
    <dgm:pt modelId="{E395FE6F-D028-4160-99A4-28882069CDDD}" type="pres">
      <dgm:prSet presAssocID="{F3EB790A-8E21-428D-880A-E46E7A5BDF68}" presName="desTx" presStyleLbl="fgAcc1" presStyleIdx="2" presStyleCnt="3" custLinFactNeighborY="14040">
        <dgm:presLayoutVars>
          <dgm:bulletEnabled val="1"/>
        </dgm:presLayoutVars>
      </dgm:prSet>
      <dgm:spPr/>
      <dgm:t>
        <a:bodyPr/>
        <a:lstStyle/>
        <a:p>
          <a:endParaRPr lang="en-IN"/>
        </a:p>
      </dgm:t>
    </dgm:pt>
  </dgm:ptLst>
  <dgm:cxnLst>
    <dgm:cxn modelId="{5F912231-D5E6-453B-98B1-AAC214EB857F}" type="presOf" srcId="{642424ED-64F8-4CF1-8260-D92A10A80A98}" destId="{E395FE6F-D028-4160-99A4-28882069CDDD}" srcOrd="0" destOrd="2" presId="urn:microsoft.com/office/officeart/2005/8/layout/process3"/>
    <dgm:cxn modelId="{D4E37A67-313B-4A2C-BDA2-9B7219FBC084}" type="presOf" srcId="{0706684D-1D6C-4251-9681-08C891AE1A33}" destId="{AFF8178D-9CEC-440F-998C-E63CE860A504}" srcOrd="0" destOrd="0" presId="urn:microsoft.com/office/officeart/2005/8/layout/process3"/>
    <dgm:cxn modelId="{F106EAEA-5579-4B1D-90FC-8A5A8F82B9D2}" srcId="{EBE7CD1D-4A12-41B3-A53F-B54BD5D99F66}" destId="{D7B2E4EC-2B6B-4150-A285-43124C7EB054}" srcOrd="4" destOrd="0" parTransId="{0EAFE4C9-0484-43FC-B9B6-4C221C00C92C}" sibTransId="{B0E17E09-CBBA-45F8-ACB6-94B2ECE47592}"/>
    <dgm:cxn modelId="{9A68DD4F-5775-4E4E-9FF7-3721B0885938}" srcId="{F3EB790A-8E21-428D-880A-E46E7A5BDF68}" destId="{642424ED-64F8-4CF1-8260-D92A10A80A98}" srcOrd="2" destOrd="0" parTransId="{9A851874-1903-4975-ACF8-DFDA6B10FC01}" sibTransId="{1EE0AA8B-2CFE-40EB-9F55-A93E7254D029}"/>
    <dgm:cxn modelId="{B8340DC7-0B97-4E72-8D68-381F35B7633A}" srcId="{0706684D-1D6C-4251-9681-08C891AE1A33}" destId="{F08D0483-FED0-46A1-A4B5-F7757D42E162}" srcOrd="1" destOrd="0" parTransId="{9EBEE683-119A-4734-9808-C5248448DB9F}" sibTransId="{09E77DAD-91FD-41DD-AB9E-8D4719E45BDE}"/>
    <dgm:cxn modelId="{82C60530-5687-44A6-AFFE-4C21803A10C1}" type="presOf" srcId="{6F3E3C32-D9FC-4779-856F-8814122F4DE0}" destId="{E395FE6F-D028-4160-99A4-28882069CDDD}" srcOrd="0" destOrd="0" presId="urn:microsoft.com/office/officeart/2005/8/layout/process3"/>
    <dgm:cxn modelId="{38777C1E-8616-4C3B-B56E-7297B6479B6A}" type="presOf" srcId="{D90D4135-D0BC-4062-BDCB-BDD08402E9F8}" destId="{0B2E2939-0CC1-41EC-B895-AB2914BA2A05}" srcOrd="0" destOrd="0" presId="urn:microsoft.com/office/officeart/2005/8/layout/process3"/>
    <dgm:cxn modelId="{3CBC6A0D-CDDB-4246-89DA-43BA9A8C4F97}" srcId="{EF3004CF-BC21-4C28-BD17-9BF3CB1FD411}" destId="{0706684D-1D6C-4251-9681-08C891AE1A33}" srcOrd="0" destOrd="0" parTransId="{F92186EF-F4E6-413F-A772-94365F3D8D99}" sibTransId="{716FF192-FC32-4C55-8EDD-DCB095F360EF}"/>
    <dgm:cxn modelId="{1AD6CF79-B122-4039-B149-F43867956BFF}" type="presOf" srcId="{96492ED2-2133-4ACA-B8EF-86AC7F540045}" destId="{0B2E2939-0CC1-41EC-B895-AB2914BA2A05}" srcOrd="0" destOrd="3" presId="urn:microsoft.com/office/officeart/2005/8/layout/process3"/>
    <dgm:cxn modelId="{445E0DD8-0C84-4B62-8009-6C229F225529}" srcId="{EF3004CF-BC21-4C28-BD17-9BF3CB1FD411}" destId="{F3EB790A-8E21-428D-880A-E46E7A5BDF68}" srcOrd="2" destOrd="0" parTransId="{BB8DC0CE-8725-41F1-A2C4-2A6C494C47E0}" sibTransId="{C90AF072-B84D-4E31-A7E3-03E99EE9FF3F}"/>
    <dgm:cxn modelId="{7862B3CE-41FA-4EA7-8356-134E178D8CC7}" type="presOf" srcId="{EBE7CD1D-4A12-41B3-A53F-B54BD5D99F66}" destId="{CCE851C4-CB7F-44F8-AC79-D5CB4565F487}" srcOrd="0" destOrd="0" presId="urn:microsoft.com/office/officeart/2005/8/layout/process3"/>
    <dgm:cxn modelId="{0263A2B5-9E4E-4D93-BE9C-045DA82DF711}" type="presOf" srcId="{83CABC2E-5D8B-4BA0-B2B4-6EA363B7F99D}" destId="{E395FE6F-D028-4160-99A4-28882069CDDD}" srcOrd="0" destOrd="1" presId="urn:microsoft.com/office/officeart/2005/8/layout/process3"/>
    <dgm:cxn modelId="{8BD4C4A1-A52E-4AB2-ACA7-D29476B3E47A}" type="presOf" srcId="{0706684D-1D6C-4251-9681-08C891AE1A33}" destId="{8BD5D65D-3CDD-48DD-87D1-A7A66172820F}" srcOrd="1" destOrd="0" presId="urn:microsoft.com/office/officeart/2005/8/layout/process3"/>
    <dgm:cxn modelId="{B7DCD343-9E03-4F30-9970-DBE6F4E491ED}" type="presOf" srcId="{D64C36F6-4A6F-4EAC-929C-4BF6BCE5F083}" destId="{E9931358-2AE1-44D1-B1B3-52792F805D56}" srcOrd="0" destOrd="0" presId="urn:microsoft.com/office/officeart/2005/8/layout/process3"/>
    <dgm:cxn modelId="{AC153D9B-EAE8-4F4F-A144-642A621FBD08}" type="presOf" srcId="{716FF192-FC32-4C55-8EDD-DCB095F360EF}" destId="{6B62638D-3C12-4E00-8B77-15C34491845D}" srcOrd="0" destOrd="0" presId="urn:microsoft.com/office/officeart/2005/8/layout/process3"/>
    <dgm:cxn modelId="{C4373A44-6B2B-44D7-A71B-5CE68E29D1CC}" srcId="{F3EB790A-8E21-428D-880A-E46E7A5BDF68}" destId="{6F3E3C32-D9FC-4779-856F-8814122F4DE0}" srcOrd="0" destOrd="0" parTransId="{2659D860-B0E2-4D5F-A0F7-8D9FE853137C}" sibTransId="{9FEC7DB1-E47A-4102-8A54-E9D64AB27466}"/>
    <dgm:cxn modelId="{E4629D92-C2D2-43F4-8072-66F28BADCD90}" type="presOf" srcId="{EBE7CD1D-4A12-41B3-A53F-B54BD5D99F66}" destId="{72AF02F7-D00A-48BF-9FF6-4E01659903D0}" srcOrd="1" destOrd="0" presId="urn:microsoft.com/office/officeart/2005/8/layout/process3"/>
    <dgm:cxn modelId="{3938212C-8BB8-4973-B22B-1CE42CFE3C82}" srcId="{F3EB790A-8E21-428D-880A-E46E7A5BDF68}" destId="{9108BDAF-CEDF-4D8C-9B89-45CC2BC57B74}" srcOrd="3" destOrd="0" parTransId="{FCAD1C5F-5791-4074-BEFA-08E39207F2C1}" sibTransId="{599544C7-EC08-40E2-B3FD-87CE112A2FBF}"/>
    <dgm:cxn modelId="{8C02DAD9-73CE-4256-95B8-F4B51A7D9865}" srcId="{EBE7CD1D-4A12-41B3-A53F-B54BD5D99F66}" destId="{10055B27-15AF-40E9-A06F-F23E70F4CA62}" srcOrd="1" destOrd="0" parTransId="{482F8182-E228-4920-8DB3-7A2BB35D6FDD}" sibTransId="{6F4CF3C9-858D-425C-A444-84501817211B}"/>
    <dgm:cxn modelId="{BEDE3B10-6178-4CA8-A011-DCDC4C0DDA05}" type="presOf" srcId="{F3EB790A-8E21-428D-880A-E46E7A5BDF68}" destId="{5FE72177-D73E-4429-9164-2C61B2688B96}" srcOrd="1" destOrd="0" presId="urn:microsoft.com/office/officeart/2005/8/layout/process3"/>
    <dgm:cxn modelId="{A6715841-52A6-4E00-BDEF-C2DAFF822C26}" type="presOf" srcId="{F08D0483-FED0-46A1-A4B5-F7757D42E162}" destId="{E9931358-2AE1-44D1-B1B3-52792F805D56}" srcOrd="0" destOrd="1" presId="urn:microsoft.com/office/officeart/2005/8/layout/process3"/>
    <dgm:cxn modelId="{1953B857-10F3-4D7F-B90A-AB2FA76AC477}" srcId="{EBE7CD1D-4A12-41B3-A53F-B54BD5D99F66}" destId="{D90D4135-D0BC-4062-BDCB-BDD08402E9F8}" srcOrd="0" destOrd="0" parTransId="{C13A773E-8F21-4D8E-99B8-6D2CCC27AD2D}" sibTransId="{FDA6260D-A215-4230-B586-10F9F22D92E6}"/>
    <dgm:cxn modelId="{F5769368-3788-40B7-A0E7-86D8EFF9C1F1}" srcId="{EBE7CD1D-4A12-41B3-A53F-B54BD5D99F66}" destId="{96492ED2-2133-4ACA-B8EF-86AC7F540045}" srcOrd="3" destOrd="0" parTransId="{EB42383D-8CF7-42B4-90BD-9623D8DAE69C}" sibTransId="{C2E84DE4-5C28-42D8-9031-4D514EB1EF3C}"/>
    <dgm:cxn modelId="{EF027C9E-A0A4-4BAD-83DF-C2A4DA8BDE2E}" srcId="{0706684D-1D6C-4251-9681-08C891AE1A33}" destId="{D276D121-AFF1-4580-8CE6-7D34DE162869}" srcOrd="3" destOrd="0" parTransId="{7AD1B5E9-3E33-42AF-A915-86F473052FE3}" sibTransId="{47942C9D-CB7D-4A69-AE95-AD7F1469430C}"/>
    <dgm:cxn modelId="{1D65F442-B607-4BB2-9F28-7FA1B2CD7B6D}" type="presOf" srcId="{D7B2E4EC-2B6B-4150-A285-43124C7EB054}" destId="{0B2E2939-0CC1-41EC-B895-AB2914BA2A05}" srcOrd="0" destOrd="4" presId="urn:microsoft.com/office/officeart/2005/8/layout/process3"/>
    <dgm:cxn modelId="{BDAC8E01-2EDF-44E8-9DA5-1547592BDC4C}" type="presOf" srcId="{91A2C6E5-5D51-4FE8-BA3F-44EE28E11177}" destId="{DA92F141-4AE9-4F01-AE5D-89A892AA960F}" srcOrd="0" destOrd="0" presId="urn:microsoft.com/office/officeart/2005/8/layout/process3"/>
    <dgm:cxn modelId="{DA57EDAA-8E7D-4F42-A36C-6D40740FA33F}" type="presOf" srcId="{10055B27-15AF-40E9-A06F-F23E70F4CA62}" destId="{0B2E2939-0CC1-41EC-B895-AB2914BA2A05}" srcOrd="0" destOrd="1" presId="urn:microsoft.com/office/officeart/2005/8/layout/process3"/>
    <dgm:cxn modelId="{84D3CCAB-E37C-4343-A328-121C521860A2}" type="presOf" srcId="{D276D121-AFF1-4580-8CE6-7D34DE162869}" destId="{E9931358-2AE1-44D1-B1B3-52792F805D56}" srcOrd="0" destOrd="3" presId="urn:microsoft.com/office/officeart/2005/8/layout/process3"/>
    <dgm:cxn modelId="{BEA67575-D94A-462D-8762-E9368CC7819C}" type="presOf" srcId="{EF3004CF-BC21-4C28-BD17-9BF3CB1FD411}" destId="{979B7CCE-E97A-48F7-8A6A-A6C0B7728A75}" srcOrd="0" destOrd="0" presId="urn:microsoft.com/office/officeart/2005/8/layout/process3"/>
    <dgm:cxn modelId="{3B0BF07B-CFD2-44A3-8804-4F50AFF9E1CE}" srcId="{0706684D-1D6C-4251-9681-08C891AE1A33}" destId="{DC9D0202-7D81-43C4-A905-D38D1DD21413}" srcOrd="2" destOrd="0" parTransId="{54BAF6EE-43B2-45F0-AD12-1F1A307B4944}" sibTransId="{B71C3D37-5300-46BD-9B1D-F8D2D4805C84}"/>
    <dgm:cxn modelId="{CEE7C20F-C504-4DC6-9C7E-3B03E8BE8EBF}" type="presOf" srcId="{DC9D0202-7D81-43C4-A905-D38D1DD21413}" destId="{E9931358-2AE1-44D1-B1B3-52792F805D56}" srcOrd="0" destOrd="2" presId="urn:microsoft.com/office/officeart/2005/8/layout/process3"/>
    <dgm:cxn modelId="{C8D11581-A4AB-4F7A-9FB0-4F82EE21D0B8}" type="presOf" srcId="{91A2C6E5-5D51-4FE8-BA3F-44EE28E11177}" destId="{742916B0-EE9B-4FB0-B334-7F58D0401A27}" srcOrd="1" destOrd="0" presId="urn:microsoft.com/office/officeart/2005/8/layout/process3"/>
    <dgm:cxn modelId="{4A33EE05-08BC-4DD1-AC6F-8C18865F511C}" type="presOf" srcId="{716FF192-FC32-4C55-8EDD-DCB095F360EF}" destId="{8646E51A-F856-4CAA-ABB5-11E0B0A2B829}" srcOrd="1" destOrd="0" presId="urn:microsoft.com/office/officeart/2005/8/layout/process3"/>
    <dgm:cxn modelId="{22592BE7-7018-4BFF-A3E6-49C12F8EBF3B}" type="presOf" srcId="{F3EB790A-8E21-428D-880A-E46E7A5BDF68}" destId="{F5317059-0E65-4DC8-B03D-6509C667D977}" srcOrd="0" destOrd="0" presId="urn:microsoft.com/office/officeart/2005/8/layout/process3"/>
    <dgm:cxn modelId="{F2CBE11A-8CE9-4D52-A9B0-68C0A0681899}" srcId="{EF3004CF-BC21-4C28-BD17-9BF3CB1FD411}" destId="{EBE7CD1D-4A12-41B3-A53F-B54BD5D99F66}" srcOrd="1" destOrd="0" parTransId="{D3086BB7-9C9F-4BB6-ADA5-2CEE7E71D656}" sibTransId="{91A2C6E5-5D51-4FE8-BA3F-44EE28E11177}"/>
    <dgm:cxn modelId="{24DFA599-5606-44A0-A88D-7C3F540350C1}" srcId="{F3EB790A-8E21-428D-880A-E46E7A5BDF68}" destId="{83CABC2E-5D8B-4BA0-B2B4-6EA363B7F99D}" srcOrd="1" destOrd="0" parTransId="{34637C74-41CD-4EBC-AB57-66FEDCF8A6EF}" sibTransId="{266E04D8-1FFF-4352-A56A-86DAA6E6842B}"/>
    <dgm:cxn modelId="{806F9711-2BAC-4DC5-BCA8-EE9F1A855F04}" type="presOf" srcId="{A8D05529-6C95-4114-AB77-9AAD171E7DFA}" destId="{0B2E2939-0CC1-41EC-B895-AB2914BA2A05}" srcOrd="0" destOrd="2" presId="urn:microsoft.com/office/officeart/2005/8/layout/process3"/>
    <dgm:cxn modelId="{B0C14F9C-7D85-4B59-AA62-0F4935838A46}" srcId="{0706684D-1D6C-4251-9681-08C891AE1A33}" destId="{D64C36F6-4A6F-4EAC-929C-4BF6BCE5F083}" srcOrd="0" destOrd="0" parTransId="{F06B73D5-5EB5-486F-A99E-CC64C416F329}" sibTransId="{41E09053-96E9-49AE-A5C9-B77794DDDDFB}"/>
    <dgm:cxn modelId="{228EB836-396C-41FB-81CA-892312C38D66}" type="presOf" srcId="{9108BDAF-CEDF-4D8C-9B89-45CC2BC57B74}" destId="{E395FE6F-D028-4160-99A4-28882069CDDD}" srcOrd="0" destOrd="3" presId="urn:microsoft.com/office/officeart/2005/8/layout/process3"/>
    <dgm:cxn modelId="{15165947-6281-4FBE-BC56-50CC46C24D50}" srcId="{EBE7CD1D-4A12-41B3-A53F-B54BD5D99F66}" destId="{A8D05529-6C95-4114-AB77-9AAD171E7DFA}" srcOrd="2" destOrd="0" parTransId="{4E93C6E7-EAED-4F6F-BAEB-6AA13C91F65D}" sibTransId="{775C5D32-BD9C-4400-8254-BB67D4515DEB}"/>
    <dgm:cxn modelId="{6082D65C-5EF3-4AD9-99B4-E2CF5DB9A102}" type="presParOf" srcId="{979B7CCE-E97A-48F7-8A6A-A6C0B7728A75}" destId="{78B07751-9DA2-4D08-8B88-F06B431ED857}" srcOrd="0" destOrd="0" presId="urn:microsoft.com/office/officeart/2005/8/layout/process3"/>
    <dgm:cxn modelId="{F77A4CB8-DD64-4719-BE07-F58EDA143902}" type="presParOf" srcId="{78B07751-9DA2-4D08-8B88-F06B431ED857}" destId="{AFF8178D-9CEC-440F-998C-E63CE860A504}" srcOrd="0" destOrd="0" presId="urn:microsoft.com/office/officeart/2005/8/layout/process3"/>
    <dgm:cxn modelId="{819E9437-636E-4DC1-A479-E8330DB720C1}" type="presParOf" srcId="{78B07751-9DA2-4D08-8B88-F06B431ED857}" destId="{8BD5D65D-3CDD-48DD-87D1-A7A66172820F}" srcOrd="1" destOrd="0" presId="urn:microsoft.com/office/officeart/2005/8/layout/process3"/>
    <dgm:cxn modelId="{74314080-B06B-4F15-B863-F6CDAE3E303B}" type="presParOf" srcId="{78B07751-9DA2-4D08-8B88-F06B431ED857}" destId="{E9931358-2AE1-44D1-B1B3-52792F805D56}" srcOrd="2" destOrd="0" presId="urn:microsoft.com/office/officeart/2005/8/layout/process3"/>
    <dgm:cxn modelId="{0E4FCDF6-AE0D-4609-9812-1EB452FC3CE6}" type="presParOf" srcId="{979B7CCE-E97A-48F7-8A6A-A6C0B7728A75}" destId="{6B62638D-3C12-4E00-8B77-15C34491845D}" srcOrd="1" destOrd="0" presId="urn:microsoft.com/office/officeart/2005/8/layout/process3"/>
    <dgm:cxn modelId="{A4ABFFE9-5FD8-4B3B-9461-867F277BEA87}" type="presParOf" srcId="{6B62638D-3C12-4E00-8B77-15C34491845D}" destId="{8646E51A-F856-4CAA-ABB5-11E0B0A2B829}" srcOrd="0" destOrd="0" presId="urn:microsoft.com/office/officeart/2005/8/layout/process3"/>
    <dgm:cxn modelId="{96721D90-0242-40D5-893C-3DD61D8ECC8E}" type="presParOf" srcId="{979B7CCE-E97A-48F7-8A6A-A6C0B7728A75}" destId="{8BCD37E8-C4EE-457C-9572-1C3C4BF189D6}" srcOrd="2" destOrd="0" presId="urn:microsoft.com/office/officeart/2005/8/layout/process3"/>
    <dgm:cxn modelId="{4CDDACDC-F2D1-42CE-BB7B-B880F189AD7E}" type="presParOf" srcId="{8BCD37E8-C4EE-457C-9572-1C3C4BF189D6}" destId="{CCE851C4-CB7F-44F8-AC79-D5CB4565F487}" srcOrd="0" destOrd="0" presId="urn:microsoft.com/office/officeart/2005/8/layout/process3"/>
    <dgm:cxn modelId="{6CD9A0D3-9623-4097-AAFC-31543F756DDE}" type="presParOf" srcId="{8BCD37E8-C4EE-457C-9572-1C3C4BF189D6}" destId="{72AF02F7-D00A-48BF-9FF6-4E01659903D0}" srcOrd="1" destOrd="0" presId="urn:microsoft.com/office/officeart/2005/8/layout/process3"/>
    <dgm:cxn modelId="{60E01090-92AB-4DC3-ACBD-0B165826F9F4}" type="presParOf" srcId="{8BCD37E8-C4EE-457C-9572-1C3C4BF189D6}" destId="{0B2E2939-0CC1-41EC-B895-AB2914BA2A05}" srcOrd="2" destOrd="0" presId="urn:microsoft.com/office/officeart/2005/8/layout/process3"/>
    <dgm:cxn modelId="{03090B09-41B1-4871-8DA0-372D0CDE708D}" type="presParOf" srcId="{979B7CCE-E97A-48F7-8A6A-A6C0B7728A75}" destId="{DA92F141-4AE9-4F01-AE5D-89A892AA960F}" srcOrd="3" destOrd="0" presId="urn:microsoft.com/office/officeart/2005/8/layout/process3"/>
    <dgm:cxn modelId="{7C359ADF-6D2D-458F-BE17-018FC44D2EA2}" type="presParOf" srcId="{DA92F141-4AE9-4F01-AE5D-89A892AA960F}" destId="{742916B0-EE9B-4FB0-B334-7F58D0401A27}" srcOrd="0" destOrd="0" presId="urn:microsoft.com/office/officeart/2005/8/layout/process3"/>
    <dgm:cxn modelId="{38128DA3-3A05-41D5-827D-643300D56474}" type="presParOf" srcId="{979B7CCE-E97A-48F7-8A6A-A6C0B7728A75}" destId="{62740188-4D78-4393-B561-45C518E83D85}" srcOrd="4" destOrd="0" presId="urn:microsoft.com/office/officeart/2005/8/layout/process3"/>
    <dgm:cxn modelId="{70E239BF-9F28-4B47-ADD0-D5648EBC6D9C}" type="presParOf" srcId="{62740188-4D78-4393-B561-45C518E83D85}" destId="{F5317059-0E65-4DC8-B03D-6509C667D977}" srcOrd="0" destOrd="0" presId="urn:microsoft.com/office/officeart/2005/8/layout/process3"/>
    <dgm:cxn modelId="{0F274A49-026B-4ABB-8758-01CDFCF456A0}" type="presParOf" srcId="{62740188-4D78-4393-B561-45C518E83D85}" destId="{5FE72177-D73E-4429-9164-2C61B2688B96}" srcOrd="1" destOrd="0" presId="urn:microsoft.com/office/officeart/2005/8/layout/process3"/>
    <dgm:cxn modelId="{47087A4D-8B74-49F8-8C4E-2FA14ED51AB6}" type="presParOf" srcId="{62740188-4D78-4393-B561-45C518E83D85}" destId="{E395FE6F-D028-4160-99A4-28882069CDDD}"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59A4D-AD19-4928-AEE3-F40A3E31FBC9}">
      <dsp:nvSpPr>
        <dsp:cNvPr id="0" name=""/>
        <dsp:cNvSpPr/>
      </dsp:nvSpPr>
      <dsp:spPr>
        <a:xfrm rot="5400000">
          <a:off x="453351" y="1650594"/>
          <a:ext cx="1353866" cy="2252803"/>
        </a:xfrm>
        <a:prstGeom prst="corner">
          <a:avLst>
            <a:gd name="adj1" fmla="val 16120"/>
            <a:gd name="adj2" fmla="val 16110"/>
          </a:avLst>
        </a:prstGeom>
        <a:solidFill>
          <a:schemeClr val="accent1">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D6C11B-0941-4CEC-A250-DDDE9AA8EBD9}">
      <dsp:nvSpPr>
        <dsp:cNvPr id="0" name=""/>
        <dsp:cNvSpPr/>
      </dsp:nvSpPr>
      <dsp:spPr>
        <a:xfrm>
          <a:off x="227357" y="2323697"/>
          <a:ext cx="2033843" cy="1782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ct val="90000"/>
            </a:lnSpc>
            <a:spcBef>
              <a:spcPct val="0"/>
            </a:spcBef>
            <a:spcAft>
              <a:spcPct val="35000"/>
            </a:spcAft>
          </a:pPr>
          <a:r>
            <a:rPr lang="en-IN" sz="3600" kern="1200" dirty="0" smtClean="0"/>
            <a:t>Need Analysis</a:t>
          </a:r>
          <a:endParaRPr lang="en-IN" sz="3600" kern="1200" dirty="0"/>
        </a:p>
      </dsp:txBody>
      <dsp:txXfrm>
        <a:off x="227357" y="2323697"/>
        <a:ext cx="2033843" cy="1782783"/>
      </dsp:txXfrm>
    </dsp:sp>
    <dsp:sp modelId="{BAF868A0-B08E-4F93-916E-79CC552A22A3}">
      <dsp:nvSpPr>
        <dsp:cNvPr id="0" name=""/>
        <dsp:cNvSpPr/>
      </dsp:nvSpPr>
      <dsp:spPr>
        <a:xfrm>
          <a:off x="1877457" y="1484740"/>
          <a:ext cx="383744" cy="383744"/>
        </a:xfrm>
        <a:prstGeom prst="triangle">
          <a:avLst>
            <a:gd name="adj" fmla="val 100000"/>
          </a:avLst>
        </a:prstGeom>
        <a:solidFill>
          <a:schemeClr val="accent1">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D621F8-58C9-425F-897D-F9C69424BEFE}">
      <dsp:nvSpPr>
        <dsp:cNvPr id="0" name=""/>
        <dsp:cNvSpPr/>
      </dsp:nvSpPr>
      <dsp:spPr>
        <a:xfrm rot="5400000">
          <a:off x="2943173" y="1034485"/>
          <a:ext cx="1353866" cy="2252803"/>
        </a:xfrm>
        <a:prstGeom prst="corner">
          <a:avLst>
            <a:gd name="adj1" fmla="val 16120"/>
            <a:gd name="adj2" fmla="val 16110"/>
          </a:avLst>
        </a:prstGeom>
        <a:solidFill>
          <a:schemeClr val="accent1">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9BBCF7-8E5E-43F2-AC97-10FE228CCE6E}">
      <dsp:nvSpPr>
        <dsp:cNvPr id="0" name=""/>
        <dsp:cNvSpPr/>
      </dsp:nvSpPr>
      <dsp:spPr>
        <a:xfrm>
          <a:off x="2717179" y="1707588"/>
          <a:ext cx="2033843" cy="1782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ct val="90000"/>
            </a:lnSpc>
            <a:spcBef>
              <a:spcPct val="0"/>
            </a:spcBef>
            <a:spcAft>
              <a:spcPct val="35000"/>
            </a:spcAft>
          </a:pPr>
          <a:r>
            <a:rPr lang="en-IN" sz="3600" kern="1200" dirty="0" smtClean="0"/>
            <a:t>Need Analysis</a:t>
          </a:r>
          <a:endParaRPr lang="en-IN" sz="3600" kern="1200" dirty="0"/>
        </a:p>
      </dsp:txBody>
      <dsp:txXfrm>
        <a:off x="2717179" y="1707588"/>
        <a:ext cx="2033843" cy="1782783"/>
      </dsp:txXfrm>
    </dsp:sp>
    <dsp:sp modelId="{57B08DFF-DDB8-4374-9B6C-AC19547CE07F}">
      <dsp:nvSpPr>
        <dsp:cNvPr id="0" name=""/>
        <dsp:cNvSpPr/>
      </dsp:nvSpPr>
      <dsp:spPr>
        <a:xfrm>
          <a:off x="4367279" y="868631"/>
          <a:ext cx="383744" cy="383744"/>
        </a:xfrm>
        <a:prstGeom prst="triangle">
          <a:avLst>
            <a:gd name="adj" fmla="val 100000"/>
          </a:avLst>
        </a:prstGeom>
        <a:solidFill>
          <a:schemeClr val="accent1">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3A7102-6F0A-437B-BE10-3947E5DE620E}">
      <dsp:nvSpPr>
        <dsp:cNvPr id="0" name=""/>
        <dsp:cNvSpPr/>
      </dsp:nvSpPr>
      <dsp:spPr>
        <a:xfrm rot="5400000">
          <a:off x="5432995" y="418376"/>
          <a:ext cx="1353866" cy="2252803"/>
        </a:xfrm>
        <a:prstGeom prst="corner">
          <a:avLst>
            <a:gd name="adj1" fmla="val 16120"/>
            <a:gd name="adj2" fmla="val 16110"/>
          </a:avLst>
        </a:prstGeom>
        <a:solidFill>
          <a:schemeClr val="accent1">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22CFA5-DC41-43FB-B55D-5F5168EF8427}">
      <dsp:nvSpPr>
        <dsp:cNvPr id="0" name=""/>
        <dsp:cNvSpPr/>
      </dsp:nvSpPr>
      <dsp:spPr>
        <a:xfrm>
          <a:off x="5207001" y="1091479"/>
          <a:ext cx="2033843" cy="1782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ct val="90000"/>
            </a:lnSpc>
            <a:spcBef>
              <a:spcPct val="0"/>
            </a:spcBef>
            <a:spcAft>
              <a:spcPct val="35000"/>
            </a:spcAft>
          </a:pPr>
          <a:r>
            <a:rPr lang="en-IN" sz="3600" kern="1200" dirty="0" smtClean="0"/>
            <a:t>Sourcing</a:t>
          </a:r>
          <a:endParaRPr lang="en-IN" sz="3600" kern="1200" dirty="0"/>
        </a:p>
      </dsp:txBody>
      <dsp:txXfrm>
        <a:off x="5207001" y="1091479"/>
        <a:ext cx="2033843" cy="1782783"/>
      </dsp:txXfrm>
    </dsp:sp>
    <dsp:sp modelId="{B6846117-44EA-48AB-8DF0-B5AAEE802755}">
      <dsp:nvSpPr>
        <dsp:cNvPr id="0" name=""/>
        <dsp:cNvSpPr/>
      </dsp:nvSpPr>
      <dsp:spPr>
        <a:xfrm>
          <a:off x="6857100" y="252522"/>
          <a:ext cx="383744" cy="383744"/>
        </a:xfrm>
        <a:prstGeom prst="triangle">
          <a:avLst>
            <a:gd name="adj" fmla="val 100000"/>
          </a:avLst>
        </a:prstGeom>
        <a:solidFill>
          <a:schemeClr val="accent1">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B48BF0-156D-4523-A230-70F5674A9670}">
      <dsp:nvSpPr>
        <dsp:cNvPr id="0" name=""/>
        <dsp:cNvSpPr/>
      </dsp:nvSpPr>
      <dsp:spPr>
        <a:xfrm rot="5400000">
          <a:off x="7922817" y="-197732"/>
          <a:ext cx="1353866" cy="2252803"/>
        </a:xfrm>
        <a:prstGeom prst="corner">
          <a:avLst>
            <a:gd name="adj1" fmla="val 16120"/>
            <a:gd name="adj2" fmla="val 16110"/>
          </a:avLst>
        </a:prstGeom>
        <a:blipFill rotWithShape="0">
          <a:blip xmlns:r="http://schemas.openxmlformats.org/officeDocument/2006/relationships" r:embed="rId1"/>
          <a:stretch>
            <a:fillRect/>
          </a:stretch>
        </a:blip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1E2A4C-DD56-4FB0-AE15-06AF7DB01D7E}">
      <dsp:nvSpPr>
        <dsp:cNvPr id="0" name=""/>
        <dsp:cNvSpPr/>
      </dsp:nvSpPr>
      <dsp:spPr>
        <a:xfrm>
          <a:off x="7696823" y="475370"/>
          <a:ext cx="2033843" cy="1782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ct val="90000"/>
            </a:lnSpc>
            <a:spcBef>
              <a:spcPct val="0"/>
            </a:spcBef>
            <a:spcAft>
              <a:spcPct val="35000"/>
            </a:spcAft>
          </a:pPr>
          <a:r>
            <a:rPr lang="en-IN" sz="3600" kern="1200" dirty="0" smtClean="0"/>
            <a:t>Hiring</a:t>
          </a:r>
          <a:endParaRPr lang="en-IN" sz="3600" kern="1200" dirty="0"/>
        </a:p>
      </dsp:txBody>
      <dsp:txXfrm>
        <a:off x="7696823" y="475370"/>
        <a:ext cx="2033843" cy="17827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0C6261-159F-4B65-939F-8780FFE07104}">
      <dsp:nvSpPr>
        <dsp:cNvPr id="0" name=""/>
        <dsp:cNvSpPr/>
      </dsp:nvSpPr>
      <dsp:spPr>
        <a:xfrm>
          <a:off x="122970" y="70727"/>
          <a:ext cx="7481650" cy="1154218"/>
        </a:xfrm>
        <a:prstGeom prst="rect">
          <a:avLst/>
        </a:prstGeom>
        <a:solidFill>
          <a:schemeClr val="lt1"/>
        </a:solidFill>
        <a:ln w="400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sp>
    <dsp:sp modelId="{3CF3A44D-B3B5-4C4A-8802-93F0586893AA}">
      <dsp:nvSpPr>
        <dsp:cNvPr id="0" name=""/>
        <dsp:cNvSpPr/>
      </dsp:nvSpPr>
      <dsp:spPr>
        <a:xfrm>
          <a:off x="1210498" y="167601"/>
          <a:ext cx="1977204" cy="987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ctr" defTabSz="1244600">
            <a:lnSpc>
              <a:spcPct val="90000"/>
            </a:lnSpc>
            <a:spcBef>
              <a:spcPct val="0"/>
            </a:spcBef>
            <a:spcAft>
              <a:spcPct val="35000"/>
            </a:spcAft>
          </a:pPr>
          <a:r>
            <a:rPr lang="en-IN" sz="2800" kern="1200" dirty="0" smtClean="0">
              <a:latin typeface="Garamond" pitchFamily="18" charset="0"/>
            </a:rPr>
            <a:t>POSITIVES </a:t>
          </a:r>
          <a:endParaRPr lang="en-IN" sz="2800" kern="1200" dirty="0">
            <a:latin typeface="Garamond" pitchFamily="18" charset="0"/>
          </a:endParaRPr>
        </a:p>
      </dsp:txBody>
      <dsp:txXfrm>
        <a:off x="1210498" y="167601"/>
        <a:ext cx="1977204" cy="987420"/>
      </dsp:txXfrm>
    </dsp:sp>
    <dsp:sp modelId="{1419DF06-D3AF-4417-8A0E-306F3CCEAE24}">
      <dsp:nvSpPr>
        <dsp:cNvPr id="0" name=""/>
        <dsp:cNvSpPr/>
      </dsp:nvSpPr>
      <dsp:spPr>
        <a:xfrm>
          <a:off x="4512061" y="129507"/>
          <a:ext cx="3171437" cy="987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1244600">
            <a:lnSpc>
              <a:spcPct val="90000"/>
            </a:lnSpc>
            <a:spcBef>
              <a:spcPct val="0"/>
            </a:spcBef>
            <a:spcAft>
              <a:spcPct val="35000"/>
            </a:spcAft>
          </a:pPr>
          <a:r>
            <a:rPr lang="en-IN" sz="2800" kern="1200" dirty="0" smtClean="0">
              <a:latin typeface="Garamond" pitchFamily="18" charset="0"/>
            </a:rPr>
            <a:t>NEGATIVES</a:t>
          </a:r>
          <a:endParaRPr lang="en-IN" sz="1500" kern="1200" dirty="0">
            <a:latin typeface="Garamond" pitchFamily="18" charset="0"/>
          </a:endParaRPr>
        </a:p>
      </dsp:txBody>
      <dsp:txXfrm>
        <a:off x="4512061" y="129507"/>
        <a:ext cx="3171437" cy="987420"/>
      </dsp:txXfrm>
    </dsp:sp>
    <dsp:sp modelId="{8EBBBCD5-9AB7-41F9-BD16-64A98F97D483}">
      <dsp:nvSpPr>
        <dsp:cNvPr id="0" name=""/>
        <dsp:cNvSpPr/>
      </dsp:nvSpPr>
      <dsp:spPr>
        <a:xfrm>
          <a:off x="87346" y="30239"/>
          <a:ext cx="436415" cy="436415"/>
        </a:xfrm>
        <a:prstGeom prst="plus">
          <a:avLst>
            <a:gd name="adj" fmla="val 32810"/>
          </a:avLst>
        </a:prstGeom>
        <a:solidFill>
          <a:srgbClr val="92D050"/>
        </a:solidFill>
        <a:ln w="400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CA3A1AE-1E98-4F90-85FE-9C108984388B}">
      <dsp:nvSpPr>
        <dsp:cNvPr id="0" name=""/>
        <dsp:cNvSpPr/>
      </dsp:nvSpPr>
      <dsp:spPr>
        <a:xfrm>
          <a:off x="7482505" y="149084"/>
          <a:ext cx="410744" cy="140758"/>
        </a:xfrm>
        <a:prstGeom prst="rect">
          <a:avLst/>
        </a:prstGeom>
        <a:solidFill>
          <a:schemeClr val="accent1">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0F0D9B-9239-479F-B64A-A31EBB028B1B}">
      <dsp:nvSpPr>
        <dsp:cNvPr id="0" name=""/>
        <dsp:cNvSpPr/>
      </dsp:nvSpPr>
      <dsp:spPr>
        <a:xfrm>
          <a:off x="3944857" y="131620"/>
          <a:ext cx="256" cy="943081"/>
        </a:xfrm>
        <a:prstGeom prst="line">
          <a:avLst/>
        </a:pr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FDD900-E556-4436-B31D-259A0B7EF1CE}">
      <dsp:nvSpPr>
        <dsp:cNvPr id="0" name=""/>
        <dsp:cNvSpPr/>
      </dsp:nvSpPr>
      <dsp:spPr>
        <a:xfrm>
          <a:off x="51" y="70581"/>
          <a:ext cx="4910162" cy="1126447"/>
        </a:xfrm>
        <a:prstGeom prst="rect">
          <a:avLst/>
        </a:prstGeom>
        <a:solidFill>
          <a:srgbClr val="53B9FF"/>
        </a:solidFill>
        <a:ln w="400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en-IN" sz="2800" b="1" kern="1200" dirty="0" smtClean="0">
              <a:solidFill>
                <a:schemeClr val="tx1"/>
              </a:solidFill>
              <a:latin typeface="Garamond" pitchFamily="18" charset="0"/>
            </a:rPr>
            <a:t>Human Resource Professional </a:t>
          </a:r>
          <a:endParaRPr lang="en-IN" sz="2800" b="1" kern="1200" dirty="0">
            <a:solidFill>
              <a:schemeClr val="tx1"/>
            </a:solidFill>
            <a:latin typeface="Garamond" pitchFamily="18" charset="0"/>
          </a:endParaRPr>
        </a:p>
      </dsp:txBody>
      <dsp:txXfrm>
        <a:off x="51" y="70581"/>
        <a:ext cx="4910162" cy="1126447"/>
      </dsp:txXfrm>
    </dsp:sp>
    <dsp:sp modelId="{DF0A1B3D-13A0-4D58-A601-8A9DA6FFE1AB}">
      <dsp:nvSpPr>
        <dsp:cNvPr id="0" name=""/>
        <dsp:cNvSpPr/>
      </dsp:nvSpPr>
      <dsp:spPr>
        <a:xfrm>
          <a:off x="2" y="1190284"/>
          <a:ext cx="4910162" cy="4178233"/>
        </a:xfrm>
        <a:prstGeom prst="rect">
          <a:avLst/>
        </a:prstGeom>
        <a:solidFill>
          <a:schemeClr val="lt1"/>
        </a:solidFill>
        <a:ln w="400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96012" tIns="96012" rIns="128016" bIns="144018" numCol="1" spcCol="1270" anchor="t" anchorCtr="0">
          <a:noAutofit/>
        </a:bodyPr>
        <a:lstStyle/>
        <a:p>
          <a:pPr marL="171450" lvl="1" indent="-171450" algn="just" defTabSz="800100">
            <a:lnSpc>
              <a:spcPct val="90000"/>
            </a:lnSpc>
            <a:spcBef>
              <a:spcPct val="0"/>
            </a:spcBef>
            <a:spcAft>
              <a:spcPct val="15000"/>
            </a:spcAft>
            <a:buChar char="••"/>
          </a:pPr>
          <a:r>
            <a:rPr lang="en-US" sz="1800" b="1" kern="1200" dirty="0" smtClean="0">
              <a:latin typeface="Garamond" pitchFamily="18" charset="0"/>
            </a:rPr>
            <a:t>Human Resource professionals act as a bridge between an employee and an </a:t>
          </a:r>
          <a:r>
            <a:rPr lang="en-US" sz="1800" b="1" kern="1200" dirty="0" err="1" smtClean="0">
              <a:latin typeface="Garamond" pitchFamily="18" charset="0"/>
            </a:rPr>
            <a:t>organisation</a:t>
          </a:r>
          <a:r>
            <a:rPr lang="en-US" sz="1800" b="1" kern="1200" dirty="0" smtClean="0">
              <a:latin typeface="Garamond" pitchFamily="18" charset="0"/>
            </a:rPr>
            <a:t>. They take care of an </a:t>
          </a:r>
          <a:r>
            <a:rPr lang="en-US" sz="1800" b="1" kern="1200" dirty="0" err="1" smtClean="0">
              <a:latin typeface="Garamond" pitchFamily="18" charset="0"/>
            </a:rPr>
            <a:t>organisation‘s</a:t>
          </a:r>
          <a:r>
            <a:rPr lang="en-US" sz="1800" b="1" kern="1200" dirty="0" smtClean="0">
              <a:latin typeface="Garamond" pitchFamily="18" charset="0"/>
            </a:rPr>
            <a:t> interest. They handle all human resource management which can broadly fall into recruitment, training, coaching, compensation &amp; benefits, employee relationship, HR compliance and grievance management. For an HR guy, recruitment could be one of the responsibilities. They get involved right from on boarding and induction of the  new  people. They look after  training,  coaching, Performance Management (PMS) etc. They also contribute in compensation strategies to remain competitive in market place. Work on setting up systems and processes.</a:t>
          </a:r>
          <a:endParaRPr lang="en-IN" sz="1800" b="1" kern="1200" dirty="0">
            <a:latin typeface="Garamond" pitchFamily="18" charset="0"/>
          </a:endParaRPr>
        </a:p>
      </dsp:txBody>
      <dsp:txXfrm>
        <a:off x="2" y="1190284"/>
        <a:ext cx="4910162" cy="4178233"/>
      </dsp:txXfrm>
    </dsp:sp>
    <dsp:sp modelId="{944AB31C-9FCB-4E5B-B28F-50CE89E56C6C}">
      <dsp:nvSpPr>
        <dsp:cNvPr id="0" name=""/>
        <dsp:cNvSpPr/>
      </dsp:nvSpPr>
      <dsp:spPr>
        <a:xfrm>
          <a:off x="4949937" y="57146"/>
          <a:ext cx="4910162" cy="1146816"/>
        </a:xfrm>
        <a:prstGeom prst="rect">
          <a:avLst/>
        </a:prstGeom>
        <a:solidFill>
          <a:srgbClr val="53B9FF"/>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a:lnSpc>
              <a:spcPct val="90000"/>
            </a:lnSpc>
            <a:spcBef>
              <a:spcPct val="0"/>
            </a:spcBef>
            <a:spcAft>
              <a:spcPct val="35000"/>
            </a:spcAft>
          </a:pPr>
          <a:r>
            <a:rPr lang="en-IN" sz="3200" b="1" kern="1200" dirty="0" smtClean="0">
              <a:solidFill>
                <a:schemeClr val="tx1"/>
              </a:solidFill>
              <a:latin typeface="Garamond" pitchFamily="18" charset="0"/>
            </a:rPr>
            <a:t>Role of a Recruiter </a:t>
          </a:r>
          <a:endParaRPr lang="en-IN" sz="3200" b="1" kern="1200" dirty="0">
            <a:solidFill>
              <a:schemeClr val="tx1"/>
            </a:solidFill>
            <a:latin typeface="Garamond" pitchFamily="18" charset="0"/>
          </a:endParaRPr>
        </a:p>
      </dsp:txBody>
      <dsp:txXfrm>
        <a:off x="4949937" y="57146"/>
        <a:ext cx="4910162" cy="1146816"/>
      </dsp:txXfrm>
    </dsp:sp>
    <dsp:sp modelId="{62D59F13-C4EB-44FE-8032-27130D89EA3C}">
      <dsp:nvSpPr>
        <dsp:cNvPr id="0" name=""/>
        <dsp:cNvSpPr/>
      </dsp:nvSpPr>
      <dsp:spPr>
        <a:xfrm>
          <a:off x="4949937" y="1183290"/>
          <a:ext cx="4910162" cy="4178233"/>
        </a:xfrm>
        <a:prstGeom prst="rect">
          <a:avLst/>
        </a:prstGeom>
        <a:solidFill>
          <a:schemeClr val="lt1"/>
        </a:solidFill>
        <a:ln w="400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96012" tIns="96012" rIns="128016" bIns="144018" numCol="1" spcCol="1270" anchor="t" anchorCtr="0">
          <a:noAutofit/>
        </a:bodyPr>
        <a:lstStyle/>
        <a:p>
          <a:pPr marL="171450" lvl="1" indent="-171450" algn="just" defTabSz="800100">
            <a:lnSpc>
              <a:spcPct val="90000"/>
            </a:lnSpc>
            <a:spcBef>
              <a:spcPct val="0"/>
            </a:spcBef>
            <a:spcAft>
              <a:spcPct val="15000"/>
            </a:spcAft>
            <a:buChar char="••"/>
          </a:pPr>
          <a:r>
            <a:rPr lang="en-US" sz="1800" b="1" kern="1200" dirty="0" smtClean="0">
              <a:latin typeface="Garamond" pitchFamily="18" charset="0"/>
            </a:rPr>
            <a:t>The major role of a recruiter is to facilitate the whole process of recruitment between a candidate and the </a:t>
          </a:r>
          <a:r>
            <a:rPr lang="en-US" sz="1800" b="1" kern="1200" dirty="0" err="1" smtClean="0">
              <a:latin typeface="Garamond" pitchFamily="18" charset="0"/>
            </a:rPr>
            <a:t>organisation</a:t>
          </a:r>
          <a:r>
            <a:rPr lang="en-US" sz="1800" b="1" kern="1200" dirty="0" smtClean="0">
              <a:latin typeface="Garamond" pitchFamily="18" charset="0"/>
            </a:rPr>
            <a:t> which is hiring a candidate. Without recruiter the whole process of recruitment does not move further. Recruiter‘s role is to identify various sources to find candidates resumes, do pre-screening and conduct first round of interview and evaluation His role is to also to make potential candidates by selling the USPs of job and the companies and ask as a brand manager for the company. With Social media the role of recruiters has also changed greatly. The role of a recruiter is also to find best talent available in the market for his or hers client. Also he has to connect with candidates at personal and emotional level to ensure joining.</a:t>
          </a:r>
          <a:endParaRPr lang="en-IN" sz="1800" b="1" kern="1200" dirty="0">
            <a:latin typeface="Garamond" pitchFamily="18" charset="0"/>
          </a:endParaRPr>
        </a:p>
      </dsp:txBody>
      <dsp:txXfrm>
        <a:off x="4949937" y="1183290"/>
        <a:ext cx="4910162" cy="41782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8262B2-FB01-41A5-BE7F-EC4BC3C96EF7}">
      <dsp:nvSpPr>
        <dsp:cNvPr id="0" name=""/>
        <dsp:cNvSpPr/>
      </dsp:nvSpPr>
      <dsp:spPr>
        <a:xfrm>
          <a:off x="3105010" y="1997412"/>
          <a:ext cx="2557148" cy="1423841"/>
        </a:xfrm>
        <a:prstGeom prst="ellipse">
          <a:avLst/>
        </a:prstGeom>
        <a:solidFill>
          <a:srgbClr val="009BD2"/>
        </a:solidFill>
        <a:ln w="40000" cap="flat" cmpd="sng" algn="ctr">
          <a:solidFill>
            <a:srgbClr val="EE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IN" sz="2400" kern="1200" dirty="0" smtClean="0"/>
            <a:t>SOCIAL RECRUITERS</a:t>
          </a:r>
          <a:endParaRPr lang="en-IN" sz="2400" kern="1200" dirty="0"/>
        </a:p>
      </dsp:txBody>
      <dsp:txXfrm>
        <a:off x="3479496" y="2205929"/>
        <a:ext cx="1808176" cy="1006807"/>
      </dsp:txXfrm>
    </dsp:sp>
    <dsp:sp modelId="{597D9B3A-F4A3-47AC-83EE-C66FF85A3808}">
      <dsp:nvSpPr>
        <dsp:cNvPr id="0" name=""/>
        <dsp:cNvSpPr/>
      </dsp:nvSpPr>
      <dsp:spPr>
        <a:xfrm rot="16200000">
          <a:off x="4269136" y="1545896"/>
          <a:ext cx="228897" cy="4841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IN" sz="2100" kern="1200"/>
        </a:p>
      </dsp:txBody>
      <dsp:txXfrm>
        <a:off x="4303471" y="1677052"/>
        <a:ext cx="160228" cy="290464"/>
      </dsp:txXfrm>
    </dsp:sp>
    <dsp:sp modelId="{D7C5446B-F25D-4DC3-8931-05A36E5C36B9}">
      <dsp:nvSpPr>
        <dsp:cNvPr id="0" name=""/>
        <dsp:cNvSpPr/>
      </dsp:nvSpPr>
      <dsp:spPr>
        <a:xfrm>
          <a:off x="3247615" y="141689"/>
          <a:ext cx="2271939" cy="1423841"/>
        </a:xfrm>
        <a:prstGeom prst="ellipse">
          <a:avLst/>
        </a:prstGeom>
        <a:solidFill>
          <a:srgbClr val="EE0000"/>
        </a:solidFill>
        <a:ln w="76200" cap="flat" cmpd="sng" algn="ctr">
          <a:solidFill>
            <a:srgbClr val="009BD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IN" sz="2000" b="1" kern="1200" dirty="0" smtClean="0">
              <a:latin typeface="Garamond" pitchFamily="18" charset="0"/>
            </a:rPr>
            <a:t>Leverage different Social Platforms</a:t>
          </a:r>
          <a:endParaRPr lang="en-IN" sz="2000" b="1" kern="1200" dirty="0">
            <a:latin typeface="Garamond" pitchFamily="18" charset="0"/>
          </a:endParaRPr>
        </a:p>
      </dsp:txBody>
      <dsp:txXfrm>
        <a:off x="3580333" y="350206"/>
        <a:ext cx="1606503" cy="1006807"/>
      </dsp:txXfrm>
    </dsp:sp>
    <dsp:sp modelId="{19BC1EBB-3190-4FC8-B6A1-6F3E2D913A5A}">
      <dsp:nvSpPr>
        <dsp:cNvPr id="0" name=""/>
        <dsp:cNvSpPr/>
      </dsp:nvSpPr>
      <dsp:spPr>
        <a:xfrm rot="21582801">
          <a:off x="5768858" y="2459706"/>
          <a:ext cx="257179" cy="4841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IN" sz="2100" kern="1200"/>
        </a:p>
      </dsp:txBody>
      <dsp:txXfrm>
        <a:off x="5768858" y="2556720"/>
        <a:ext cx="180025" cy="290464"/>
      </dsp:txXfrm>
    </dsp:sp>
    <dsp:sp modelId="{BAB60DBE-6CF3-4880-8E4C-FA95530C18D8}">
      <dsp:nvSpPr>
        <dsp:cNvPr id="0" name=""/>
        <dsp:cNvSpPr/>
      </dsp:nvSpPr>
      <dsp:spPr>
        <a:xfrm>
          <a:off x="6147318" y="1678132"/>
          <a:ext cx="2664278" cy="2031423"/>
        </a:xfrm>
        <a:prstGeom prst="ellipse">
          <a:avLst/>
        </a:prstGeom>
        <a:solidFill>
          <a:srgbClr val="EE0000"/>
        </a:solidFill>
        <a:ln w="40000" cap="flat" cmpd="sng" algn="ctr">
          <a:solidFill>
            <a:srgbClr val="009BD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IN" sz="2000" b="1" kern="1200" dirty="0" smtClean="0">
              <a:latin typeface="Garamond" pitchFamily="18" charset="0"/>
            </a:rPr>
            <a:t>Use social strategies for Hiring Star Talent through Social Platforms </a:t>
          </a:r>
          <a:endParaRPr lang="en-IN" sz="2000" b="1" kern="1200" dirty="0">
            <a:latin typeface="Garamond" pitchFamily="18" charset="0"/>
          </a:endParaRPr>
        </a:p>
      </dsp:txBody>
      <dsp:txXfrm>
        <a:off x="6537492" y="1975627"/>
        <a:ext cx="1883930" cy="1436433"/>
      </dsp:txXfrm>
    </dsp:sp>
    <dsp:sp modelId="{014F71F8-E7F1-4935-A38C-5396DF4918F7}">
      <dsp:nvSpPr>
        <dsp:cNvPr id="0" name=""/>
        <dsp:cNvSpPr/>
      </dsp:nvSpPr>
      <dsp:spPr>
        <a:xfrm rot="5400000">
          <a:off x="4281461" y="3366106"/>
          <a:ext cx="204247" cy="4841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IN" sz="2100" kern="1200"/>
        </a:p>
      </dsp:txBody>
      <dsp:txXfrm>
        <a:off x="4312098" y="3432290"/>
        <a:ext cx="142973" cy="290464"/>
      </dsp:txXfrm>
    </dsp:sp>
    <dsp:sp modelId="{BB4A99E0-424D-4D1B-B034-4A36A561582E}">
      <dsp:nvSpPr>
        <dsp:cNvPr id="0" name=""/>
        <dsp:cNvSpPr/>
      </dsp:nvSpPr>
      <dsp:spPr>
        <a:xfrm>
          <a:off x="3259995" y="3806626"/>
          <a:ext cx="2247178" cy="1423841"/>
        </a:xfrm>
        <a:prstGeom prst="ellipse">
          <a:avLst/>
        </a:prstGeom>
        <a:solidFill>
          <a:srgbClr val="EE0000"/>
        </a:solidFill>
        <a:ln w="40000" cap="flat" cmpd="sng" algn="ctr">
          <a:solidFill>
            <a:srgbClr val="009BD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IN" sz="2000" b="1" kern="1200" dirty="0" smtClean="0">
              <a:latin typeface="Garamond" pitchFamily="18" charset="0"/>
            </a:rPr>
            <a:t>Use Social Recruitment Tools Effectively</a:t>
          </a:r>
          <a:endParaRPr lang="en-IN" sz="2000" b="1" kern="1200" dirty="0">
            <a:latin typeface="Garamond" pitchFamily="18" charset="0"/>
          </a:endParaRPr>
        </a:p>
      </dsp:txBody>
      <dsp:txXfrm>
        <a:off x="3589087" y="4015143"/>
        <a:ext cx="1588994" cy="1006807"/>
      </dsp:txXfrm>
    </dsp:sp>
    <dsp:sp modelId="{60173113-0609-4C28-9D15-88079CC4BC24}">
      <dsp:nvSpPr>
        <dsp:cNvPr id="0" name=""/>
        <dsp:cNvSpPr/>
      </dsp:nvSpPr>
      <dsp:spPr>
        <a:xfrm rot="10800000">
          <a:off x="2773669" y="2467280"/>
          <a:ext cx="234147" cy="4841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IN" sz="2100" kern="1200"/>
        </a:p>
      </dsp:txBody>
      <dsp:txXfrm rot="10800000">
        <a:off x="2843913" y="2564101"/>
        <a:ext cx="163903" cy="290464"/>
      </dsp:txXfrm>
    </dsp:sp>
    <dsp:sp modelId="{0A74D4C3-8735-41BF-BD51-7CAC53B14562}">
      <dsp:nvSpPr>
        <dsp:cNvPr id="0" name=""/>
        <dsp:cNvSpPr/>
      </dsp:nvSpPr>
      <dsp:spPr>
        <a:xfrm>
          <a:off x="191219" y="1817602"/>
          <a:ext cx="2472003" cy="1783461"/>
        </a:xfrm>
        <a:prstGeom prst="ellipse">
          <a:avLst/>
        </a:prstGeom>
        <a:solidFill>
          <a:srgbClr val="EE0000"/>
        </a:solidFill>
        <a:ln w="40000" cap="flat" cmpd="sng" algn="ctr">
          <a:solidFill>
            <a:srgbClr val="009BD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IN" sz="2000" b="1" kern="1200" dirty="0" smtClean="0">
              <a:latin typeface="Garamond" pitchFamily="18" charset="0"/>
            </a:rPr>
            <a:t>Out-of-the-box thinking</a:t>
          </a:r>
          <a:endParaRPr lang="en-IN" sz="2000" b="1" kern="1200" dirty="0">
            <a:latin typeface="Garamond" pitchFamily="18" charset="0"/>
          </a:endParaRPr>
        </a:p>
      </dsp:txBody>
      <dsp:txXfrm>
        <a:off x="553235" y="2078784"/>
        <a:ext cx="1747971" cy="126109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E65A93-927A-4AC4-8336-B49802139574}">
      <dsp:nvSpPr>
        <dsp:cNvPr id="0" name=""/>
        <dsp:cNvSpPr/>
      </dsp:nvSpPr>
      <dsp:spPr>
        <a:xfrm>
          <a:off x="779913" y="2846"/>
          <a:ext cx="3283250" cy="592537"/>
        </a:xfrm>
        <a:prstGeom prst="roundRect">
          <a:avLst>
            <a:gd name="adj" fmla="val 10000"/>
          </a:avLst>
        </a:prstGeom>
        <a:solidFill>
          <a:srgbClr val="0070C0"/>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44450" rIns="66675" bIns="44450" numCol="1" spcCol="1270" anchor="ctr" anchorCtr="0">
          <a:noAutofit/>
        </a:bodyPr>
        <a:lstStyle/>
        <a:p>
          <a:pPr lvl="0" algn="ctr" defTabSz="1555750">
            <a:lnSpc>
              <a:spcPct val="90000"/>
            </a:lnSpc>
            <a:spcBef>
              <a:spcPct val="0"/>
            </a:spcBef>
            <a:spcAft>
              <a:spcPct val="35000"/>
            </a:spcAft>
          </a:pPr>
          <a:r>
            <a:rPr lang="en-IN" sz="3500" kern="1200" dirty="0" smtClean="0"/>
            <a:t>Personal  Traits </a:t>
          </a:r>
          <a:endParaRPr lang="en-IN" sz="3500" kern="1200" dirty="0"/>
        </a:p>
      </dsp:txBody>
      <dsp:txXfrm>
        <a:off x="797268" y="20201"/>
        <a:ext cx="3248540" cy="557827"/>
      </dsp:txXfrm>
    </dsp:sp>
    <dsp:sp modelId="{8148AA75-DA58-46CA-AAF1-1C74ED734843}">
      <dsp:nvSpPr>
        <dsp:cNvPr id="0" name=""/>
        <dsp:cNvSpPr/>
      </dsp:nvSpPr>
      <dsp:spPr>
        <a:xfrm>
          <a:off x="136536" y="702040"/>
          <a:ext cx="1129501" cy="703454"/>
        </a:xfrm>
        <a:prstGeom prst="roundRect">
          <a:avLst>
            <a:gd name="adj" fmla="val 16670"/>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12934" r="-12934"/>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33F47A-78B7-4F38-A77C-7ADE04661960}">
      <dsp:nvSpPr>
        <dsp:cNvPr id="0" name=""/>
        <dsp:cNvSpPr/>
      </dsp:nvSpPr>
      <dsp:spPr>
        <a:xfrm>
          <a:off x="1683681" y="757499"/>
          <a:ext cx="3295344" cy="592537"/>
        </a:xfrm>
        <a:prstGeom prst="roundRect">
          <a:avLst>
            <a:gd name="adj" fmla="val 1667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rPr>
            <a:t>Approachability</a:t>
          </a:r>
          <a:endParaRPr lang="en-IN" sz="2400" b="1" kern="1200" dirty="0">
            <a:latin typeface="Garamond" pitchFamily="18" charset="0"/>
          </a:endParaRPr>
        </a:p>
      </dsp:txBody>
      <dsp:txXfrm>
        <a:off x="1712611" y="786429"/>
        <a:ext cx="3237484" cy="534677"/>
      </dsp:txXfrm>
    </dsp:sp>
    <dsp:sp modelId="{22875271-5FE4-4EB7-8AED-FFCEDFD45B8E}">
      <dsp:nvSpPr>
        <dsp:cNvPr id="0" name=""/>
        <dsp:cNvSpPr/>
      </dsp:nvSpPr>
      <dsp:spPr>
        <a:xfrm>
          <a:off x="136536" y="1476599"/>
          <a:ext cx="1129501" cy="703454"/>
        </a:xfrm>
        <a:prstGeom prst="roundRect">
          <a:avLst>
            <a:gd name="adj" fmla="val 1667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1000" r="-11000"/>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CA039D-2853-4EFC-8880-3F3386597BA2}">
      <dsp:nvSpPr>
        <dsp:cNvPr id="0" name=""/>
        <dsp:cNvSpPr/>
      </dsp:nvSpPr>
      <dsp:spPr>
        <a:xfrm>
          <a:off x="1683681" y="1532058"/>
          <a:ext cx="3295344" cy="592537"/>
        </a:xfrm>
        <a:prstGeom prst="roundRect">
          <a:avLst>
            <a:gd name="adj" fmla="val 1667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rPr>
            <a:t>Stellar Social Skills</a:t>
          </a:r>
          <a:endParaRPr lang="en-IN" sz="2400" b="1" kern="1200" dirty="0">
            <a:latin typeface="Garamond" pitchFamily="18" charset="0"/>
          </a:endParaRPr>
        </a:p>
      </dsp:txBody>
      <dsp:txXfrm>
        <a:off x="1712611" y="1560988"/>
        <a:ext cx="3237484" cy="534677"/>
      </dsp:txXfrm>
    </dsp:sp>
    <dsp:sp modelId="{7F272660-30B1-4B37-958B-DF8A652C7084}">
      <dsp:nvSpPr>
        <dsp:cNvPr id="0" name=""/>
        <dsp:cNvSpPr/>
      </dsp:nvSpPr>
      <dsp:spPr>
        <a:xfrm>
          <a:off x="0" y="2251159"/>
          <a:ext cx="1842235" cy="913746"/>
        </a:xfrm>
        <a:prstGeom prst="roundRect">
          <a:avLst>
            <a:gd name="adj" fmla="val 16670"/>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1415" t="-778" r="11415" b="-778"/>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E1E433-0903-4F5F-AF0A-B8F3B0D05E2A}">
      <dsp:nvSpPr>
        <dsp:cNvPr id="0" name=""/>
        <dsp:cNvSpPr/>
      </dsp:nvSpPr>
      <dsp:spPr>
        <a:xfrm>
          <a:off x="1683681" y="2411763"/>
          <a:ext cx="3295344" cy="592537"/>
        </a:xfrm>
        <a:prstGeom prst="roundRect">
          <a:avLst>
            <a:gd name="adj" fmla="val 1667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rPr>
            <a:t>Ability to persuade</a:t>
          </a:r>
          <a:endParaRPr lang="en-IN" sz="2400" b="1" kern="1200" dirty="0">
            <a:latin typeface="Garamond" pitchFamily="18" charset="0"/>
          </a:endParaRPr>
        </a:p>
      </dsp:txBody>
      <dsp:txXfrm>
        <a:off x="1712611" y="2440693"/>
        <a:ext cx="3237484" cy="534677"/>
      </dsp:txXfrm>
    </dsp:sp>
    <dsp:sp modelId="{6031AAAF-3879-46E2-886B-F2BBB7374837}">
      <dsp:nvSpPr>
        <dsp:cNvPr id="0" name=""/>
        <dsp:cNvSpPr/>
      </dsp:nvSpPr>
      <dsp:spPr>
        <a:xfrm>
          <a:off x="136536" y="3236010"/>
          <a:ext cx="1129501" cy="703454"/>
        </a:xfrm>
        <a:prstGeom prst="roundRect">
          <a:avLst>
            <a:gd name="adj" fmla="val 1667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13000" r="-13000"/>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9BE530-203D-45FC-A02C-A57307730F30}">
      <dsp:nvSpPr>
        <dsp:cNvPr id="0" name=""/>
        <dsp:cNvSpPr/>
      </dsp:nvSpPr>
      <dsp:spPr>
        <a:xfrm>
          <a:off x="1683681" y="3291468"/>
          <a:ext cx="3295344" cy="592537"/>
        </a:xfrm>
        <a:prstGeom prst="roundRect">
          <a:avLst>
            <a:gd name="adj" fmla="val 1667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rPr>
            <a:t>Good judgment</a:t>
          </a:r>
          <a:endParaRPr lang="en-IN" sz="2400" b="1" kern="1200" dirty="0">
            <a:latin typeface="Garamond" pitchFamily="18" charset="0"/>
          </a:endParaRPr>
        </a:p>
      </dsp:txBody>
      <dsp:txXfrm>
        <a:off x="1712611" y="3320398"/>
        <a:ext cx="3237484" cy="534677"/>
      </dsp:txXfrm>
    </dsp:sp>
    <dsp:sp modelId="{30033E66-8D37-4ED0-B01B-95BEDF29C8B6}">
      <dsp:nvSpPr>
        <dsp:cNvPr id="0" name=""/>
        <dsp:cNvSpPr/>
      </dsp:nvSpPr>
      <dsp:spPr>
        <a:xfrm>
          <a:off x="136536" y="4010569"/>
          <a:ext cx="1129501" cy="703454"/>
        </a:xfrm>
        <a:prstGeom prst="roundRect">
          <a:avLst>
            <a:gd name="adj" fmla="val 1667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22000" b="-22000"/>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E67C35-0C51-4916-9CF4-3874460BD9B3}">
      <dsp:nvSpPr>
        <dsp:cNvPr id="0" name=""/>
        <dsp:cNvSpPr/>
      </dsp:nvSpPr>
      <dsp:spPr>
        <a:xfrm>
          <a:off x="1683681" y="4066028"/>
          <a:ext cx="3295344" cy="592537"/>
        </a:xfrm>
        <a:prstGeom prst="roundRect">
          <a:avLst>
            <a:gd name="adj" fmla="val 1667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rPr>
            <a:t>Ability to sort priorities</a:t>
          </a:r>
          <a:endParaRPr lang="en-IN" sz="2400" b="1" kern="1200" dirty="0">
            <a:latin typeface="Garamond" pitchFamily="18" charset="0"/>
          </a:endParaRPr>
        </a:p>
      </dsp:txBody>
      <dsp:txXfrm>
        <a:off x="1712611" y="4094958"/>
        <a:ext cx="3237484" cy="534677"/>
      </dsp:txXfrm>
    </dsp:sp>
    <dsp:sp modelId="{8C0CAF02-511E-440F-AB20-2EC2FB1B8E21}">
      <dsp:nvSpPr>
        <dsp:cNvPr id="0" name=""/>
        <dsp:cNvSpPr/>
      </dsp:nvSpPr>
      <dsp:spPr>
        <a:xfrm>
          <a:off x="136536" y="4785128"/>
          <a:ext cx="1129501" cy="703454"/>
        </a:xfrm>
        <a:prstGeom prst="roundRect">
          <a:avLst>
            <a:gd name="adj" fmla="val 16670"/>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l="-12000" r="-12000"/>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9A35BB-F9D1-4431-BC8C-7CD53FE3A66E}">
      <dsp:nvSpPr>
        <dsp:cNvPr id="0" name=""/>
        <dsp:cNvSpPr/>
      </dsp:nvSpPr>
      <dsp:spPr>
        <a:xfrm>
          <a:off x="1683681" y="4840587"/>
          <a:ext cx="3295344" cy="592537"/>
        </a:xfrm>
        <a:prstGeom prst="roundRect">
          <a:avLst>
            <a:gd name="adj" fmla="val 1667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rPr>
            <a:t>Solid follow-up</a:t>
          </a:r>
          <a:endParaRPr lang="en-IN" sz="2400" b="1" kern="1200" dirty="0">
            <a:latin typeface="Garamond" pitchFamily="18" charset="0"/>
          </a:endParaRPr>
        </a:p>
      </dsp:txBody>
      <dsp:txXfrm>
        <a:off x="1712611" y="4869517"/>
        <a:ext cx="3237484" cy="534677"/>
      </dsp:txXfrm>
    </dsp:sp>
    <dsp:sp modelId="{F978CA51-DB10-43FE-A14C-FF074757DC57}">
      <dsp:nvSpPr>
        <dsp:cNvPr id="0" name=""/>
        <dsp:cNvSpPr/>
      </dsp:nvSpPr>
      <dsp:spPr>
        <a:xfrm>
          <a:off x="136536" y="5575858"/>
          <a:ext cx="1129501" cy="703454"/>
        </a:xfrm>
        <a:prstGeom prst="roundRect">
          <a:avLst>
            <a:gd name="adj" fmla="val 16670"/>
          </a:avLst>
        </a:prstGeom>
        <a:blipFill>
          <a:blip xmlns:r="http://schemas.openxmlformats.org/officeDocument/2006/relationships" r:embed="rId7" cstate="print">
            <a:extLst>
              <a:ext uri="{28A0092B-C50C-407E-A947-70E740481C1C}">
                <a14:useLocalDpi xmlns:a14="http://schemas.microsoft.com/office/drawing/2010/main" val="0"/>
              </a:ext>
            </a:extLst>
          </a:blip>
          <a:srcRect/>
          <a:stretch>
            <a:fillRect t="-1000" b="-1000"/>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FCA771-C5CA-46EA-9A5F-87A114752C0F}">
      <dsp:nvSpPr>
        <dsp:cNvPr id="0" name=""/>
        <dsp:cNvSpPr/>
      </dsp:nvSpPr>
      <dsp:spPr>
        <a:xfrm>
          <a:off x="1683681" y="5559688"/>
          <a:ext cx="3295344" cy="735795"/>
        </a:xfrm>
        <a:prstGeom prst="roundRect">
          <a:avLst>
            <a:gd name="adj" fmla="val 1667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rPr>
            <a:t>Honesty and Ethical </a:t>
          </a:r>
          <a:r>
            <a:rPr lang="en-US" sz="2400" b="1" kern="1200" dirty="0" err="1" smtClean="0">
              <a:latin typeface="Garamond" pitchFamily="18" charset="0"/>
            </a:rPr>
            <a:t>behaviour</a:t>
          </a:r>
          <a:endParaRPr lang="en-IN" sz="2400" b="1" kern="1200" dirty="0">
            <a:latin typeface="Garamond" pitchFamily="18" charset="0"/>
          </a:endParaRPr>
        </a:p>
      </dsp:txBody>
      <dsp:txXfrm>
        <a:off x="1719606" y="5595613"/>
        <a:ext cx="3223494" cy="663945"/>
      </dsp:txXfrm>
    </dsp:sp>
    <dsp:sp modelId="{2BA00217-F641-41CA-97C0-82C7CA14C904}">
      <dsp:nvSpPr>
        <dsp:cNvPr id="0" name=""/>
        <dsp:cNvSpPr/>
      </dsp:nvSpPr>
      <dsp:spPr>
        <a:xfrm>
          <a:off x="269090" y="6425750"/>
          <a:ext cx="1129501" cy="703454"/>
        </a:xfrm>
        <a:prstGeom prst="roundRect">
          <a:avLst>
            <a:gd name="adj" fmla="val 16670"/>
          </a:avLst>
        </a:prstGeom>
        <a:blipFill>
          <a:blip xmlns:r="http://schemas.openxmlformats.org/officeDocument/2006/relationships" r:embed="rId8" cstate="print">
            <a:extLst>
              <a:ext uri="{28A0092B-C50C-407E-A947-70E740481C1C}">
                <a14:useLocalDpi xmlns:a14="http://schemas.microsoft.com/office/drawing/2010/main" val="0"/>
              </a:ext>
            </a:extLst>
          </a:blip>
          <a:srcRect/>
          <a:stretch>
            <a:fillRect t="-1000" b="-1000"/>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BB4C56-7146-46FD-BEFC-AC8FB8673486}">
      <dsp:nvSpPr>
        <dsp:cNvPr id="0" name=""/>
        <dsp:cNvSpPr/>
      </dsp:nvSpPr>
      <dsp:spPr>
        <a:xfrm>
          <a:off x="1431930" y="6366588"/>
          <a:ext cx="3684008" cy="821778"/>
        </a:xfrm>
        <a:prstGeom prst="roundRect">
          <a:avLst>
            <a:gd name="adj" fmla="val 1667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rPr>
            <a:t>Strong Emotional Quotient</a:t>
          </a:r>
          <a:endParaRPr lang="en-IN" sz="2400" b="1" kern="1200" dirty="0">
            <a:latin typeface="Garamond" pitchFamily="18" charset="0"/>
          </a:endParaRPr>
        </a:p>
      </dsp:txBody>
      <dsp:txXfrm>
        <a:off x="1472053" y="6406711"/>
        <a:ext cx="3603762" cy="7415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E65A93-927A-4AC4-8336-B49802139574}">
      <dsp:nvSpPr>
        <dsp:cNvPr id="0" name=""/>
        <dsp:cNvSpPr/>
      </dsp:nvSpPr>
      <dsp:spPr>
        <a:xfrm>
          <a:off x="677940" y="4593"/>
          <a:ext cx="3608498" cy="643631"/>
        </a:xfrm>
        <a:prstGeom prst="roundRect">
          <a:avLst>
            <a:gd name="adj" fmla="val 10000"/>
          </a:avLst>
        </a:prstGeom>
        <a:solidFill>
          <a:srgbClr val="0070C0"/>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39370" rIns="59055" bIns="39370" numCol="1" spcCol="1270" anchor="ctr" anchorCtr="0">
          <a:noAutofit/>
        </a:bodyPr>
        <a:lstStyle/>
        <a:p>
          <a:pPr lvl="0" algn="ctr" defTabSz="1377950">
            <a:lnSpc>
              <a:spcPct val="90000"/>
            </a:lnSpc>
            <a:spcBef>
              <a:spcPct val="0"/>
            </a:spcBef>
            <a:spcAft>
              <a:spcPct val="35000"/>
            </a:spcAft>
          </a:pPr>
          <a:r>
            <a:rPr lang="en-IN" sz="3100" kern="1200" dirty="0" smtClean="0"/>
            <a:t>Transferable  Traits </a:t>
          </a:r>
          <a:endParaRPr lang="en-IN" sz="3100" kern="1200" dirty="0"/>
        </a:p>
      </dsp:txBody>
      <dsp:txXfrm>
        <a:off x="696791" y="23444"/>
        <a:ext cx="3570796" cy="605929"/>
      </dsp:txXfrm>
    </dsp:sp>
    <dsp:sp modelId="{8148AA75-DA58-46CA-AAF1-1C74ED734843}">
      <dsp:nvSpPr>
        <dsp:cNvPr id="0" name=""/>
        <dsp:cNvSpPr/>
      </dsp:nvSpPr>
      <dsp:spPr>
        <a:xfrm>
          <a:off x="587920" y="774099"/>
          <a:ext cx="1155576" cy="623588"/>
        </a:xfrm>
        <a:prstGeom prst="roundRect">
          <a:avLst>
            <a:gd name="adj" fmla="val 166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2000" b="-22000"/>
          </a:stretch>
        </a:blipFill>
        <a:ln w="31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sp>
    <dsp:sp modelId="{F833F47A-78B7-4F38-A77C-7ADE04661960}">
      <dsp:nvSpPr>
        <dsp:cNvPr id="0" name=""/>
        <dsp:cNvSpPr/>
      </dsp:nvSpPr>
      <dsp:spPr>
        <a:xfrm>
          <a:off x="1973958" y="795822"/>
          <a:ext cx="3004185" cy="643631"/>
        </a:xfrm>
        <a:prstGeom prst="roundRect">
          <a:avLst>
            <a:gd name="adj" fmla="val 1667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rPr>
            <a:t>Interpersonal skills</a:t>
          </a:r>
          <a:endParaRPr lang="en-IN" sz="2400" b="1" kern="1200" dirty="0">
            <a:latin typeface="Garamond" pitchFamily="18" charset="0"/>
          </a:endParaRPr>
        </a:p>
      </dsp:txBody>
      <dsp:txXfrm>
        <a:off x="2005383" y="827247"/>
        <a:ext cx="2941335" cy="580781"/>
      </dsp:txXfrm>
    </dsp:sp>
    <dsp:sp modelId="{22875271-5FE4-4EB7-8AED-FFCEDFD45B8E}">
      <dsp:nvSpPr>
        <dsp:cNvPr id="0" name=""/>
        <dsp:cNvSpPr/>
      </dsp:nvSpPr>
      <dsp:spPr>
        <a:xfrm>
          <a:off x="573246" y="1494966"/>
          <a:ext cx="1155576" cy="623588"/>
        </a:xfrm>
        <a:prstGeom prst="roundRect">
          <a:avLst>
            <a:gd name="adj" fmla="val 1667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9000" r="-9000"/>
          </a:stretch>
        </a:blipFill>
        <a:ln w="400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sp>
    <dsp:sp modelId="{1ECA039D-2853-4EFC-8880-3F3386597BA2}">
      <dsp:nvSpPr>
        <dsp:cNvPr id="0" name=""/>
        <dsp:cNvSpPr/>
      </dsp:nvSpPr>
      <dsp:spPr>
        <a:xfrm>
          <a:off x="1998863" y="1484945"/>
          <a:ext cx="2684375" cy="643631"/>
        </a:xfrm>
        <a:prstGeom prst="roundRect">
          <a:avLst>
            <a:gd name="adj" fmla="val 1667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rPr>
            <a:t>Ability to listen</a:t>
          </a:r>
          <a:endParaRPr lang="en-IN" sz="2400" b="1" kern="1200" dirty="0">
            <a:latin typeface="Garamond" pitchFamily="18" charset="0"/>
          </a:endParaRPr>
        </a:p>
      </dsp:txBody>
      <dsp:txXfrm>
        <a:off x="2030288" y="1516370"/>
        <a:ext cx="2621525" cy="580781"/>
      </dsp:txXfrm>
    </dsp:sp>
    <dsp:sp modelId="{7F272660-30B1-4B37-958B-DF8A652C7084}">
      <dsp:nvSpPr>
        <dsp:cNvPr id="0" name=""/>
        <dsp:cNvSpPr/>
      </dsp:nvSpPr>
      <dsp:spPr>
        <a:xfrm>
          <a:off x="591068" y="2215834"/>
          <a:ext cx="1155576" cy="623588"/>
        </a:xfrm>
        <a:prstGeom prst="roundRect">
          <a:avLst>
            <a:gd name="adj" fmla="val 16670"/>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2437" r="2437"/>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E1E433-0903-4F5F-AF0A-B8F3B0D05E2A}">
      <dsp:nvSpPr>
        <dsp:cNvPr id="0" name=""/>
        <dsp:cNvSpPr/>
      </dsp:nvSpPr>
      <dsp:spPr>
        <a:xfrm>
          <a:off x="2036040" y="2221684"/>
          <a:ext cx="3283572" cy="643631"/>
        </a:xfrm>
        <a:prstGeom prst="roundRect">
          <a:avLst>
            <a:gd name="adj" fmla="val 1667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rPr>
            <a:t>Relationship building</a:t>
          </a:r>
          <a:endParaRPr lang="en-IN" sz="2400" b="1" kern="1200" dirty="0">
            <a:latin typeface="Garamond" pitchFamily="18" charset="0"/>
          </a:endParaRPr>
        </a:p>
      </dsp:txBody>
      <dsp:txXfrm>
        <a:off x="2067465" y="2253109"/>
        <a:ext cx="3220722" cy="580781"/>
      </dsp:txXfrm>
    </dsp:sp>
    <dsp:sp modelId="{6031AAAF-3879-46E2-886B-F2BBB7374837}">
      <dsp:nvSpPr>
        <dsp:cNvPr id="0" name=""/>
        <dsp:cNvSpPr/>
      </dsp:nvSpPr>
      <dsp:spPr>
        <a:xfrm>
          <a:off x="573246" y="2936701"/>
          <a:ext cx="1155576" cy="623588"/>
        </a:xfrm>
        <a:prstGeom prst="roundRect">
          <a:avLst>
            <a:gd name="adj" fmla="val 16670"/>
          </a:avLst>
        </a:prstGeom>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369" t="2319" r="369" b="2319"/>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9BE530-203D-45FC-A02C-A57307730F30}">
      <dsp:nvSpPr>
        <dsp:cNvPr id="0" name=""/>
        <dsp:cNvSpPr/>
      </dsp:nvSpPr>
      <dsp:spPr>
        <a:xfrm>
          <a:off x="1998863" y="2926680"/>
          <a:ext cx="2684375" cy="643631"/>
        </a:xfrm>
        <a:prstGeom prst="roundRect">
          <a:avLst>
            <a:gd name="adj" fmla="val 1667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rPr>
            <a:t>Teamwork</a:t>
          </a:r>
          <a:endParaRPr lang="en-IN" sz="2400" b="1" kern="1200" dirty="0">
            <a:latin typeface="Garamond" pitchFamily="18" charset="0"/>
          </a:endParaRPr>
        </a:p>
      </dsp:txBody>
      <dsp:txXfrm>
        <a:off x="2030288" y="2958105"/>
        <a:ext cx="2621525" cy="580781"/>
      </dsp:txXfrm>
    </dsp:sp>
    <dsp:sp modelId="{30033E66-8D37-4ED0-B01B-95BEDF29C8B6}">
      <dsp:nvSpPr>
        <dsp:cNvPr id="0" name=""/>
        <dsp:cNvSpPr/>
      </dsp:nvSpPr>
      <dsp:spPr>
        <a:xfrm>
          <a:off x="573246" y="3657569"/>
          <a:ext cx="1155576" cy="623588"/>
        </a:xfrm>
        <a:prstGeom prst="roundRect">
          <a:avLst>
            <a:gd name="adj" fmla="val 16670"/>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t="-2000" b="-2000"/>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E67C35-0C51-4916-9CF4-3874460BD9B3}">
      <dsp:nvSpPr>
        <dsp:cNvPr id="0" name=""/>
        <dsp:cNvSpPr/>
      </dsp:nvSpPr>
      <dsp:spPr>
        <a:xfrm>
          <a:off x="1998863" y="3647547"/>
          <a:ext cx="2684375" cy="643631"/>
        </a:xfrm>
        <a:prstGeom prst="roundRect">
          <a:avLst>
            <a:gd name="adj" fmla="val 1667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rPr>
            <a:t>Communication</a:t>
          </a:r>
          <a:endParaRPr lang="en-IN" sz="2400" b="1" kern="1200" dirty="0">
            <a:latin typeface="Garamond" pitchFamily="18" charset="0"/>
          </a:endParaRPr>
        </a:p>
      </dsp:txBody>
      <dsp:txXfrm>
        <a:off x="2030288" y="3678972"/>
        <a:ext cx="2621525" cy="580781"/>
      </dsp:txXfrm>
    </dsp:sp>
    <dsp:sp modelId="{8C0CAF02-511E-440F-AB20-2EC2FB1B8E21}">
      <dsp:nvSpPr>
        <dsp:cNvPr id="0" name=""/>
        <dsp:cNvSpPr/>
      </dsp:nvSpPr>
      <dsp:spPr>
        <a:xfrm>
          <a:off x="557240" y="4378436"/>
          <a:ext cx="1155576" cy="623588"/>
        </a:xfrm>
        <a:prstGeom prst="roundRect">
          <a:avLst>
            <a:gd name="adj" fmla="val 16670"/>
          </a:avLst>
        </a:prstGeom>
        <a:blipFill dpi="0" rotWithShape="1">
          <a:blip xmlns:r="http://schemas.openxmlformats.org/officeDocument/2006/relationships" r:embed="rId6" cstate="print">
            <a:extLst>
              <a:ext uri="{28A0092B-C50C-407E-A947-70E740481C1C}">
                <a14:useLocalDpi xmlns:a14="http://schemas.microsoft.com/office/drawing/2010/main" val="0"/>
              </a:ext>
            </a:extLst>
          </a:blip>
          <a:srcRect/>
          <a:stretch>
            <a:fillRect l="5276" t="-319" r="5276" b="-319"/>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9A35BB-F9D1-4431-BC8C-7CD53FE3A66E}">
      <dsp:nvSpPr>
        <dsp:cNvPr id="0" name=""/>
        <dsp:cNvSpPr/>
      </dsp:nvSpPr>
      <dsp:spPr>
        <a:xfrm>
          <a:off x="2051520" y="4384286"/>
          <a:ext cx="3097314" cy="643631"/>
        </a:xfrm>
        <a:prstGeom prst="roundRect">
          <a:avLst>
            <a:gd name="adj" fmla="val 1667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rPr>
            <a:t>Sales and Marketing Skills</a:t>
          </a:r>
          <a:endParaRPr lang="en-IN" sz="2400" b="1" kern="1200" dirty="0">
            <a:latin typeface="Garamond" pitchFamily="18" charset="0"/>
          </a:endParaRPr>
        </a:p>
      </dsp:txBody>
      <dsp:txXfrm>
        <a:off x="2082945" y="4415711"/>
        <a:ext cx="3034464" cy="580781"/>
      </dsp:txXfrm>
    </dsp:sp>
    <dsp:sp modelId="{F978CA51-DB10-43FE-A14C-FF074757DC57}">
      <dsp:nvSpPr>
        <dsp:cNvPr id="0" name=""/>
        <dsp:cNvSpPr/>
      </dsp:nvSpPr>
      <dsp:spPr>
        <a:xfrm>
          <a:off x="585240" y="5089282"/>
          <a:ext cx="1086636" cy="643631"/>
        </a:xfrm>
        <a:prstGeom prst="roundRect">
          <a:avLst>
            <a:gd name="adj" fmla="val 16670"/>
          </a:avLst>
        </a:prstGeom>
        <a:blipFill dpi="0" rotWithShape="1">
          <a:blip xmlns:r="http://schemas.openxmlformats.org/officeDocument/2006/relationships" r:embed="rId7" cstate="print">
            <a:extLst>
              <a:ext uri="{28A0092B-C50C-407E-A947-70E740481C1C}">
                <a14:useLocalDpi xmlns:a14="http://schemas.microsoft.com/office/drawing/2010/main" val="0"/>
              </a:ext>
            </a:extLst>
          </a:blip>
          <a:srcRect/>
          <a:stretch>
            <a:fillRect l="5836" t="1248" r="5836" b="1248"/>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FCA771-C5CA-46EA-9A5F-87A114752C0F}">
      <dsp:nvSpPr>
        <dsp:cNvPr id="0" name=""/>
        <dsp:cNvSpPr/>
      </dsp:nvSpPr>
      <dsp:spPr>
        <a:xfrm>
          <a:off x="1998863" y="5089282"/>
          <a:ext cx="2684375" cy="643631"/>
        </a:xfrm>
        <a:prstGeom prst="roundRect">
          <a:avLst>
            <a:gd name="adj" fmla="val 1667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rPr>
            <a:t>Branding Skills</a:t>
          </a:r>
          <a:endParaRPr lang="en-IN" sz="2400" b="1" kern="1200" dirty="0">
            <a:latin typeface="Garamond" pitchFamily="18" charset="0"/>
          </a:endParaRPr>
        </a:p>
      </dsp:txBody>
      <dsp:txXfrm>
        <a:off x="2030288" y="5120707"/>
        <a:ext cx="2621525" cy="580781"/>
      </dsp:txXfrm>
    </dsp:sp>
    <dsp:sp modelId="{2BA00217-F641-41CA-97C0-82C7CA14C904}">
      <dsp:nvSpPr>
        <dsp:cNvPr id="0" name=""/>
        <dsp:cNvSpPr/>
      </dsp:nvSpPr>
      <dsp:spPr>
        <a:xfrm>
          <a:off x="570540" y="5866667"/>
          <a:ext cx="1155576" cy="623588"/>
        </a:xfrm>
        <a:prstGeom prst="roundRect">
          <a:avLst>
            <a:gd name="adj" fmla="val 16670"/>
          </a:avLst>
        </a:prstGeom>
        <a:blipFill dpi="0" rotWithShape="1">
          <a:blip xmlns:r="http://schemas.openxmlformats.org/officeDocument/2006/relationships" r:embed="rId8" cstate="print">
            <a:extLst>
              <a:ext uri="{28A0092B-C50C-407E-A947-70E740481C1C}">
                <a14:useLocalDpi xmlns:a14="http://schemas.microsoft.com/office/drawing/2010/main" val="0"/>
              </a:ext>
            </a:extLst>
          </a:blip>
          <a:srcRect/>
          <a:stretch>
            <a:fillRect l="6873" t="-18079" r="6873" b="-18079"/>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BB4C56-7146-46FD-BEFC-AC8FB8673486}">
      <dsp:nvSpPr>
        <dsp:cNvPr id="0" name=""/>
        <dsp:cNvSpPr/>
      </dsp:nvSpPr>
      <dsp:spPr>
        <a:xfrm>
          <a:off x="2057662" y="5810149"/>
          <a:ext cx="3261925" cy="643631"/>
        </a:xfrm>
        <a:prstGeom prst="roundRect">
          <a:avLst>
            <a:gd name="adj" fmla="val 1667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rPr>
            <a:t>Social Media Skills</a:t>
          </a:r>
          <a:endParaRPr lang="en-IN" sz="2400" b="1" kern="1200" dirty="0">
            <a:latin typeface="Garamond" pitchFamily="18" charset="0"/>
          </a:endParaRPr>
        </a:p>
      </dsp:txBody>
      <dsp:txXfrm>
        <a:off x="2089087" y="5841574"/>
        <a:ext cx="3199075" cy="580781"/>
      </dsp:txXfrm>
    </dsp:sp>
    <dsp:sp modelId="{12A15BA7-8EBD-4452-A23A-C3B57BB33097}">
      <dsp:nvSpPr>
        <dsp:cNvPr id="0" name=""/>
        <dsp:cNvSpPr/>
      </dsp:nvSpPr>
      <dsp:spPr>
        <a:xfrm>
          <a:off x="531821" y="6499273"/>
          <a:ext cx="1204974" cy="797671"/>
        </a:xfrm>
        <a:prstGeom prst="roundRect">
          <a:avLst>
            <a:gd name="adj" fmla="val 16670"/>
          </a:avLst>
        </a:prstGeom>
        <a:blipFill dpi="0" rotWithShape="1">
          <a:blip xmlns:r="http://schemas.openxmlformats.org/officeDocument/2006/relationships" r:embed="rId9" cstate="print">
            <a:extLst>
              <a:ext uri="{28A0092B-C50C-407E-A947-70E740481C1C}">
                <a14:useLocalDpi xmlns:a14="http://schemas.microsoft.com/office/drawing/2010/main" val="0"/>
              </a:ext>
            </a:extLst>
          </a:blip>
          <a:srcRect/>
          <a:stretch>
            <a:fillRect l="5578" t="-21113" r="5578" b="-21113"/>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D39DCC-3D77-45AA-A7F1-D596554599A7}">
      <dsp:nvSpPr>
        <dsp:cNvPr id="0" name=""/>
        <dsp:cNvSpPr/>
      </dsp:nvSpPr>
      <dsp:spPr>
        <a:xfrm>
          <a:off x="2053355" y="6544555"/>
          <a:ext cx="3318489" cy="643631"/>
        </a:xfrm>
        <a:prstGeom prst="roundRect">
          <a:avLst>
            <a:gd name="adj" fmla="val 1667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rPr>
            <a:t>Organizational skills</a:t>
          </a:r>
          <a:endParaRPr lang="en-IN" sz="2400" b="1" kern="1200" dirty="0">
            <a:latin typeface="Garamond" pitchFamily="18" charset="0"/>
          </a:endParaRPr>
        </a:p>
      </dsp:txBody>
      <dsp:txXfrm>
        <a:off x="2084780" y="6575980"/>
        <a:ext cx="3255639" cy="58078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D2A84-3A65-48A0-9CFA-DFBB8486ACE0}">
      <dsp:nvSpPr>
        <dsp:cNvPr id="0" name=""/>
        <dsp:cNvSpPr/>
      </dsp:nvSpPr>
      <dsp:spPr>
        <a:xfrm>
          <a:off x="3398937" y="1540496"/>
          <a:ext cx="3570998" cy="3570998"/>
        </a:xfrm>
        <a:prstGeom prst="ellipse">
          <a:avLst/>
        </a:prstGeom>
        <a:blipFill rotWithShape="0">
          <a:blip xmlns:r="http://schemas.openxmlformats.org/officeDocument/2006/relationships" r:embed="rId1"/>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smtClean="0"/>
            <a:t> </a:t>
          </a:r>
          <a:endParaRPr lang="en-US" sz="1100" b="1" kern="1200" dirty="0"/>
        </a:p>
      </dsp:txBody>
      <dsp:txXfrm>
        <a:off x="3921898" y="2063457"/>
        <a:ext cx="2525076" cy="2525076"/>
      </dsp:txXfrm>
    </dsp:sp>
    <dsp:sp modelId="{9C240F2D-DC60-47AE-BD7E-A5CC8B24AADD}">
      <dsp:nvSpPr>
        <dsp:cNvPr id="0" name=""/>
        <dsp:cNvSpPr/>
      </dsp:nvSpPr>
      <dsp:spPr>
        <a:xfrm>
          <a:off x="4059679" y="65313"/>
          <a:ext cx="2249515" cy="1875220"/>
        </a:xfrm>
        <a:prstGeom prst="ellipse">
          <a:avLst/>
        </a:prstGeom>
        <a:solidFill>
          <a:schemeClr val="accent5">
            <a:alpha val="50000"/>
            <a:hueOff val="-4264625"/>
            <a:satOff val="2424"/>
            <a:lumOff val="-200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latin typeface="Garamond" pitchFamily="18" charset="0"/>
            </a:rPr>
            <a:t>Virtual message board or forum</a:t>
          </a:r>
          <a:endParaRPr lang="en-US" sz="1800" b="1" kern="1200" dirty="0">
            <a:latin typeface="Garamond" pitchFamily="18" charset="0"/>
          </a:endParaRPr>
        </a:p>
      </dsp:txBody>
      <dsp:txXfrm>
        <a:off x="4389113" y="339933"/>
        <a:ext cx="1590647" cy="1325980"/>
      </dsp:txXfrm>
    </dsp:sp>
    <dsp:sp modelId="{B963B2AF-FE7F-4DC2-8776-C9A6E84AFCE0}">
      <dsp:nvSpPr>
        <dsp:cNvPr id="0" name=""/>
        <dsp:cNvSpPr/>
      </dsp:nvSpPr>
      <dsp:spPr>
        <a:xfrm>
          <a:off x="6269052" y="1670516"/>
          <a:ext cx="2249515" cy="1875220"/>
        </a:xfrm>
        <a:prstGeom prst="ellipse">
          <a:avLst/>
        </a:prstGeom>
        <a:solidFill>
          <a:schemeClr val="accent5">
            <a:alpha val="50000"/>
            <a:hueOff val="-8529250"/>
            <a:satOff val="4848"/>
            <a:lumOff val="-400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latin typeface="Garamond" pitchFamily="18" charset="0"/>
            </a:rPr>
            <a:t>Post comments, links, or articles, and ask questions</a:t>
          </a:r>
          <a:endParaRPr lang="en-US" sz="1800" b="1" kern="1200" dirty="0">
            <a:latin typeface="Garamond" pitchFamily="18" charset="0"/>
          </a:endParaRPr>
        </a:p>
      </dsp:txBody>
      <dsp:txXfrm>
        <a:off x="6598486" y="1945136"/>
        <a:ext cx="1590647" cy="1325980"/>
      </dsp:txXfrm>
    </dsp:sp>
    <dsp:sp modelId="{A2CA206D-75A7-47E6-89C0-5A55623A43CC}">
      <dsp:nvSpPr>
        <dsp:cNvPr id="0" name=""/>
        <dsp:cNvSpPr/>
      </dsp:nvSpPr>
      <dsp:spPr>
        <a:xfrm>
          <a:off x="6094673" y="4267712"/>
          <a:ext cx="2249515" cy="1875220"/>
        </a:xfrm>
        <a:prstGeom prst="ellipse">
          <a:avLst/>
        </a:prstGeom>
        <a:solidFill>
          <a:schemeClr val="accent5">
            <a:alpha val="50000"/>
            <a:hueOff val="-12793875"/>
            <a:satOff val="7271"/>
            <a:lumOff val="-600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latin typeface="Garamond" pitchFamily="18" charset="0"/>
            </a:rPr>
            <a:t>Network with other individuals who have your same passions and/or affiliations</a:t>
          </a:r>
          <a:endParaRPr lang="en-US" sz="1800" b="1" kern="1200" dirty="0">
            <a:latin typeface="Garamond" pitchFamily="18" charset="0"/>
          </a:endParaRPr>
        </a:p>
      </dsp:txBody>
      <dsp:txXfrm>
        <a:off x="6424107" y="4542332"/>
        <a:ext cx="1590647" cy="1325980"/>
      </dsp:txXfrm>
    </dsp:sp>
    <dsp:sp modelId="{B12FE01B-7054-4C14-A3EE-5954EA2DC2AB}">
      <dsp:nvSpPr>
        <dsp:cNvPr id="0" name=""/>
        <dsp:cNvSpPr/>
      </dsp:nvSpPr>
      <dsp:spPr>
        <a:xfrm>
          <a:off x="2694211" y="4267790"/>
          <a:ext cx="2249515" cy="1875220"/>
        </a:xfrm>
        <a:prstGeom prst="ellipse">
          <a:avLst/>
        </a:prstGeom>
        <a:solidFill>
          <a:schemeClr val="accent5">
            <a:alpha val="50000"/>
            <a:hueOff val="-17058499"/>
            <a:satOff val="9695"/>
            <a:lumOff val="-800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latin typeface="Garamond" pitchFamily="18" charset="0"/>
            </a:rPr>
            <a:t>Join Groups of your Interests or your college or university</a:t>
          </a:r>
          <a:endParaRPr lang="en-US" sz="1800" b="1" kern="1200" dirty="0">
            <a:latin typeface="Garamond" pitchFamily="18" charset="0"/>
          </a:endParaRPr>
        </a:p>
      </dsp:txBody>
      <dsp:txXfrm>
        <a:off x="3023645" y="4542410"/>
        <a:ext cx="1590647" cy="1325980"/>
      </dsp:txXfrm>
    </dsp:sp>
    <dsp:sp modelId="{781A8761-0FEA-452D-831E-FF053C59725A}">
      <dsp:nvSpPr>
        <dsp:cNvPr id="0" name=""/>
        <dsp:cNvSpPr/>
      </dsp:nvSpPr>
      <dsp:spPr>
        <a:xfrm>
          <a:off x="1850306" y="1670516"/>
          <a:ext cx="2249515" cy="1875220"/>
        </a:xfrm>
        <a:prstGeom prst="ellipse">
          <a:avLst/>
        </a:prstGeom>
        <a:solidFill>
          <a:schemeClr val="accent5">
            <a:alpha val="50000"/>
            <a:hueOff val="-21323124"/>
            <a:satOff val="12119"/>
            <a:lumOff val="-1000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latin typeface="Garamond" pitchFamily="18" charset="0"/>
            </a:rPr>
            <a:t>Wide variety of groups to join or create a new one!</a:t>
          </a:r>
          <a:endParaRPr lang="en-US" sz="1800" b="1" kern="1200" dirty="0">
            <a:latin typeface="Garamond" pitchFamily="18" charset="0"/>
          </a:endParaRPr>
        </a:p>
      </dsp:txBody>
      <dsp:txXfrm>
        <a:off x="2179740" y="1945136"/>
        <a:ext cx="1590647" cy="13259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A4412-8516-4476-9621-9111B3A852D6}">
      <dsp:nvSpPr>
        <dsp:cNvPr id="0" name=""/>
        <dsp:cNvSpPr/>
      </dsp:nvSpPr>
      <dsp:spPr>
        <a:xfrm>
          <a:off x="0" y="69462"/>
          <a:ext cx="8128000" cy="799862"/>
        </a:xfrm>
        <a:prstGeom prst="roundRect">
          <a:avLst/>
        </a:prstGeom>
        <a:solidFill>
          <a:srgbClr val="00CCFF"/>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smtClean="0">
              <a:solidFill>
                <a:schemeClr val="tx1"/>
              </a:solidFill>
              <a:latin typeface="Garamond" pitchFamily="18" charset="0"/>
            </a:rPr>
            <a:t>Conversation starters</a:t>
          </a:r>
          <a:endParaRPr lang="en-US" sz="2000" b="1" kern="1200" dirty="0">
            <a:solidFill>
              <a:schemeClr val="tx1"/>
            </a:solidFill>
            <a:latin typeface="Garamond" pitchFamily="18" charset="0"/>
          </a:endParaRPr>
        </a:p>
      </dsp:txBody>
      <dsp:txXfrm>
        <a:off x="39046" y="108508"/>
        <a:ext cx="8049908" cy="721770"/>
      </dsp:txXfrm>
    </dsp:sp>
    <dsp:sp modelId="{07398AFE-1936-4591-94E3-815F94E02927}">
      <dsp:nvSpPr>
        <dsp:cNvPr id="0" name=""/>
        <dsp:cNvSpPr/>
      </dsp:nvSpPr>
      <dsp:spPr>
        <a:xfrm>
          <a:off x="0" y="976516"/>
          <a:ext cx="8128000" cy="879840"/>
        </a:xfrm>
        <a:prstGeom prst="roundRect">
          <a:avLst/>
        </a:prstGeom>
        <a:solidFill>
          <a:srgbClr val="53B9FF"/>
        </a:solidFill>
        <a:ln w="40000" cap="flat" cmpd="sng" algn="ctr">
          <a:no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smtClean="0">
              <a:solidFill>
                <a:schemeClr val="tx1"/>
              </a:solidFill>
              <a:latin typeface="Garamond" pitchFamily="18" charset="0"/>
            </a:rPr>
            <a:t>Allow you to follow top influencers in your field or niche</a:t>
          </a:r>
        </a:p>
      </dsp:txBody>
      <dsp:txXfrm>
        <a:off x="42950" y="1019466"/>
        <a:ext cx="8042100" cy="793940"/>
      </dsp:txXfrm>
    </dsp:sp>
    <dsp:sp modelId="{10181644-18E7-401C-BA33-D4BB769A7A36}">
      <dsp:nvSpPr>
        <dsp:cNvPr id="0" name=""/>
        <dsp:cNvSpPr/>
      </dsp:nvSpPr>
      <dsp:spPr>
        <a:xfrm>
          <a:off x="0" y="1931557"/>
          <a:ext cx="8128000" cy="879840"/>
        </a:xfrm>
        <a:prstGeom prst="roundRect">
          <a:avLst/>
        </a:prstGeom>
        <a:solidFill>
          <a:srgbClr val="0066FF"/>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smtClean="0">
              <a:solidFill>
                <a:schemeClr val="bg1"/>
              </a:solidFill>
              <a:latin typeface="Garamond" pitchFamily="18" charset="0"/>
            </a:rPr>
            <a:t>Great way to network</a:t>
          </a:r>
          <a:endParaRPr lang="en-US" sz="2000" b="1" kern="1200" dirty="0">
            <a:solidFill>
              <a:schemeClr val="bg1"/>
            </a:solidFill>
            <a:latin typeface="Garamond" pitchFamily="18" charset="0"/>
          </a:endParaRPr>
        </a:p>
      </dsp:txBody>
      <dsp:txXfrm>
        <a:off x="42950" y="1974507"/>
        <a:ext cx="8042100" cy="793940"/>
      </dsp:txXfrm>
    </dsp:sp>
    <dsp:sp modelId="{F1833BBC-4CFC-4A4A-AEF8-FBD09BEB41D0}">
      <dsp:nvSpPr>
        <dsp:cNvPr id="0" name=""/>
        <dsp:cNvSpPr/>
      </dsp:nvSpPr>
      <dsp:spPr>
        <a:xfrm>
          <a:off x="0" y="2853286"/>
          <a:ext cx="8128000" cy="879840"/>
        </a:xfrm>
        <a:prstGeom prst="roundRect">
          <a:avLst/>
        </a:prstGeom>
        <a:solidFill>
          <a:srgbClr val="0000CC"/>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smtClean="0">
              <a:solidFill>
                <a:schemeClr val="bg1"/>
              </a:solidFill>
              <a:latin typeface="Garamond" pitchFamily="18" charset="0"/>
            </a:rPr>
            <a:t>Get ideas &amp; answers to your very own questions! </a:t>
          </a:r>
          <a:endParaRPr lang="en-US" sz="2000" b="1" kern="1200" dirty="0">
            <a:solidFill>
              <a:schemeClr val="bg1"/>
            </a:solidFill>
            <a:latin typeface="Garamond" pitchFamily="18" charset="0"/>
          </a:endParaRPr>
        </a:p>
      </dsp:txBody>
      <dsp:txXfrm>
        <a:off x="42950" y="2896236"/>
        <a:ext cx="8042100" cy="793940"/>
      </dsp:txXfrm>
    </dsp:sp>
    <dsp:sp modelId="{5F17AEEC-552D-4702-BB5F-75C963E2865F}">
      <dsp:nvSpPr>
        <dsp:cNvPr id="0" name=""/>
        <dsp:cNvSpPr/>
      </dsp:nvSpPr>
      <dsp:spPr>
        <a:xfrm>
          <a:off x="0" y="3795758"/>
          <a:ext cx="8128000" cy="879840"/>
        </a:xfrm>
        <a:prstGeom prst="roundRect">
          <a:avLst/>
        </a:prstGeom>
        <a:solidFill>
          <a:srgbClr val="000099"/>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smtClean="0">
              <a:solidFill>
                <a:schemeClr val="bg1"/>
              </a:solidFill>
              <a:latin typeface="Garamond" pitchFamily="18" charset="0"/>
            </a:rPr>
            <a:t>Source &amp; Recruit!!!</a:t>
          </a:r>
          <a:endParaRPr lang="en-US" sz="2000" b="1" kern="1200" dirty="0">
            <a:solidFill>
              <a:schemeClr val="bg1"/>
            </a:solidFill>
            <a:latin typeface="Garamond" pitchFamily="18" charset="0"/>
          </a:endParaRPr>
        </a:p>
      </dsp:txBody>
      <dsp:txXfrm>
        <a:off x="42950" y="3838708"/>
        <a:ext cx="8042100" cy="7939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998919-B547-47A7-A8F7-51136EAFAEF2}">
      <dsp:nvSpPr>
        <dsp:cNvPr id="0" name=""/>
        <dsp:cNvSpPr/>
      </dsp:nvSpPr>
      <dsp:spPr>
        <a:xfrm>
          <a:off x="0" y="1191933"/>
          <a:ext cx="8127999" cy="756000"/>
        </a:xfrm>
        <a:prstGeom prst="rect">
          <a:avLst/>
        </a:prstGeom>
        <a:solidFill>
          <a:schemeClr val="accent1">
            <a:alpha val="90000"/>
            <a:tint val="4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8962E6-D5E7-4F7A-9F3A-0B05002D46F6}">
      <dsp:nvSpPr>
        <dsp:cNvPr id="0" name=""/>
        <dsp:cNvSpPr/>
      </dsp:nvSpPr>
      <dsp:spPr>
        <a:xfrm>
          <a:off x="406400" y="749133"/>
          <a:ext cx="5689600" cy="885600"/>
        </a:xfrm>
        <a:prstGeom prst="roundRect">
          <a:avLst/>
        </a:prstGeom>
        <a:solidFill>
          <a:schemeClr val="lt1">
            <a:hueOff val="0"/>
            <a:satOff val="0"/>
            <a:lumOff val="0"/>
            <a:alphaOff val="0"/>
          </a:schemeClr>
        </a:solidFill>
        <a:ln w="400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l" defTabSz="1333500">
            <a:lnSpc>
              <a:spcPct val="90000"/>
            </a:lnSpc>
            <a:spcBef>
              <a:spcPct val="0"/>
            </a:spcBef>
            <a:spcAft>
              <a:spcPct val="35000"/>
            </a:spcAft>
          </a:pPr>
          <a:r>
            <a:rPr lang="en-US" sz="3000" kern="1200" dirty="0" smtClean="0"/>
            <a:t>Social Recruiter‘s Professional Process Expertise</a:t>
          </a:r>
          <a:endParaRPr lang="en-IN" sz="3000" kern="1200" dirty="0"/>
        </a:p>
      </dsp:txBody>
      <dsp:txXfrm>
        <a:off x="449631" y="792364"/>
        <a:ext cx="5603138" cy="799138"/>
      </dsp:txXfrm>
    </dsp:sp>
    <dsp:sp modelId="{93550C20-CC14-4120-A517-CAEEE4D532FE}">
      <dsp:nvSpPr>
        <dsp:cNvPr id="0" name=""/>
        <dsp:cNvSpPr/>
      </dsp:nvSpPr>
      <dsp:spPr>
        <a:xfrm>
          <a:off x="0" y="2552733"/>
          <a:ext cx="8127999" cy="756000"/>
        </a:xfrm>
        <a:prstGeom prst="rect">
          <a:avLst/>
        </a:prstGeom>
        <a:solidFill>
          <a:schemeClr val="accent1">
            <a:alpha val="90000"/>
            <a:tint val="4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F238B2-C3D1-42A5-8E08-E79C089AE614}">
      <dsp:nvSpPr>
        <dsp:cNvPr id="0" name=""/>
        <dsp:cNvSpPr/>
      </dsp:nvSpPr>
      <dsp:spPr>
        <a:xfrm>
          <a:off x="406400" y="2109933"/>
          <a:ext cx="5689600" cy="885600"/>
        </a:xfrm>
        <a:prstGeom prst="roundRect">
          <a:avLst/>
        </a:prstGeom>
        <a:solidFill>
          <a:schemeClr val="lt1">
            <a:hueOff val="0"/>
            <a:satOff val="0"/>
            <a:lumOff val="0"/>
            <a:alphaOff val="0"/>
          </a:schemeClr>
        </a:solidFill>
        <a:ln w="400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l" defTabSz="1333500">
            <a:lnSpc>
              <a:spcPct val="90000"/>
            </a:lnSpc>
            <a:spcBef>
              <a:spcPct val="0"/>
            </a:spcBef>
            <a:spcAft>
              <a:spcPct val="35000"/>
            </a:spcAft>
          </a:pPr>
          <a:r>
            <a:rPr lang="en-US" sz="3000" kern="1200" smtClean="0"/>
            <a:t>Branding Strategies</a:t>
          </a:r>
          <a:endParaRPr lang="en-IN" sz="3000" kern="1200"/>
        </a:p>
      </dsp:txBody>
      <dsp:txXfrm>
        <a:off x="449631" y="2153164"/>
        <a:ext cx="5603138" cy="799138"/>
      </dsp:txXfrm>
    </dsp:sp>
    <dsp:sp modelId="{DF5AD489-1E2C-4FC3-B81E-0C2AE6045F76}">
      <dsp:nvSpPr>
        <dsp:cNvPr id="0" name=""/>
        <dsp:cNvSpPr/>
      </dsp:nvSpPr>
      <dsp:spPr>
        <a:xfrm>
          <a:off x="0" y="3913533"/>
          <a:ext cx="8127999" cy="756000"/>
        </a:xfrm>
        <a:prstGeom prst="rect">
          <a:avLst/>
        </a:prstGeom>
        <a:solidFill>
          <a:schemeClr val="accent1">
            <a:alpha val="90000"/>
            <a:tint val="4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9B8418-CC7F-4FBA-8722-80911A4648F4}">
      <dsp:nvSpPr>
        <dsp:cNvPr id="0" name=""/>
        <dsp:cNvSpPr/>
      </dsp:nvSpPr>
      <dsp:spPr>
        <a:xfrm>
          <a:off x="406400" y="3470733"/>
          <a:ext cx="5689600" cy="885600"/>
        </a:xfrm>
        <a:prstGeom prst="roundRect">
          <a:avLst/>
        </a:prstGeom>
        <a:solidFill>
          <a:schemeClr val="lt1">
            <a:hueOff val="0"/>
            <a:satOff val="0"/>
            <a:lumOff val="0"/>
            <a:alphaOff val="0"/>
          </a:schemeClr>
        </a:solidFill>
        <a:ln w="400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l" defTabSz="1333500">
            <a:lnSpc>
              <a:spcPct val="90000"/>
            </a:lnSpc>
            <a:spcBef>
              <a:spcPct val="0"/>
            </a:spcBef>
            <a:spcAft>
              <a:spcPct val="35000"/>
            </a:spcAft>
          </a:pPr>
          <a:r>
            <a:rPr lang="en-US" sz="3000" kern="1200" smtClean="0"/>
            <a:t>Online-Offline Integration Strategies</a:t>
          </a:r>
          <a:endParaRPr lang="en-IN" sz="3000" kern="1200"/>
        </a:p>
      </dsp:txBody>
      <dsp:txXfrm>
        <a:off x="449631" y="3513964"/>
        <a:ext cx="5603138" cy="79913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43BC89-5F01-48E6-9923-21E28431A89F}">
      <dsp:nvSpPr>
        <dsp:cNvPr id="0" name=""/>
        <dsp:cNvSpPr/>
      </dsp:nvSpPr>
      <dsp:spPr>
        <a:xfrm>
          <a:off x="109354" y="177276"/>
          <a:ext cx="9941291" cy="1445742"/>
        </a:xfrm>
        <a:prstGeom prst="rightArrow">
          <a:avLst>
            <a:gd name="adj1" fmla="val 50000"/>
            <a:gd name="adj2" fmla="val 50000"/>
          </a:avLst>
        </a:prstGeom>
        <a:solidFill>
          <a:schemeClr val="accent4">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254000" bIns="229512" numCol="1" spcCol="1270" anchor="ctr" anchorCtr="0">
          <a:noAutofit/>
        </a:bodyPr>
        <a:lstStyle/>
        <a:p>
          <a:pPr lvl="0" algn="l" defTabSz="1155700">
            <a:lnSpc>
              <a:spcPct val="90000"/>
            </a:lnSpc>
            <a:spcBef>
              <a:spcPct val="0"/>
            </a:spcBef>
            <a:spcAft>
              <a:spcPct val="35000"/>
            </a:spcAft>
          </a:pPr>
          <a:r>
            <a:rPr lang="en-IN" sz="2600" kern="1200" dirty="0" smtClean="0"/>
            <a:t>Sourcing</a:t>
          </a:r>
          <a:endParaRPr lang="en-IN" sz="2600" kern="1200" dirty="0"/>
        </a:p>
      </dsp:txBody>
      <dsp:txXfrm>
        <a:off x="109354" y="538712"/>
        <a:ext cx="9579856" cy="722871"/>
      </dsp:txXfrm>
    </dsp:sp>
    <dsp:sp modelId="{D34CBE88-3AE9-421A-9EFE-C5C8F52300D6}">
      <dsp:nvSpPr>
        <dsp:cNvPr id="0" name=""/>
        <dsp:cNvSpPr/>
      </dsp:nvSpPr>
      <dsp:spPr>
        <a:xfrm>
          <a:off x="109354" y="1205822"/>
          <a:ext cx="1837349" cy="5289081"/>
        </a:xfrm>
        <a:prstGeom prst="rect">
          <a:avLst/>
        </a:prstGeom>
        <a:solidFill>
          <a:schemeClr val="tx2">
            <a:lumMod val="20000"/>
            <a:lumOff val="80000"/>
          </a:schemeClr>
        </a:solidFill>
        <a:ln w="400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smtClean="0">
              <a:latin typeface="Garamond" pitchFamily="18" charset="0"/>
            </a:rPr>
            <a:t>-</a:t>
          </a:r>
          <a:r>
            <a:rPr lang="en-US" sz="1400" b="1" kern="1200" dirty="0" smtClean="0">
              <a:latin typeface="Garamond" pitchFamily="18" charset="0"/>
            </a:rPr>
            <a:t>Internal and external job postings</a:t>
          </a:r>
          <a:endParaRPr lang="en-IN" sz="1400" b="1" kern="1200" dirty="0">
            <a:latin typeface="Garamond" pitchFamily="18" charset="0"/>
          </a:endParaRPr>
        </a:p>
        <a:p>
          <a:pPr lvl="0" algn="just" defTabSz="622300">
            <a:lnSpc>
              <a:spcPct val="90000"/>
            </a:lnSpc>
            <a:spcBef>
              <a:spcPct val="0"/>
            </a:spcBef>
            <a:spcAft>
              <a:spcPct val="35000"/>
            </a:spcAft>
          </a:pPr>
          <a:r>
            <a:rPr lang="en-US" sz="1400" b="1" kern="1200" dirty="0" smtClean="0">
              <a:latin typeface="Garamond" pitchFamily="18" charset="0"/>
            </a:rPr>
            <a:t>-Use of appropriate media to advertise open positions</a:t>
          </a:r>
          <a:endParaRPr lang="en-IN" sz="1400" b="1" kern="1200" dirty="0">
            <a:latin typeface="Garamond" pitchFamily="18" charset="0"/>
          </a:endParaRPr>
        </a:p>
        <a:p>
          <a:pPr lvl="0" algn="l" defTabSz="622300">
            <a:lnSpc>
              <a:spcPct val="90000"/>
            </a:lnSpc>
            <a:spcBef>
              <a:spcPct val="0"/>
            </a:spcBef>
            <a:spcAft>
              <a:spcPct val="35000"/>
            </a:spcAft>
          </a:pPr>
          <a:r>
            <a:rPr lang="en-US" sz="1400" b="1" kern="1200" dirty="0" smtClean="0">
              <a:latin typeface="Garamond" pitchFamily="18" charset="0"/>
            </a:rPr>
            <a:t>-Searching online database and job portals</a:t>
          </a:r>
          <a:endParaRPr lang="en-IN" sz="1400" b="1" kern="1200" dirty="0">
            <a:latin typeface="Garamond" pitchFamily="18" charset="0"/>
          </a:endParaRPr>
        </a:p>
        <a:p>
          <a:pPr lvl="0" algn="l" defTabSz="622300">
            <a:lnSpc>
              <a:spcPct val="90000"/>
            </a:lnSpc>
            <a:spcBef>
              <a:spcPct val="0"/>
            </a:spcBef>
            <a:spcAft>
              <a:spcPct val="35000"/>
            </a:spcAft>
          </a:pPr>
          <a:r>
            <a:rPr lang="en-US" sz="1400" b="1" kern="1200" dirty="0" smtClean="0">
              <a:latin typeface="Garamond" pitchFamily="18" charset="0"/>
            </a:rPr>
            <a:t>-Classified ads in local and regional newspapers</a:t>
          </a:r>
          <a:endParaRPr lang="en-IN" sz="1400" b="1" kern="1200" dirty="0">
            <a:latin typeface="Garamond" pitchFamily="18" charset="0"/>
          </a:endParaRPr>
        </a:p>
        <a:p>
          <a:pPr lvl="0" algn="l" defTabSz="622300">
            <a:lnSpc>
              <a:spcPct val="90000"/>
            </a:lnSpc>
            <a:spcBef>
              <a:spcPct val="0"/>
            </a:spcBef>
            <a:spcAft>
              <a:spcPct val="35000"/>
            </a:spcAft>
          </a:pPr>
          <a:r>
            <a:rPr lang="en-US" sz="1400" b="1" kern="1200" dirty="0" smtClean="0">
              <a:latin typeface="Garamond" pitchFamily="18" charset="0"/>
            </a:rPr>
            <a:t>-Hiring specialist recruitment consultants</a:t>
          </a:r>
          <a:endParaRPr lang="en-IN" sz="1400" b="1" kern="1200" dirty="0">
            <a:latin typeface="Garamond" pitchFamily="18" charset="0"/>
          </a:endParaRPr>
        </a:p>
        <a:p>
          <a:pPr lvl="0" algn="l" defTabSz="622300">
            <a:lnSpc>
              <a:spcPct val="90000"/>
            </a:lnSpc>
            <a:spcBef>
              <a:spcPct val="0"/>
            </a:spcBef>
            <a:spcAft>
              <a:spcPct val="35000"/>
            </a:spcAft>
          </a:pPr>
          <a:r>
            <a:rPr lang="en-US" sz="1400" b="1" kern="1200" dirty="0" smtClean="0">
              <a:latin typeface="Garamond" pitchFamily="18" charset="0"/>
            </a:rPr>
            <a:t>-Publishing job postings in trade journals (e.g. </a:t>
          </a:r>
          <a:r>
            <a:rPr lang="en-US" sz="1400" b="1" kern="1200" dirty="0" err="1" smtClean="0">
              <a:latin typeface="Garamond" pitchFamily="18" charset="0"/>
            </a:rPr>
            <a:t>Pharma</a:t>
          </a:r>
          <a:r>
            <a:rPr lang="en-US" sz="1400" b="1" kern="1200" dirty="0" smtClean="0">
              <a:latin typeface="Garamond" pitchFamily="18" charset="0"/>
            </a:rPr>
            <a:t>)</a:t>
          </a:r>
          <a:endParaRPr lang="en-IN" sz="1400" b="1" kern="1200" dirty="0">
            <a:latin typeface="Garamond" pitchFamily="18" charset="0"/>
          </a:endParaRPr>
        </a:p>
        <a:p>
          <a:pPr lvl="0" algn="l" defTabSz="622300">
            <a:lnSpc>
              <a:spcPct val="90000"/>
            </a:lnSpc>
            <a:spcBef>
              <a:spcPct val="0"/>
            </a:spcBef>
            <a:spcAft>
              <a:spcPct val="35000"/>
            </a:spcAft>
          </a:pPr>
          <a:r>
            <a:rPr lang="en-US" sz="1400" b="1" kern="1200" dirty="0" smtClean="0">
              <a:latin typeface="Garamond" pitchFamily="18" charset="0"/>
            </a:rPr>
            <a:t>-Collaborating with recruitment agencies</a:t>
          </a:r>
          <a:endParaRPr lang="en-IN" sz="1400" b="1" kern="1200" dirty="0">
            <a:latin typeface="Garamond" pitchFamily="18" charset="0"/>
          </a:endParaRPr>
        </a:p>
        <a:p>
          <a:pPr lvl="0" algn="l" defTabSz="622300">
            <a:lnSpc>
              <a:spcPct val="90000"/>
            </a:lnSpc>
            <a:spcBef>
              <a:spcPct val="0"/>
            </a:spcBef>
            <a:spcAft>
              <a:spcPct val="35000"/>
            </a:spcAft>
          </a:pPr>
          <a:r>
            <a:rPr lang="en-US" sz="1400" b="1" kern="1200" dirty="0" smtClean="0">
              <a:latin typeface="Garamond" pitchFamily="18" charset="0"/>
            </a:rPr>
            <a:t>-Local and regional hiring drives</a:t>
          </a:r>
          <a:endParaRPr lang="en-IN" sz="1400" b="1" kern="1200" dirty="0">
            <a:latin typeface="Garamond" pitchFamily="18" charset="0"/>
          </a:endParaRPr>
        </a:p>
        <a:p>
          <a:pPr lvl="0" algn="l" defTabSz="622300">
            <a:lnSpc>
              <a:spcPct val="90000"/>
            </a:lnSpc>
            <a:spcBef>
              <a:spcPct val="0"/>
            </a:spcBef>
            <a:spcAft>
              <a:spcPct val="35000"/>
            </a:spcAft>
          </a:pPr>
          <a:r>
            <a:rPr lang="en-US" sz="1400" b="1" kern="1200" dirty="0" smtClean="0">
              <a:latin typeface="Garamond" pitchFamily="18" charset="0"/>
            </a:rPr>
            <a:t>-Grassroots efforts such as college job fairs and student interviews</a:t>
          </a:r>
          <a:endParaRPr lang="en-IN" sz="1400" b="1" kern="1200" dirty="0">
            <a:latin typeface="Garamond" pitchFamily="18" charset="0"/>
          </a:endParaRPr>
        </a:p>
      </dsp:txBody>
      <dsp:txXfrm>
        <a:off x="109354" y="1205822"/>
        <a:ext cx="1837349" cy="5289081"/>
      </dsp:txXfrm>
    </dsp:sp>
    <dsp:sp modelId="{C34E1C64-F682-4466-8D93-57E38003AFA8}">
      <dsp:nvSpPr>
        <dsp:cNvPr id="0" name=""/>
        <dsp:cNvSpPr/>
      </dsp:nvSpPr>
      <dsp:spPr>
        <a:xfrm>
          <a:off x="1946504" y="862893"/>
          <a:ext cx="8104140" cy="1445742"/>
        </a:xfrm>
        <a:prstGeom prst="rightArrow">
          <a:avLst>
            <a:gd name="adj1" fmla="val 50000"/>
            <a:gd name="adj2" fmla="val 50000"/>
          </a:avLst>
        </a:prstGeom>
        <a:solidFill>
          <a:schemeClr val="accent4">
            <a:hueOff val="5330781"/>
            <a:satOff val="-23605"/>
            <a:lumOff val="1078"/>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254000" bIns="229512" numCol="1" spcCol="1270" anchor="ctr" anchorCtr="0">
          <a:noAutofit/>
        </a:bodyPr>
        <a:lstStyle/>
        <a:p>
          <a:pPr lvl="0" algn="l" defTabSz="1155700">
            <a:lnSpc>
              <a:spcPct val="90000"/>
            </a:lnSpc>
            <a:spcBef>
              <a:spcPct val="0"/>
            </a:spcBef>
            <a:spcAft>
              <a:spcPct val="35000"/>
            </a:spcAft>
          </a:pPr>
          <a:r>
            <a:rPr lang="en-IN" sz="2600" kern="1200" dirty="0" smtClean="0"/>
            <a:t>Screening</a:t>
          </a:r>
          <a:endParaRPr lang="en-IN" sz="2600" kern="1200" dirty="0"/>
        </a:p>
      </dsp:txBody>
      <dsp:txXfrm>
        <a:off x="1946504" y="1224329"/>
        <a:ext cx="7742705" cy="722871"/>
      </dsp:txXfrm>
    </dsp:sp>
    <dsp:sp modelId="{B674A6AE-9940-4E1D-A905-AC371F47B412}">
      <dsp:nvSpPr>
        <dsp:cNvPr id="0" name=""/>
        <dsp:cNvSpPr/>
      </dsp:nvSpPr>
      <dsp:spPr>
        <a:xfrm>
          <a:off x="1946504" y="1975855"/>
          <a:ext cx="1837349" cy="2654615"/>
        </a:xfrm>
        <a:prstGeom prst="rect">
          <a:avLst/>
        </a:prstGeom>
        <a:solidFill>
          <a:srgbClr val="99FF66"/>
        </a:solidFill>
        <a:ln w="40000" cap="flat" cmpd="sng" algn="ctr">
          <a:solidFill>
            <a:schemeClr val="accent4">
              <a:hueOff val="5330781"/>
              <a:satOff val="-23605"/>
              <a:lumOff val="107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just" defTabSz="666750">
            <a:lnSpc>
              <a:spcPct val="90000"/>
            </a:lnSpc>
            <a:spcBef>
              <a:spcPct val="0"/>
            </a:spcBef>
            <a:spcAft>
              <a:spcPct val="35000"/>
            </a:spcAft>
          </a:pPr>
          <a:r>
            <a:rPr lang="en-US" sz="1500" kern="1200" dirty="0" smtClean="0"/>
            <a:t>- </a:t>
          </a:r>
          <a:r>
            <a:rPr lang="en-US" sz="1500" b="1" kern="1200" dirty="0" smtClean="0">
              <a:latin typeface="Garamond" pitchFamily="18" charset="0"/>
            </a:rPr>
            <a:t>Narrowing Down Promising Candidates</a:t>
          </a:r>
          <a:endParaRPr lang="en-IN" sz="1500" b="1" kern="1200" dirty="0">
            <a:latin typeface="Garamond" pitchFamily="18" charset="0"/>
          </a:endParaRPr>
        </a:p>
        <a:p>
          <a:pPr lvl="0" algn="just" defTabSz="666750">
            <a:lnSpc>
              <a:spcPct val="90000"/>
            </a:lnSpc>
            <a:spcBef>
              <a:spcPct val="0"/>
            </a:spcBef>
            <a:spcAft>
              <a:spcPct val="35000"/>
            </a:spcAft>
          </a:pPr>
          <a:r>
            <a:rPr lang="en-US" sz="1500" b="1" kern="1200" dirty="0" smtClean="0">
              <a:latin typeface="Garamond" pitchFamily="18" charset="0"/>
            </a:rPr>
            <a:t>-Paper Screening</a:t>
          </a:r>
          <a:endParaRPr lang="en-IN" sz="1500" b="1" kern="1200" dirty="0">
            <a:latin typeface="Garamond" pitchFamily="18" charset="0"/>
          </a:endParaRPr>
        </a:p>
        <a:p>
          <a:pPr lvl="0" algn="just" defTabSz="666750">
            <a:lnSpc>
              <a:spcPct val="90000"/>
            </a:lnSpc>
            <a:spcBef>
              <a:spcPct val="0"/>
            </a:spcBef>
            <a:spcAft>
              <a:spcPct val="35000"/>
            </a:spcAft>
          </a:pPr>
          <a:r>
            <a:rPr lang="en-US" sz="1500" b="1" kern="1200" dirty="0" smtClean="0">
              <a:latin typeface="Garamond" pitchFamily="18" charset="0"/>
            </a:rPr>
            <a:t>-Establishing Connection</a:t>
          </a:r>
          <a:endParaRPr lang="en-IN" sz="1500" b="1" kern="1200" dirty="0">
            <a:latin typeface="Garamond" pitchFamily="18" charset="0"/>
          </a:endParaRPr>
        </a:p>
      </dsp:txBody>
      <dsp:txXfrm>
        <a:off x="1946504" y="1975855"/>
        <a:ext cx="1837349" cy="2654615"/>
      </dsp:txXfrm>
    </dsp:sp>
    <dsp:sp modelId="{D540E114-70FB-46A6-9A6F-69FFD99E01BC}">
      <dsp:nvSpPr>
        <dsp:cNvPr id="0" name=""/>
        <dsp:cNvSpPr/>
      </dsp:nvSpPr>
      <dsp:spPr>
        <a:xfrm>
          <a:off x="3783655" y="1344993"/>
          <a:ext cx="6266990" cy="1445742"/>
        </a:xfrm>
        <a:prstGeom prst="rightArrow">
          <a:avLst>
            <a:gd name="adj1" fmla="val 50000"/>
            <a:gd name="adj2" fmla="val 50000"/>
          </a:avLst>
        </a:prstGeom>
        <a:solidFill>
          <a:srgbClr val="009AD0"/>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254000" bIns="229512" numCol="1" spcCol="1270" anchor="ctr" anchorCtr="0">
          <a:noAutofit/>
        </a:bodyPr>
        <a:lstStyle/>
        <a:p>
          <a:pPr lvl="0" algn="l" defTabSz="1155700">
            <a:lnSpc>
              <a:spcPct val="90000"/>
            </a:lnSpc>
            <a:spcBef>
              <a:spcPct val="0"/>
            </a:spcBef>
            <a:spcAft>
              <a:spcPct val="35000"/>
            </a:spcAft>
          </a:pPr>
          <a:r>
            <a:rPr lang="en-IN" sz="2600" kern="1200" dirty="0" smtClean="0"/>
            <a:t>Selection</a:t>
          </a:r>
          <a:endParaRPr lang="en-IN" sz="2600" kern="1200" dirty="0"/>
        </a:p>
      </dsp:txBody>
      <dsp:txXfrm>
        <a:off x="3783655" y="1706429"/>
        <a:ext cx="5905555" cy="722871"/>
      </dsp:txXfrm>
    </dsp:sp>
    <dsp:sp modelId="{7AB42E2E-8942-4374-8317-F646E911A377}">
      <dsp:nvSpPr>
        <dsp:cNvPr id="0" name=""/>
        <dsp:cNvSpPr/>
      </dsp:nvSpPr>
      <dsp:spPr>
        <a:xfrm>
          <a:off x="3783655" y="2447071"/>
          <a:ext cx="1837349" cy="3492677"/>
        </a:xfrm>
        <a:prstGeom prst="rect">
          <a:avLst/>
        </a:prstGeom>
        <a:solidFill>
          <a:srgbClr val="5DD5FF"/>
        </a:solidFill>
        <a:ln w="40000" cap="flat" cmpd="sng" algn="ctr">
          <a:solidFill>
            <a:schemeClr val="accent4">
              <a:hueOff val="10661562"/>
              <a:satOff val="-47210"/>
              <a:lumOff val="21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IN" sz="1500" b="1" kern="1200" dirty="0" smtClean="0">
              <a:latin typeface="Garamond" pitchFamily="18" charset="0"/>
            </a:rPr>
            <a:t>-</a:t>
          </a:r>
          <a:r>
            <a:rPr lang="en-US" sz="1500" b="1" kern="1200" dirty="0" smtClean="0">
              <a:latin typeface="Garamond" pitchFamily="18" charset="0"/>
            </a:rPr>
            <a:t>Phone screening</a:t>
          </a:r>
        </a:p>
        <a:p>
          <a:pPr lvl="0" algn="l" defTabSz="666750">
            <a:lnSpc>
              <a:spcPct val="90000"/>
            </a:lnSpc>
            <a:spcBef>
              <a:spcPct val="0"/>
            </a:spcBef>
            <a:spcAft>
              <a:spcPct val="35000"/>
            </a:spcAft>
          </a:pPr>
          <a:r>
            <a:rPr lang="en-US" sz="1500" b="1" kern="1200" dirty="0" smtClean="0">
              <a:latin typeface="Garamond" pitchFamily="18" charset="0"/>
            </a:rPr>
            <a:t>-Interviewing</a:t>
          </a:r>
        </a:p>
        <a:p>
          <a:pPr lvl="0" algn="l" defTabSz="666750">
            <a:lnSpc>
              <a:spcPct val="90000"/>
            </a:lnSpc>
            <a:spcBef>
              <a:spcPct val="0"/>
            </a:spcBef>
            <a:spcAft>
              <a:spcPct val="35000"/>
            </a:spcAft>
          </a:pPr>
          <a:r>
            <a:rPr lang="en-IN" sz="1500" b="1" kern="1200" dirty="0" smtClean="0">
              <a:latin typeface="Garamond" pitchFamily="18" charset="0"/>
            </a:rPr>
            <a:t>-</a:t>
          </a:r>
          <a:r>
            <a:rPr lang="en-US" sz="1500" b="1" kern="1200" dirty="0" smtClean="0">
              <a:latin typeface="Garamond" pitchFamily="18" charset="0"/>
            </a:rPr>
            <a:t>Interview Preparation</a:t>
          </a:r>
        </a:p>
        <a:p>
          <a:pPr lvl="0" algn="l" defTabSz="666750">
            <a:lnSpc>
              <a:spcPct val="90000"/>
            </a:lnSpc>
            <a:spcBef>
              <a:spcPct val="0"/>
            </a:spcBef>
            <a:spcAft>
              <a:spcPct val="35000"/>
            </a:spcAft>
          </a:pPr>
          <a:r>
            <a:rPr lang="en-US" sz="1500" b="1" kern="1200" dirty="0" smtClean="0">
              <a:latin typeface="Garamond" pitchFamily="18" charset="0"/>
            </a:rPr>
            <a:t>-Questions and Scripting</a:t>
          </a:r>
        </a:p>
        <a:p>
          <a:pPr lvl="0" algn="l" defTabSz="666750">
            <a:lnSpc>
              <a:spcPct val="90000"/>
            </a:lnSpc>
            <a:spcBef>
              <a:spcPct val="0"/>
            </a:spcBef>
            <a:spcAft>
              <a:spcPct val="35000"/>
            </a:spcAft>
          </a:pPr>
          <a:r>
            <a:rPr lang="en-US" sz="1500" b="1" kern="1200" dirty="0" smtClean="0">
              <a:latin typeface="Garamond" pitchFamily="18" charset="0"/>
            </a:rPr>
            <a:t>-Questions to Pose During Interviews</a:t>
          </a:r>
          <a:endParaRPr lang="en-IN" sz="1500" b="1" kern="1200" dirty="0">
            <a:latin typeface="Garamond" pitchFamily="18" charset="0"/>
          </a:endParaRPr>
        </a:p>
        <a:p>
          <a:pPr lvl="0" algn="l" defTabSz="666750">
            <a:lnSpc>
              <a:spcPct val="90000"/>
            </a:lnSpc>
            <a:spcBef>
              <a:spcPct val="0"/>
            </a:spcBef>
            <a:spcAft>
              <a:spcPct val="35000"/>
            </a:spcAft>
          </a:pPr>
          <a:r>
            <a:rPr lang="en-IN" sz="1500" b="1" kern="1200" dirty="0" smtClean="0">
              <a:latin typeface="Garamond" pitchFamily="18" charset="0"/>
            </a:rPr>
            <a:t>-</a:t>
          </a:r>
          <a:r>
            <a:rPr lang="en-US" sz="1500" b="1" kern="1200" dirty="0" smtClean="0">
              <a:latin typeface="Garamond" pitchFamily="18" charset="0"/>
            </a:rPr>
            <a:t>Sample Interview Questions</a:t>
          </a:r>
        </a:p>
        <a:p>
          <a:pPr lvl="0" algn="l" defTabSz="666750">
            <a:lnSpc>
              <a:spcPct val="90000"/>
            </a:lnSpc>
            <a:spcBef>
              <a:spcPct val="0"/>
            </a:spcBef>
            <a:spcAft>
              <a:spcPct val="35000"/>
            </a:spcAft>
          </a:pPr>
          <a:r>
            <a:rPr lang="en-US" sz="1500" b="1" kern="1200" dirty="0" smtClean="0">
              <a:latin typeface="Garamond" pitchFamily="18" charset="0"/>
            </a:rPr>
            <a:t>-Use non-verbal cues</a:t>
          </a:r>
        </a:p>
        <a:p>
          <a:pPr lvl="0" algn="l" defTabSz="666750">
            <a:lnSpc>
              <a:spcPct val="90000"/>
            </a:lnSpc>
            <a:spcBef>
              <a:spcPct val="0"/>
            </a:spcBef>
            <a:spcAft>
              <a:spcPct val="35000"/>
            </a:spcAft>
          </a:pPr>
          <a:r>
            <a:rPr lang="en-US" sz="1500" b="1" kern="1200" dirty="0" smtClean="0">
              <a:latin typeface="Garamond" pitchFamily="18" charset="0"/>
            </a:rPr>
            <a:t>-After the Interview</a:t>
          </a:r>
          <a:endParaRPr lang="en-IN" sz="1500" b="1" kern="1200" dirty="0" smtClean="0">
            <a:latin typeface="Garamond" pitchFamily="18" charset="0"/>
          </a:endParaRPr>
        </a:p>
      </dsp:txBody>
      <dsp:txXfrm>
        <a:off x="3783655" y="2447071"/>
        <a:ext cx="1837349" cy="3492677"/>
      </dsp:txXfrm>
    </dsp:sp>
    <dsp:sp modelId="{A51B669C-0235-4BE3-975F-E9E00494D329}">
      <dsp:nvSpPr>
        <dsp:cNvPr id="0" name=""/>
        <dsp:cNvSpPr/>
      </dsp:nvSpPr>
      <dsp:spPr>
        <a:xfrm>
          <a:off x="5621800" y="2055607"/>
          <a:ext cx="4428845" cy="1445742"/>
        </a:xfrm>
        <a:prstGeom prst="rightArrow">
          <a:avLst>
            <a:gd name="adj1" fmla="val 50000"/>
            <a:gd name="adj2" fmla="val 50000"/>
          </a:avLst>
        </a:prstGeom>
        <a:solidFill>
          <a:schemeClr val="accent4">
            <a:hueOff val="15992344"/>
            <a:satOff val="-70815"/>
            <a:lumOff val="3235"/>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254000" bIns="229512" numCol="1" spcCol="1270" anchor="ctr" anchorCtr="0">
          <a:noAutofit/>
        </a:bodyPr>
        <a:lstStyle/>
        <a:p>
          <a:pPr lvl="0" algn="l" defTabSz="1155700">
            <a:lnSpc>
              <a:spcPct val="90000"/>
            </a:lnSpc>
            <a:spcBef>
              <a:spcPct val="0"/>
            </a:spcBef>
            <a:spcAft>
              <a:spcPct val="35000"/>
            </a:spcAft>
          </a:pPr>
          <a:r>
            <a:rPr lang="en-IN" sz="2600" kern="1200" dirty="0" smtClean="0"/>
            <a:t>Follow-up</a:t>
          </a:r>
          <a:endParaRPr lang="en-IN" sz="2600" kern="1200" dirty="0"/>
        </a:p>
      </dsp:txBody>
      <dsp:txXfrm>
        <a:off x="5621800" y="2417043"/>
        <a:ext cx="4067410" cy="722871"/>
      </dsp:txXfrm>
    </dsp:sp>
    <dsp:sp modelId="{E005A6A3-A2B3-4F60-99C7-E2CAA4C9F1CB}">
      <dsp:nvSpPr>
        <dsp:cNvPr id="0" name=""/>
        <dsp:cNvSpPr/>
      </dsp:nvSpPr>
      <dsp:spPr>
        <a:xfrm>
          <a:off x="5621800" y="3032611"/>
          <a:ext cx="1837349" cy="3736795"/>
        </a:xfrm>
        <a:prstGeom prst="rect">
          <a:avLst/>
        </a:prstGeom>
        <a:solidFill>
          <a:srgbClr val="CC99FF"/>
        </a:solidFill>
        <a:ln w="40000" cap="flat" cmpd="sng" algn="ctr">
          <a:solidFill>
            <a:schemeClr val="accent4">
              <a:hueOff val="15992344"/>
              <a:satOff val="-70815"/>
              <a:lumOff val="323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IN" sz="1400" b="1" kern="1200" dirty="0" smtClean="0">
              <a:latin typeface="Garamond" pitchFamily="18" charset="0"/>
            </a:rPr>
            <a:t>-T</a:t>
          </a:r>
          <a:r>
            <a:rPr lang="en-US" sz="1400" b="1" kern="1200" dirty="0" smtClean="0">
              <a:latin typeface="Garamond" pitchFamily="18" charset="0"/>
            </a:rPr>
            <a:t>hank-you‖ email making it easy for you to follow-up.</a:t>
          </a:r>
        </a:p>
        <a:p>
          <a:pPr lvl="0" algn="l" defTabSz="622300">
            <a:lnSpc>
              <a:spcPct val="90000"/>
            </a:lnSpc>
            <a:spcBef>
              <a:spcPct val="0"/>
            </a:spcBef>
            <a:spcAft>
              <a:spcPct val="35000"/>
            </a:spcAft>
          </a:pPr>
          <a:r>
            <a:rPr lang="en-US" sz="1400" b="1" kern="1200" dirty="0" smtClean="0">
              <a:latin typeface="Garamond" pitchFamily="18" charset="0"/>
            </a:rPr>
            <a:t>-Check up on the references that they have provided.</a:t>
          </a:r>
        </a:p>
        <a:p>
          <a:pPr lvl="0" algn="l" defTabSz="622300">
            <a:lnSpc>
              <a:spcPct val="90000"/>
            </a:lnSpc>
            <a:spcBef>
              <a:spcPct val="0"/>
            </a:spcBef>
            <a:spcAft>
              <a:spcPct val="35000"/>
            </a:spcAft>
          </a:pPr>
          <a:r>
            <a:rPr lang="en-US" sz="1400" b="1" kern="1200" dirty="0" smtClean="0">
              <a:latin typeface="Garamond" pitchFamily="18" charset="0"/>
            </a:rPr>
            <a:t>- Reference checking is usually the most overlooked area of recruitment. </a:t>
          </a:r>
        </a:p>
        <a:p>
          <a:pPr lvl="0" algn="l" defTabSz="622300">
            <a:lnSpc>
              <a:spcPct val="90000"/>
            </a:lnSpc>
            <a:spcBef>
              <a:spcPct val="0"/>
            </a:spcBef>
            <a:spcAft>
              <a:spcPct val="35000"/>
            </a:spcAft>
          </a:pPr>
          <a:r>
            <a:rPr lang="en-US" sz="1400" b="1" kern="1200" dirty="0" smtClean="0">
              <a:latin typeface="Garamond" pitchFamily="18" charset="0"/>
            </a:rPr>
            <a:t>-Some employers also conduct drug screenings, criminal background checks, immigration status and legality checks as a part of their screening process. </a:t>
          </a:r>
        </a:p>
      </dsp:txBody>
      <dsp:txXfrm>
        <a:off x="5621800" y="3032611"/>
        <a:ext cx="1837349" cy="3736795"/>
      </dsp:txXfrm>
    </dsp:sp>
    <dsp:sp modelId="{70A1D6BC-DF7C-462A-9323-1BD9798F4BE2}">
      <dsp:nvSpPr>
        <dsp:cNvPr id="0" name=""/>
        <dsp:cNvSpPr/>
      </dsp:nvSpPr>
      <dsp:spPr>
        <a:xfrm>
          <a:off x="7458951" y="2309193"/>
          <a:ext cx="2591694" cy="1445742"/>
        </a:xfrm>
        <a:prstGeom prst="rightArrow">
          <a:avLst>
            <a:gd name="adj1" fmla="val 50000"/>
            <a:gd name="adj2" fmla="val 50000"/>
          </a:avLst>
        </a:prstGeom>
        <a:solidFill>
          <a:schemeClr val="accent4">
            <a:hueOff val="21323124"/>
            <a:satOff val="-94420"/>
            <a:lumOff val="4314"/>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254000" bIns="229512" numCol="1" spcCol="1270" anchor="ctr" anchorCtr="0">
          <a:noAutofit/>
        </a:bodyPr>
        <a:lstStyle/>
        <a:p>
          <a:pPr lvl="0" algn="l" defTabSz="1155700">
            <a:lnSpc>
              <a:spcPct val="90000"/>
            </a:lnSpc>
            <a:spcBef>
              <a:spcPct val="0"/>
            </a:spcBef>
            <a:spcAft>
              <a:spcPct val="35000"/>
            </a:spcAft>
          </a:pPr>
          <a:r>
            <a:rPr lang="en-IN" sz="2600" kern="1200" dirty="0" smtClean="0"/>
            <a:t>On-boarding</a:t>
          </a:r>
          <a:endParaRPr lang="en-IN" sz="2600" kern="1200" dirty="0"/>
        </a:p>
      </dsp:txBody>
      <dsp:txXfrm>
        <a:off x="7458951" y="2670629"/>
        <a:ext cx="2230259" cy="722871"/>
      </dsp:txXfrm>
    </dsp:sp>
    <dsp:sp modelId="{8A6E42D6-960D-490A-B304-60F82CBCA67C}">
      <dsp:nvSpPr>
        <dsp:cNvPr id="0" name=""/>
        <dsp:cNvSpPr/>
      </dsp:nvSpPr>
      <dsp:spPr>
        <a:xfrm>
          <a:off x="7458951" y="3422155"/>
          <a:ext cx="1837349" cy="2654615"/>
        </a:xfrm>
        <a:prstGeom prst="rect">
          <a:avLst/>
        </a:prstGeom>
        <a:solidFill>
          <a:schemeClr val="bg2">
            <a:lumMod val="90000"/>
          </a:schemeClr>
        </a:solidFill>
        <a:ln w="40000" cap="flat" cmpd="sng" algn="ctr">
          <a:solidFill>
            <a:schemeClr val="accent4">
              <a:hueOff val="21323124"/>
              <a:satOff val="-94420"/>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en-IN" sz="1300" kern="1200" dirty="0" smtClean="0"/>
            <a:t>-</a:t>
          </a:r>
          <a:r>
            <a:rPr lang="en-US" sz="1400" b="1" kern="1200" dirty="0" smtClean="0">
              <a:latin typeface="Garamond" pitchFamily="18" charset="0"/>
            </a:rPr>
            <a:t>A welcoming walk-through</a:t>
          </a:r>
        </a:p>
        <a:p>
          <a:pPr lvl="0" algn="l" defTabSz="577850">
            <a:lnSpc>
              <a:spcPct val="90000"/>
            </a:lnSpc>
            <a:spcBef>
              <a:spcPct val="0"/>
            </a:spcBef>
            <a:spcAft>
              <a:spcPct val="35000"/>
            </a:spcAft>
          </a:pPr>
          <a:r>
            <a:rPr lang="en-US" sz="1400" b="1" kern="1200" dirty="0" smtClean="0">
              <a:latin typeface="Garamond" pitchFamily="18" charset="0"/>
            </a:rPr>
            <a:t>-An effective learning schedule</a:t>
          </a:r>
        </a:p>
        <a:p>
          <a:pPr lvl="0" algn="l" defTabSz="577850">
            <a:lnSpc>
              <a:spcPct val="90000"/>
            </a:lnSpc>
            <a:spcBef>
              <a:spcPct val="0"/>
            </a:spcBef>
            <a:spcAft>
              <a:spcPct val="35000"/>
            </a:spcAft>
          </a:pPr>
          <a:r>
            <a:rPr lang="en-US" sz="1400" b="1" kern="1200" dirty="0" smtClean="0">
              <a:latin typeface="Garamond" pitchFamily="18" charset="0"/>
            </a:rPr>
            <a:t>-Setting up necessary facilities</a:t>
          </a:r>
        </a:p>
        <a:p>
          <a:pPr lvl="0" algn="l" defTabSz="577850">
            <a:lnSpc>
              <a:spcPct val="90000"/>
            </a:lnSpc>
            <a:spcBef>
              <a:spcPct val="0"/>
            </a:spcBef>
            <a:spcAft>
              <a:spcPct val="35000"/>
            </a:spcAft>
          </a:pPr>
          <a:r>
            <a:rPr lang="en-US" sz="1400" b="1" kern="1200" dirty="0" smtClean="0">
              <a:latin typeface="Garamond" pitchFamily="18" charset="0"/>
            </a:rPr>
            <a:t>-Involving other team members</a:t>
          </a:r>
          <a:endParaRPr lang="en-IN" sz="1400" b="1" kern="1200" dirty="0">
            <a:latin typeface="Garamond" pitchFamily="18" charset="0"/>
          </a:endParaRPr>
        </a:p>
        <a:p>
          <a:pPr lvl="0" algn="l" defTabSz="622300">
            <a:lnSpc>
              <a:spcPct val="90000"/>
            </a:lnSpc>
            <a:spcBef>
              <a:spcPct val="0"/>
            </a:spcBef>
            <a:spcAft>
              <a:spcPct val="35000"/>
            </a:spcAft>
          </a:pPr>
          <a:endParaRPr lang="en-IN" sz="1400" b="1" kern="1200" dirty="0" smtClean="0">
            <a:latin typeface="Garamond" pitchFamily="18" charset="0"/>
          </a:endParaRPr>
        </a:p>
        <a:p>
          <a:pPr lvl="0" algn="l" defTabSz="622300">
            <a:lnSpc>
              <a:spcPct val="90000"/>
            </a:lnSpc>
            <a:spcBef>
              <a:spcPct val="0"/>
            </a:spcBef>
            <a:spcAft>
              <a:spcPct val="35000"/>
            </a:spcAft>
          </a:pPr>
          <a:r>
            <a:rPr lang="en-US" sz="1400" b="1" kern="1200" dirty="0" smtClean="0">
              <a:latin typeface="Garamond" pitchFamily="18" charset="0"/>
            </a:rPr>
            <a:t>-Moral of the story</a:t>
          </a:r>
        </a:p>
        <a:p>
          <a:pPr lvl="0" algn="l" defTabSz="622300">
            <a:lnSpc>
              <a:spcPct val="90000"/>
            </a:lnSpc>
            <a:spcBef>
              <a:spcPct val="0"/>
            </a:spcBef>
            <a:spcAft>
              <a:spcPct val="35000"/>
            </a:spcAft>
          </a:pPr>
          <a:endParaRPr lang="en-IN" sz="1300" kern="1200" dirty="0"/>
        </a:p>
      </dsp:txBody>
      <dsp:txXfrm>
        <a:off x="7458951" y="3422155"/>
        <a:ext cx="1837349" cy="265461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D5D65D-3CDD-48DD-87D1-A7A66172820F}">
      <dsp:nvSpPr>
        <dsp:cNvPr id="0" name=""/>
        <dsp:cNvSpPr/>
      </dsp:nvSpPr>
      <dsp:spPr>
        <a:xfrm>
          <a:off x="0" y="470370"/>
          <a:ext cx="1978815" cy="2764800"/>
        </a:xfrm>
        <a:prstGeom prst="roundRect">
          <a:avLst>
            <a:gd name="adj" fmla="val 10000"/>
          </a:avLst>
        </a:prstGeom>
        <a:solidFill>
          <a:srgbClr val="003399"/>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99060" numCol="1" spcCol="1270" anchor="t" anchorCtr="0">
          <a:noAutofit/>
        </a:bodyPr>
        <a:lstStyle/>
        <a:p>
          <a:pPr lvl="0" algn="l" defTabSz="1155700">
            <a:lnSpc>
              <a:spcPct val="90000"/>
            </a:lnSpc>
            <a:spcBef>
              <a:spcPct val="0"/>
            </a:spcBef>
            <a:spcAft>
              <a:spcPct val="35000"/>
            </a:spcAft>
          </a:pPr>
          <a:r>
            <a:rPr lang="en-IN" sz="2600" b="1" kern="1200" dirty="0" smtClean="0">
              <a:latin typeface="Garamond" pitchFamily="18" charset="0"/>
            </a:rPr>
            <a:t>Employer Branding</a:t>
          </a:r>
          <a:endParaRPr lang="en-IN" sz="2600" b="1" kern="1200" dirty="0">
            <a:latin typeface="Garamond" pitchFamily="18" charset="0"/>
          </a:endParaRPr>
        </a:p>
      </dsp:txBody>
      <dsp:txXfrm>
        <a:off x="0" y="470370"/>
        <a:ext cx="1978815" cy="791526"/>
      </dsp:txXfrm>
    </dsp:sp>
    <dsp:sp modelId="{E9931358-2AE1-44D1-B1B3-52792F805D56}">
      <dsp:nvSpPr>
        <dsp:cNvPr id="0" name=""/>
        <dsp:cNvSpPr/>
      </dsp:nvSpPr>
      <dsp:spPr>
        <a:xfrm>
          <a:off x="409651" y="1732267"/>
          <a:ext cx="1978815" cy="3686400"/>
        </a:xfrm>
        <a:prstGeom prst="roundRect">
          <a:avLst>
            <a:gd name="adj" fmla="val 10000"/>
          </a:avLst>
        </a:prstGeom>
        <a:solidFill>
          <a:schemeClr val="lt1">
            <a:alpha val="90000"/>
            <a:hueOff val="0"/>
            <a:satOff val="0"/>
            <a:lumOff val="0"/>
            <a:alphaOff val="0"/>
          </a:schemeClr>
        </a:solidFill>
        <a:ln w="40000" cap="flat" cmpd="sng" algn="ctr">
          <a:solidFill>
            <a:srgbClr val="003399"/>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smtClean="0">
              <a:latin typeface="Garamond" pitchFamily="18" charset="0"/>
            </a:rPr>
            <a:t>Build an attractive proposition</a:t>
          </a:r>
          <a:endParaRPr lang="en-IN" sz="1800" b="1" kern="1200" dirty="0">
            <a:latin typeface="Garamond" pitchFamily="18" charset="0"/>
          </a:endParaRPr>
        </a:p>
        <a:p>
          <a:pPr marL="171450" lvl="1" indent="-171450" algn="l" defTabSz="800100">
            <a:lnSpc>
              <a:spcPct val="90000"/>
            </a:lnSpc>
            <a:spcBef>
              <a:spcPct val="0"/>
            </a:spcBef>
            <a:spcAft>
              <a:spcPct val="15000"/>
            </a:spcAft>
            <a:buChar char="••"/>
          </a:pPr>
          <a:r>
            <a:rPr lang="en-US" sz="1800" b="1" kern="1200" dirty="0" smtClean="0">
              <a:latin typeface="Garamond" pitchFamily="18" charset="0"/>
            </a:rPr>
            <a:t>Keep it real</a:t>
          </a:r>
          <a:endParaRPr lang="en-IN" sz="1800" b="1" kern="1200" dirty="0">
            <a:latin typeface="Garamond" pitchFamily="18" charset="0"/>
          </a:endParaRPr>
        </a:p>
        <a:p>
          <a:pPr marL="171450" lvl="1" indent="-171450" algn="l" defTabSz="800100">
            <a:lnSpc>
              <a:spcPct val="90000"/>
            </a:lnSpc>
            <a:spcBef>
              <a:spcPct val="0"/>
            </a:spcBef>
            <a:spcAft>
              <a:spcPct val="15000"/>
            </a:spcAft>
            <a:buChar char="••"/>
          </a:pPr>
          <a:r>
            <a:rPr lang="en-US" sz="1800" b="1" kern="1200" dirty="0" smtClean="0">
              <a:latin typeface="Garamond" pitchFamily="18" charset="0"/>
            </a:rPr>
            <a:t>Build culturally from inside-out</a:t>
          </a:r>
          <a:endParaRPr lang="en-IN" sz="1800" b="1" kern="1200" dirty="0">
            <a:latin typeface="Garamond" pitchFamily="18" charset="0"/>
          </a:endParaRPr>
        </a:p>
        <a:p>
          <a:pPr marL="171450" lvl="1" indent="-171450" algn="l" defTabSz="800100">
            <a:lnSpc>
              <a:spcPct val="90000"/>
            </a:lnSpc>
            <a:spcBef>
              <a:spcPct val="0"/>
            </a:spcBef>
            <a:spcAft>
              <a:spcPct val="15000"/>
            </a:spcAft>
            <a:buChar char="••"/>
          </a:pPr>
          <a:r>
            <a:rPr lang="en-US" sz="1800" b="1" kern="1200" dirty="0" smtClean="0">
              <a:latin typeface="Garamond" pitchFamily="18" charset="0"/>
            </a:rPr>
            <a:t>Conduct rigorous internal marketing</a:t>
          </a:r>
          <a:endParaRPr lang="en-IN" sz="1800" b="1" kern="1200" dirty="0">
            <a:latin typeface="Garamond" pitchFamily="18" charset="0"/>
          </a:endParaRPr>
        </a:p>
      </dsp:txBody>
      <dsp:txXfrm>
        <a:off x="467609" y="1790225"/>
        <a:ext cx="1862899" cy="3570484"/>
      </dsp:txXfrm>
    </dsp:sp>
    <dsp:sp modelId="{6B62638D-3C12-4E00-8B77-15C34491845D}">
      <dsp:nvSpPr>
        <dsp:cNvPr id="0" name=""/>
        <dsp:cNvSpPr/>
      </dsp:nvSpPr>
      <dsp:spPr>
        <a:xfrm>
          <a:off x="2279884" y="619799"/>
          <a:ext cx="638266" cy="492667"/>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IN" sz="1800" b="1" kern="1200">
            <a:latin typeface="Garamond" pitchFamily="18" charset="0"/>
          </a:endParaRPr>
        </a:p>
      </dsp:txBody>
      <dsp:txXfrm>
        <a:off x="2279884" y="718332"/>
        <a:ext cx="490466" cy="295601"/>
      </dsp:txXfrm>
    </dsp:sp>
    <dsp:sp modelId="{72AF02F7-D00A-48BF-9FF6-4E01659903D0}">
      <dsp:nvSpPr>
        <dsp:cNvPr id="0" name=""/>
        <dsp:cNvSpPr/>
      </dsp:nvSpPr>
      <dsp:spPr>
        <a:xfrm>
          <a:off x="3183092" y="470370"/>
          <a:ext cx="1978815" cy="2764800"/>
        </a:xfrm>
        <a:prstGeom prst="roundRect">
          <a:avLst>
            <a:gd name="adj" fmla="val 10000"/>
          </a:avLst>
        </a:prstGeom>
        <a:solidFill>
          <a:srgbClr val="0066FF"/>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99060" numCol="1" spcCol="1270" anchor="t" anchorCtr="0">
          <a:noAutofit/>
        </a:bodyPr>
        <a:lstStyle/>
        <a:p>
          <a:pPr lvl="0" algn="l" defTabSz="1155700">
            <a:lnSpc>
              <a:spcPct val="90000"/>
            </a:lnSpc>
            <a:spcBef>
              <a:spcPct val="0"/>
            </a:spcBef>
            <a:spcAft>
              <a:spcPct val="35000"/>
            </a:spcAft>
          </a:pPr>
          <a:r>
            <a:rPr lang="en-IN" sz="2600" b="1" kern="1200" dirty="0" smtClean="0">
              <a:latin typeface="Garamond" pitchFamily="18" charset="0"/>
            </a:rPr>
            <a:t>Candidate Branding</a:t>
          </a:r>
          <a:endParaRPr lang="en-IN" sz="2600" b="1" kern="1200" dirty="0">
            <a:latin typeface="Garamond" pitchFamily="18" charset="0"/>
          </a:endParaRPr>
        </a:p>
      </dsp:txBody>
      <dsp:txXfrm>
        <a:off x="3183092" y="470370"/>
        <a:ext cx="1978815" cy="791526"/>
      </dsp:txXfrm>
    </dsp:sp>
    <dsp:sp modelId="{0B2E2939-0CC1-41EC-B895-AB2914BA2A05}">
      <dsp:nvSpPr>
        <dsp:cNvPr id="0" name=""/>
        <dsp:cNvSpPr/>
      </dsp:nvSpPr>
      <dsp:spPr>
        <a:xfrm>
          <a:off x="3588392" y="1732267"/>
          <a:ext cx="1978815" cy="3686400"/>
        </a:xfrm>
        <a:prstGeom prst="roundRect">
          <a:avLst>
            <a:gd name="adj" fmla="val 10000"/>
          </a:avLst>
        </a:prstGeom>
        <a:solidFill>
          <a:schemeClr val="lt1">
            <a:alpha val="90000"/>
            <a:hueOff val="0"/>
            <a:satOff val="0"/>
            <a:lumOff val="0"/>
            <a:alphaOff val="0"/>
          </a:schemeClr>
        </a:solidFill>
        <a:ln w="40000" cap="flat" cmpd="sng" algn="ctr">
          <a:solidFill>
            <a:srgbClr val="0066FF"/>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smtClean="0">
              <a:latin typeface="Garamond" pitchFamily="18" charset="0"/>
            </a:rPr>
            <a:t>Package Yourself Well</a:t>
          </a:r>
          <a:endParaRPr lang="en-IN" sz="1800" b="1" kern="1200" dirty="0">
            <a:latin typeface="Garamond" pitchFamily="18" charset="0"/>
          </a:endParaRPr>
        </a:p>
        <a:p>
          <a:pPr marL="171450" lvl="1" indent="-171450" algn="l" defTabSz="800100">
            <a:lnSpc>
              <a:spcPct val="90000"/>
            </a:lnSpc>
            <a:spcBef>
              <a:spcPct val="0"/>
            </a:spcBef>
            <a:spcAft>
              <a:spcPct val="15000"/>
            </a:spcAft>
            <a:buChar char="••"/>
          </a:pPr>
          <a:r>
            <a:rPr lang="en-US" sz="1800" b="1" kern="1200" dirty="0" smtClean="0">
              <a:latin typeface="Garamond" pitchFamily="18" charset="0"/>
            </a:rPr>
            <a:t>Highlight Your Selling Points</a:t>
          </a:r>
          <a:endParaRPr lang="en-IN" sz="1800" b="1" kern="1200" dirty="0">
            <a:latin typeface="Garamond" pitchFamily="18" charset="0"/>
          </a:endParaRPr>
        </a:p>
        <a:p>
          <a:pPr marL="171450" lvl="1" indent="-171450" algn="l" defTabSz="800100">
            <a:lnSpc>
              <a:spcPct val="90000"/>
            </a:lnSpc>
            <a:spcBef>
              <a:spcPct val="0"/>
            </a:spcBef>
            <a:spcAft>
              <a:spcPct val="15000"/>
            </a:spcAft>
            <a:buChar char="••"/>
          </a:pPr>
          <a:r>
            <a:rPr lang="en-US" sz="1800" b="1" kern="1200" dirty="0" smtClean="0">
              <a:latin typeface="Garamond" pitchFamily="18" charset="0"/>
            </a:rPr>
            <a:t>Give Yourself an Edge</a:t>
          </a:r>
          <a:endParaRPr lang="en-IN" sz="1800" b="1" kern="1200" dirty="0">
            <a:latin typeface="Garamond" pitchFamily="18" charset="0"/>
          </a:endParaRPr>
        </a:p>
        <a:p>
          <a:pPr marL="171450" lvl="1" indent="-171450" algn="l" defTabSz="800100">
            <a:lnSpc>
              <a:spcPct val="90000"/>
            </a:lnSpc>
            <a:spcBef>
              <a:spcPct val="0"/>
            </a:spcBef>
            <a:spcAft>
              <a:spcPct val="15000"/>
            </a:spcAft>
            <a:buChar char="••"/>
          </a:pPr>
          <a:r>
            <a:rPr lang="en-US" sz="1800" b="1" kern="1200" dirty="0" smtClean="0">
              <a:latin typeface="Garamond" pitchFamily="18" charset="0"/>
            </a:rPr>
            <a:t>Use Word-Of-Mouth</a:t>
          </a:r>
          <a:endParaRPr lang="en-IN" sz="1800" b="1" kern="1200" dirty="0">
            <a:latin typeface="Garamond" pitchFamily="18" charset="0"/>
          </a:endParaRPr>
        </a:p>
        <a:p>
          <a:pPr marL="171450" lvl="1" indent="-171450" algn="l" defTabSz="800100">
            <a:lnSpc>
              <a:spcPct val="90000"/>
            </a:lnSpc>
            <a:spcBef>
              <a:spcPct val="0"/>
            </a:spcBef>
            <a:spcAft>
              <a:spcPct val="15000"/>
            </a:spcAft>
            <a:buChar char="••"/>
          </a:pPr>
          <a:endParaRPr lang="en-IN" sz="1800" b="1" kern="1200" dirty="0">
            <a:latin typeface="Garamond" pitchFamily="18" charset="0"/>
          </a:endParaRPr>
        </a:p>
      </dsp:txBody>
      <dsp:txXfrm>
        <a:off x="3646350" y="1790225"/>
        <a:ext cx="1862899" cy="3570484"/>
      </dsp:txXfrm>
    </dsp:sp>
    <dsp:sp modelId="{DA92F141-4AE9-4F01-AE5D-89A892AA960F}">
      <dsp:nvSpPr>
        <dsp:cNvPr id="0" name=""/>
        <dsp:cNvSpPr/>
      </dsp:nvSpPr>
      <dsp:spPr>
        <a:xfrm>
          <a:off x="5461889" y="619799"/>
          <a:ext cx="635960" cy="492667"/>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IN" sz="1800" b="1" kern="1200">
            <a:latin typeface="Garamond" pitchFamily="18" charset="0"/>
          </a:endParaRPr>
        </a:p>
      </dsp:txBody>
      <dsp:txXfrm>
        <a:off x="5461889" y="718332"/>
        <a:ext cx="488160" cy="295601"/>
      </dsp:txXfrm>
    </dsp:sp>
    <dsp:sp modelId="{5FE72177-D73E-4429-9164-2C61B2688B96}">
      <dsp:nvSpPr>
        <dsp:cNvPr id="0" name=""/>
        <dsp:cNvSpPr/>
      </dsp:nvSpPr>
      <dsp:spPr>
        <a:xfrm>
          <a:off x="6361832" y="470370"/>
          <a:ext cx="1978815" cy="2764800"/>
        </a:xfrm>
        <a:prstGeom prst="roundRect">
          <a:avLst>
            <a:gd name="adj" fmla="val 10000"/>
          </a:avLst>
        </a:prstGeom>
        <a:solidFill>
          <a:srgbClr val="C00000"/>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99060" numCol="1" spcCol="1270" anchor="t" anchorCtr="0">
          <a:noAutofit/>
        </a:bodyPr>
        <a:lstStyle/>
        <a:p>
          <a:pPr lvl="0" algn="l" defTabSz="1155700">
            <a:lnSpc>
              <a:spcPct val="90000"/>
            </a:lnSpc>
            <a:spcBef>
              <a:spcPct val="0"/>
            </a:spcBef>
            <a:spcAft>
              <a:spcPct val="35000"/>
            </a:spcAft>
          </a:pPr>
          <a:r>
            <a:rPr lang="en-IN" sz="2600" b="1" kern="1200" dirty="0" smtClean="0">
              <a:latin typeface="Garamond" pitchFamily="18" charset="0"/>
            </a:rPr>
            <a:t>Social Recruiter Branding</a:t>
          </a:r>
          <a:endParaRPr lang="en-IN" sz="2600" b="1" kern="1200" dirty="0">
            <a:latin typeface="Garamond" pitchFamily="18" charset="0"/>
          </a:endParaRPr>
        </a:p>
      </dsp:txBody>
      <dsp:txXfrm>
        <a:off x="6361832" y="470370"/>
        <a:ext cx="1978815" cy="791526"/>
      </dsp:txXfrm>
    </dsp:sp>
    <dsp:sp modelId="{E395FE6F-D028-4160-99A4-28882069CDDD}">
      <dsp:nvSpPr>
        <dsp:cNvPr id="0" name=""/>
        <dsp:cNvSpPr/>
      </dsp:nvSpPr>
      <dsp:spPr>
        <a:xfrm>
          <a:off x="6767132" y="1732267"/>
          <a:ext cx="1978815" cy="3686400"/>
        </a:xfrm>
        <a:prstGeom prst="roundRect">
          <a:avLst>
            <a:gd name="adj" fmla="val 10000"/>
          </a:avLst>
        </a:prstGeom>
        <a:solidFill>
          <a:schemeClr val="lt1">
            <a:alpha val="90000"/>
            <a:hueOff val="0"/>
            <a:satOff val="0"/>
            <a:lumOff val="0"/>
            <a:alphaOff val="0"/>
          </a:schemeClr>
        </a:solidFill>
        <a:ln w="40000" cap="flat" cmpd="sng" algn="ctr">
          <a:solidFill>
            <a:srgbClr val="C0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smtClean="0">
              <a:latin typeface="Garamond" pitchFamily="18" charset="0"/>
            </a:rPr>
            <a:t>Build Your Recruiter Brand</a:t>
          </a:r>
          <a:endParaRPr lang="en-IN" sz="1800" b="1" kern="1200" dirty="0">
            <a:latin typeface="Garamond" pitchFamily="18" charset="0"/>
          </a:endParaRPr>
        </a:p>
        <a:p>
          <a:pPr marL="171450" lvl="1" indent="-171450" algn="l" defTabSz="800100">
            <a:lnSpc>
              <a:spcPct val="90000"/>
            </a:lnSpc>
            <a:spcBef>
              <a:spcPct val="0"/>
            </a:spcBef>
            <a:spcAft>
              <a:spcPct val="15000"/>
            </a:spcAft>
            <a:buChar char="••"/>
          </a:pPr>
          <a:r>
            <a:rPr lang="en-US" sz="1800" b="1" kern="1200" dirty="0" smtClean="0">
              <a:latin typeface="Garamond" pitchFamily="18" charset="0"/>
            </a:rPr>
            <a:t>Recruiter’s Value Proposition</a:t>
          </a:r>
          <a:endParaRPr lang="en-IN" sz="1800" b="1" kern="1200" dirty="0">
            <a:latin typeface="Garamond" pitchFamily="18" charset="0"/>
          </a:endParaRPr>
        </a:p>
        <a:p>
          <a:pPr marL="171450" lvl="1" indent="-171450" algn="l" defTabSz="800100">
            <a:lnSpc>
              <a:spcPct val="90000"/>
            </a:lnSpc>
            <a:spcBef>
              <a:spcPct val="0"/>
            </a:spcBef>
            <a:spcAft>
              <a:spcPct val="15000"/>
            </a:spcAft>
            <a:buChar char="••"/>
          </a:pPr>
          <a:r>
            <a:rPr lang="en-US" sz="1800" b="1" kern="1200" dirty="0" smtClean="0">
              <a:latin typeface="Garamond" pitchFamily="18" charset="0"/>
            </a:rPr>
            <a:t>Marketing Your Recruitment Brand</a:t>
          </a:r>
          <a:endParaRPr lang="en-IN" sz="1800" b="1" kern="1200" dirty="0">
            <a:latin typeface="Garamond" pitchFamily="18" charset="0"/>
          </a:endParaRPr>
        </a:p>
        <a:p>
          <a:pPr marL="171450" lvl="1" indent="-171450" algn="l" defTabSz="800100">
            <a:lnSpc>
              <a:spcPct val="90000"/>
            </a:lnSpc>
            <a:spcBef>
              <a:spcPct val="0"/>
            </a:spcBef>
            <a:spcAft>
              <a:spcPct val="15000"/>
            </a:spcAft>
            <a:buChar char="••"/>
          </a:pPr>
          <a:r>
            <a:rPr lang="en-US" sz="1800" b="1" kern="1200" dirty="0" smtClean="0">
              <a:latin typeface="Garamond" pitchFamily="18" charset="0"/>
            </a:rPr>
            <a:t>Set Yourself Apart</a:t>
          </a:r>
          <a:endParaRPr lang="en-IN" sz="1800" b="1" kern="1200" dirty="0">
            <a:latin typeface="Garamond" pitchFamily="18" charset="0"/>
          </a:endParaRPr>
        </a:p>
      </dsp:txBody>
      <dsp:txXfrm>
        <a:off x="6825090" y="1790225"/>
        <a:ext cx="1862899" cy="3570484"/>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pPr/>
              <a:t>2/20/2018</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p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pPr/>
              <a:t>2/20/2018</a:t>
            </a:fld>
            <a:endParaRPr/>
          </a:p>
        </p:txBody>
      </p:sp>
      <p:sp>
        <p:nvSpPr>
          <p:cNvPr id="4" name="Slide Image Placeholder 3"/>
          <p:cNvSpPr>
            <a:spLocks noGrp="1" noRot="1" noChangeAspect="1"/>
          </p:cNvSpPr>
          <p:nvPr>
            <p:ph type="sldImg" idx="2"/>
          </p:nvPr>
        </p:nvSpPr>
        <p:spPr>
          <a:xfrm>
            <a:off x="1157288" y="1143000"/>
            <a:ext cx="4543425"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p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FB7377-5A40-40E4-9C7B-F5AD0CECC6A8}" type="slidenum">
              <a:rPr lang="en-US" smtClean="0">
                <a:solidFill>
                  <a:prstClr val="black"/>
                </a:solidFill>
              </a:rPr>
              <a:pPr/>
              <a:t>55</a:t>
            </a:fld>
            <a:endParaRPr lang="en-US" dirty="0">
              <a:solidFill>
                <a:prstClr val="black"/>
              </a:solidFill>
            </a:endParaRPr>
          </a:p>
        </p:txBody>
      </p:sp>
    </p:spTree>
    <p:extLst>
      <p:ext uri="{BB962C8B-B14F-4D97-AF65-F5344CB8AC3E}">
        <p14:creationId xmlns:p14="http://schemas.microsoft.com/office/powerpoint/2010/main" val="22062594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3556000" y="0"/>
            <a:ext cx="8636000" cy="82804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Straight Connector 8"/>
          <p:cNvSpPr>
            <a:spLocks noChangeShapeType="1"/>
          </p:cNvSpPr>
          <p:nvPr/>
        </p:nvSpPr>
        <p:spPr bwMode="auto">
          <a:xfrm rot="16200000">
            <a:off x="-584200" y="4140200"/>
            <a:ext cx="82804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Title 11"/>
          <p:cNvSpPr>
            <a:spLocks noGrp="1"/>
          </p:cNvSpPr>
          <p:nvPr>
            <p:ph type="ctrTitle"/>
          </p:nvPr>
        </p:nvSpPr>
        <p:spPr>
          <a:xfrm>
            <a:off x="4489157" y="644031"/>
            <a:ext cx="6807200" cy="346304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4472589" y="4274058"/>
            <a:ext cx="6819704" cy="1329655"/>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7828299" y="7918113"/>
            <a:ext cx="2669952" cy="273963"/>
          </a:xfrm>
        </p:spPr>
        <p:txBody>
          <a:bodyPr/>
          <a:lstStyle>
            <a:lvl1pPr>
              <a:defRPr lang="en-US" smtClean="0">
                <a:solidFill>
                  <a:srgbClr val="FFFFFF"/>
                </a:solidFill>
              </a:defRPr>
            </a:lvl1pPr>
            <a:extLst/>
          </a:lstStyle>
          <a:p>
            <a:fld id="{47C9B81F-C347-4BEF-BFDF-29C42F48304A}" type="datetimeFigureOut">
              <a:rPr lang="en-US" smtClean="0"/>
              <a:pPr/>
              <a:t>2/20/2018</a:t>
            </a:fld>
            <a:endParaRPr lang="en-US" dirty="0"/>
          </a:p>
        </p:txBody>
      </p:sp>
      <p:sp>
        <p:nvSpPr>
          <p:cNvPr id="18" name="Footer Placeholder 17"/>
          <p:cNvSpPr>
            <a:spLocks noGrp="1"/>
          </p:cNvSpPr>
          <p:nvPr>
            <p:ph type="ftr" sz="quarter" idx="11"/>
          </p:nvPr>
        </p:nvSpPr>
        <p:spPr>
          <a:xfrm>
            <a:off x="3759202" y="7918112"/>
            <a:ext cx="3903629" cy="276014"/>
          </a:xfrm>
        </p:spPr>
        <p:txBody>
          <a:bodyPr/>
          <a:lstStyle>
            <a:lvl1pPr>
              <a:defRPr lang="en-US" dirty="0">
                <a:solidFill>
                  <a:srgbClr val="FFFFFF"/>
                </a:solidFill>
              </a:defRPr>
            </a:lvl1pPr>
            <a:extLst/>
          </a:lstStyle>
          <a:p>
            <a:endParaRPr kumimoji="0" lang="en-US" dirty="0"/>
          </a:p>
        </p:txBody>
      </p:sp>
      <p:sp>
        <p:nvSpPr>
          <p:cNvPr id="29" name="Slide Number Placeholder 28"/>
          <p:cNvSpPr>
            <a:spLocks noGrp="1"/>
          </p:cNvSpPr>
          <p:nvPr>
            <p:ph type="sldNum" sz="quarter" idx="12"/>
          </p:nvPr>
        </p:nvSpPr>
        <p:spPr>
          <a:xfrm>
            <a:off x="10507845" y="7916062"/>
            <a:ext cx="784448" cy="276014"/>
          </a:xfrm>
        </p:spPr>
        <p:txBody>
          <a:bodyPr/>
          <a:lstStyle>
            <a:lvl1pPr>
              <a:defRPr lang="en-US" smtClean="0">
                <a:solidFill>
                  <a:srgbClr val="FFFFFF"/>
                </a:solidFill>
              </a:defRPr>
            </a:lvl1pPr>
            <a:extLst/>
          </a:lstStyle>
          <a:p>
            <a:fld id="{042AED99-7FB4-404E-8A97-64753DCE42EC}" type="slidenum">
              <a:rPr kumimoji="0" lang="en-US" smtClean="0"/>
              <a:pPr/>
              <a:t>‹#›</a:t>
            </a:fld>
            <a:endParaRPr kumimoji="0" lang="en-US" dirty="0"/>
          </a:p>
        </p:txBody>
      </p:sp>
    </p:spTree>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E583DDF-CA54-461A-A486-592D2374C532}" type="datetimeFigureOut">
              <a:rPr lang="en-US" smtClean="0"/>
              <a:pPr/>
              <a:t>2/20/2018</a:t>
            </a:fld>
            <a:endParaRPr lang="en-US" dirty="0"/>
          </a:p>
        </p:txBody>
      </p:sp>
      <p:sp>
        <p:nvSpPr>
          <p:cNvPr id="5" name="Footer Placeholder 4"/>
          <p:cNvSpPr>
            <a:spLocks noGrp="1"/>
          </p:cNvSpPr>
          <p:nvPr>
            <p:ph type="ftr" sz="quarter" idx="11"/>
          </p:nvPr>
        </p:nvSpPr>
        <p:spPr/>
        <p:txBody>
          <a:bodyPr/>
          <a:lstStyle>
            <a:extLst/>
          </a:lstStyle>
          <a:p>
            <a:endParaRPr lang="en-IN" dirty="0"/>
          </a:p>
        </p:txBody>
      </p:sp>
      <p:sp>
        <p:nvSpPr>
          <p:cNvPr id="6" name="Slide Number Placeholder 5"/>
          <p:cNvSpPr>
            <a:spLocks noGrp="1"/>
          </p:cNvSpPr>
          <p:nvPr>
            <p:ph type="sldNum" sz="quarter" idx="12"/>
          </p:nvPr>
        </p:nvSpPr>
        <p:spPr/>
        <p:txBody>
          <a:bodyPr/>
          <a:lstStyle>
            <a:extLst/>
          </a:lstStyle>
          <a:p>
            <a:fld id="{CA8D9AD5-F248-4919-864A-CFD76CC027D6}" type="slidenum">
              <a:rPr lang="en-IN" smtClean="0"/>
              <a:pPr/>
              <a:t>‹#›</a:t>
            </a:fld>
            <a:endParaRPr lang="en-IN" dirty="0"/>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422402" y="3407109"/>
            <a:ext cx="8340651" cy="1644579"/>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422402" y="2300113"/>
            <a:ext cx="8340651" cy="897716"/>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298984" y="7916741"/>
            <a:ext cx="2669952" cy="273963"/>
          </a:xfrm>
        </p:spPr>
        <p:txBody>
          <a:bodyPr bIns="0" anchor="b"/>
          <a:lstStyle>
            <a:lvl1pPr>
              <a:defRPr>
                <a:solidFill>
                  <a:schemeClr val="tx2"/>
                </a:solidFill>
              </a:defRPr>
            </a:lvl1pPr>
            <a:extLst/>
          </a:lstStyle>
          <a:p>
            <a:fld id="{9E583DDF-CA54-461A-A486-592D2374C532}" type="datetimeFigureOut">
              <a:rPr lang="en-US" smtClean="0"/>
              <a:pPr/>
              <a:t>2/20/2018</a:t>
            </a:fld>
            <a:endParaRPr lang="en-US" dirty="0"/>
          </a:p>
        </p:txBody>
      </p:sp>
      <p:sp>
        <p:nvSpPr>
          <p:cNvPr id="5" name="Footer Placeholder 4"/>
          <p:cNvSpPr>
            <a:spLocks noGrp="1"/>
          </p:cNvSpPr>
          <p:nvPr>
            <p:ph type="ftr" sz="quarter" idx="11"/>
          </p:nvPr>
        </p:nvSpPr>
        <p:spPr>
          <a:xfrm>
            <a:off x="2313811" y="7916741"/>
            <a:ext cx="3860800" cy="276014"/>
          </a:xfrm>
        </p:spPr>
        <p:txBody>
          <a:bodyPr bIns="0" anchor="b"/>
          <a:lstStyle>
            <a:lvl1pPr>
              <a:defRPr>
                <a:solidFill>
                  <a:schemeClr val="tx2"/>
                </a:solidFill>
              </a:defRPr>
            </a:lvl1pPr>
            <a:extLst/>
          </a:lstStyle>
          <a:p>
            <a:endParaRPr lang="en-IN" dirty="0"/>
          </a:p>
        </p:txBody>
      </p:sp>
      <p:sp>
        <p:nvSpPr>
          <p:cNvPr id="6" name="Slide Number Placeholder 5"/>
          <p:cNvSpPr>
            <a:spLocks noGrp="1"/>
          </p:cNvSpPr>
          <p:nvPr>
            <p:ph type="sldNum" sz="quarter" idx="12"/>
          </p:nvPr>
        </p:nvSpPr>
        <p:spPr>
          <a:xfrm>
            <a:off x="8978603" y="7914690"/>
            <a:ext cx="784448" cy="276014"/>
          </a:xfrm>
        </p:spPr>
        <p:txBody>
          <a:bodyPr/>
          <a:lstStyle>
            <a:extLst/>
          </a:lstStyle>
          <a:p>
            <a:fld id="{CA8D9AD5-F248-4919-864A-CFD76CC027D6}" type="slidenum">
              <a:rPr lang="en-IN" smtClean="0"/>
              <a:pPr/>
              <a:t>‹#›</a:t>
            </a:fld>
            <a:endParaRPr lang="en-IN" dirty="0"/>
          </a:p>
        </p:txBody>
      </p:sp>
    </p:spTree>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86418"/>
            <a:ext cx="9656064" cy="1380067"/>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32096"/>
            <a:ext cx="4693920" cy="5464681"/>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571744" y="1932096"/>
            <a:ext cx="4693920" cy="5464681"/>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A879FD0-C37A-4F50-8F3B-5FA0D9D0B42F}" type="datetimeFigureOut">
              <a:rPr lang="en-US" smtClean="0"/>
              <a:pPr/>
              <a:t>2/20/2018</a:t>
            </a:fld>
            <a:endParaRPr lang="en-US" dirty="0"/>
          </a:p>
        </p:txBody>
      </p:sp>
      <p:sp>
        <p:nvSpPr>
          <p:cNvPr id="6" name="Footer Placeholder 5"/>
          <p:cNvSpPr>
            <a:spLocks noGrp="1"/>
          </p:cNvSpPr>
          <p:nvPr>
            <p:ph type="ftr" sz="quarter" idx="11"/>
          </p:nvPr>
        </p:nvSpPr>
        <p:spPr/>
        <p:txBody>
          <a:bodyPr/>
          <a:lstStyle>
            <a:extLst/>
          </a:lstStyle>
          <a:p>
            <a:endParaRPr lang="en-IN" dirty="0"/>
          </a:p>
        </p:txBody>
      </p:sp>
      <p:sp>
        <p:nvSpPr>
          <p:cNvPr id="7" name="Slide Number Placeholder 6"/>
          <p:cNvSpPr>
            <a:spLocks noGrp="1"/>
          </p:cNvSpPr>
          <p:nvPr>
            <p:ph type="sldNum" sz="quarter" idx="12"/>
          </p:nvPr>
        </p:nvSpPr>
        <p:spPr/>
        <p:txBody>
          <a:bodyPr/>
          <a:lstStyle>
            <a:extLst/>
          </a:lstStyle>
          <a:p>
            <a:fld id="{0D06EF73-9DB8-4763-865F-2F88181A4732}" type="slidenum">
              <a:rPr lang="en-IN" smtClean="0"/>
              <a:pPr/>
              <a:t>‹#›</a:t>
            </a:fld>
            <a:endParaRPr lang="en-IN" dirty="0"/>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386418"/>
            <a:ext cx="9656064" cy="1380067"/>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7084343"/>
            <a:ext cx="4693920" cy="552027"/>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571744" y="7084343"/>
            <a:ext cx="4693920" cy="552027"/>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066889"/>
            <a:ext cx="4693920" cy="496824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5571744" y="2066889"/>
            <a:ext cx="4693920" cy="496824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E583DDF-CA54-461A-A486-592D2374C532}" type="datetimeFigureOut">
              <a:rPr lang="en-US" smtClean="0"/>
              <a:pPr/>
              <a:t>2/20/2018</a:t>
            </a:fld>
            <a:endParaRPr lang="en-US" dirty="0"/>
          </a:p>
        </p:txBody>
      </p:sp>
      <p:sp>
        <p:nvSpPr>
          <p:cNvPr id="8" name="Footer Placeholder 7"/>
          <p:cNvSpPr>
            <a:spLocks noGrp="1"/>
          </p:cNvSpPr>
          <p:nvPr>
            <p:ph type="ftr" sz="quarter" idx="11"/>
          </p:nvPr>
        </p:nvSpPr>
        <p:spPr/>
        <p:txBody>
          <a:bodyPr/>
          <a:lstStyle>
            <a:extLst/>
          </a:lstStyle>
          <a:p>
            <a:endParaRPr lang="en-IN" dirty="0"/>
          </a:p>
        </p:txBody>
      </p:sp>
      <p:sp>
        <p:nvSpPr>
          <p:cNvPr id="9" name="Slide Number Placeholder 8"/>
          <p:cNvSpPr>
            <a:spLocks noGrp="1"/>
          </p:cNvSpPr>
          <p:nvPr>
            <p:ph type="sldNum" sz="quarter" idx="12"/>
          </p:nvPr>
        </p:nvSpPr>
        <p:spPr/>
        <p:txBody>
          <a:bodyPr/>
          <a:lstStyle>
            <a:extLst/>
          </a:lstStyle>
          <a:p>
            <a:fld id="{CA8D9AD5-F248-4919-864A-CFD76CC027D6}" type="slidenum">
              <a:rPr lang="en-IN" smtClean="0"/>
              <a:pPr/>
              <a:t>‹#›</a:t>
            </a:fld>
            <a:endParaRPr lang="en-IN" dirty="0"/>
          </a:p>
        </p:txBody>
      </p:sp>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386418"/>
            <a:ext cx="9656064" cy="1380067"/>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E583DDF-CA54-461A-A486-592D2374C532}" type="datetimeFigureOut">
              <a:rPr lang="en-US" smtClean="0"/>
              <a:pPr/>
              <a:t>2/20/2018</a:t>
            </a:fld>
            <a:endParaRPr lang="en-US" dirty="0"/>
          </a:p>
        </p:txBody>
      </p:sp>
      <p:sp>
        <p:nvSpPr>
          <p:cNvPr id="4" name="Footer Placeholder 3"/>
          <p:cNvSpPr>
            <a:spLocks noGrp="1"/>
          </p:cNvSpPr>
          <p:nvPr>
            <p:ph type="ftr" sz="quarter" idx="11"/>
          </p:nvPr>
        </p:nvSpPr>
        <p:spPr/>
        <p:txBody>
          <a:bodyPr/>
          <a:lstStyle>
            <a:extLst/>
          </a:lstStyle>
          <a:p>
            <a:endParaRPr lang="en-IN" dirty="0"/>
          </a:p>
        </p:txBody>
      </p:sp>
      <p:sp>
        <p:nvSpPr>
          <p:cNvPr id="5" name="Slide Number Placeholder 4"/>
          <p:cNvSpPr>
            <a:spLocks noGrp="1"/>
          </p:cNvSpPr>
          <p:nvPr>
            <p:ph type="sldNum" sz="quarter" idx="12"/>
          </p:nvPr>
        </p:nvSpPr>
        <p:spPr/>
        <p:txBody>
          <a:bodyPr/>
          <a:lstStyle>
            <a:extLst/>
          </a:lstStyle>
          <a:p>
            <a:fld id="{CA8D9AD5-F248-4919-864A-CFD76CC027D6}" type="slidenum">
              <a:rPr lang="en-IN" smtClean="0"/>
              <a:pPr/>
              <a:t>‹#›</a:t>
            </a:fld>
            <a:endParaRPr lang="en-IN" dirty="0"/>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9E583DDF-CA54-461A-A486-592D2374C532}" type="datetimeFigureOut">
              <a:rPr lang="en-US" smtClean="0"/>
              <a:pPr/>
              <a:t>2/20/2018</a:t>
            </a:fld>
            <a:endParaRPr lang="en-US" dirty="0"/>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IN" dirty="0"/>
          </a:p>
        </p:txBody>
      </p:sp>
      <p:sp>
        <p:nvSpPr>
          <p:cNvPr id="4" name="Slide Number Placeholder 3"/>
          <p:cNvSpPr>
            <a:spLocks noGrp="1"/>
          </p:cNvSpPr>
          <p:nvPr>
            <p:ph type="sldNum" sz="quarter" idx="12"/>
          </p:nvPr>
        </p:nvSpPr>
        <p:spPr/>
        <p:txBody>
          <a:bodyPr/>
          <a:lstStyle>
            <a:extLst/>
          </a:lstStyle>
          <a:p>
            <a:fld id="{CA8D9AD5-F248-4919-864A-CFD76CC027D6}" type="slidenum">
              <a:rPr lang="en-IN" smtClean="0"/>
              <a:pPr/>
              <a:t>‹#›</a:t>
            </a:fld>
            <a:endParaRPr lang="en-IN" dirty="0"/>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6013"/>
            <a:ext cx="7863840" cy="1416869"/>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09600" y="1807992"/>
            <a:ext cx="7863840" cy="727477"/>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609600" y="2576125"/>
            <a:ext cx="9652000" cy="5278486"/>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E583DDF-CA54-461A-A486-592D2374C532}" type="datetimeFigureOut">
              <a:rPr lang="en-US" smtClean="0"/>
              <a:pPr/>
              <a:t>2/20/2018</a:t>
            </a:fld>
            <a:endParaRPr lang="en-US" dirty="0"/>
          </a:p>
        </p:txBody>
      </p:sp>
      <p:sp>
        <p:nvSpPr>
          <p:cNvPr id="6" name="Footer Placeholder 5"/>
          <p:cNvSpPr>
            <a:spLocks noGrp="1"/>
          </p:cNvSpPr>
          <p:nvPr>
            <p:ph type="ftr" sz="quarter" idx="11"/>
          </p:nvPr>
        </p:nvSpPr>
        <p:spPr/>
        <p:txBody>
          <a:bodyPr/>
          <a:lstStyle>
            <a:extLst/>
          </a:lstStyle>
          <a:p>
            <a:endParaRPr lang="en-IN" dirty="0"/>
          </a:p>
        </p:txBody>
      </p:sp>
      <p:sp>
        <p:nvSpPr>
          <p:cNvPr id="7" name="Slide Number Placeholder 6"/>
          <p:cNvSpPr>
            <a:spLocks noGrp="1"/>
          </p:cNvSpPr>
          <p:nvPr>
            <p:ph type="sldNum" sz="quarter" idx="12"/>
          </p:nvPr>
        </p:nvSpPr>
        <p:spPr/>
        <p:txBody>
          <a:bodyPr/>
          <a:lstStyle>
            <a:extLst/>
          </a:lstStyle>
          <a:p>
            <a:fld id="{CA8D9AD5-F248-4919-864A-CFD76CC027D6}" type="slidenum">
              <a:rPr lang="en-IN" smtClean="0"/>
              <a:pPr/>
              <a:t>‹#›</a:t>
            </a:fld>
            <a:endParaRPr lang="en-IN" dirty="0"/>
          </a:p>
        </p:txBody>
      </p:sp>
    </p:spTree>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797292" y="1213045"/>
            <a:ext cx="5759369" cy="520703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a:xfrm rot="21420000">
            <a:off x="795611" y="1205979"/>
            <a:ext cx="5759369" cy="520703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7185464" y="1380066"/>
            <a:ext cx="4572000" cy="248412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7185464" y="3964685"/>
            <a:ext cx="4572000" cy="2318512"/>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9E583DDF-CA54-461A-A486-592D2374C532}" type="datetimeFigureOut">
              <a:rPr lang="en-US" smtClean="0"/>
              <a:pPr/>
              <a:t>2/20/2018</a:t>
            </a:fld>
            <a:endParaRPr lang="en-US" dirty="0"/>
          </a:p>
        </p:txBody>
      </p:sp>
      <p:sp>
        <p:nvSpPr>
          <p:cNvPr id="6" name="Footer Placeholder 5"/>
          <p:cNvSpPr>
            <a:spLocks noGrp="1"/>
          </p:cNvSpPr>
          <p:nvPr>
            <p:ph type="ftr" sz="quarter" idx="11"/>
          </p:nvPr>
        </p:nvSpPr>
        <p:spPr/>
        <p:txBody>
          <a:bodyPr/>
          <a:lstStyle>
            <a:extLst/>
          </a:lstStyle>
          <a:p>
            <a:endParaRPr lang="en-IN" dirty="0"/>
          </a:p>
        </p:txBody>
      </p:sp>
      <p:sp>
        <p:nvSpPr>
          <p:cNvPr id="7" name="Slide Number Placeholder 6"/>
          <p:cNvSpPr>
            <a:spLocks noGrp="1"/>
          </p:cNvSpPr>
          <p:nvPr>
            <p:ph type="sldNum" sz="quarter" idx="12"/>
          </p:nvPr>
        </p:nvSpPr>
        <p:spPr/>
        <p:txBody>
          <a:bodyPr/>
          <a:lstStyle>
            <a:extLst/>
          </a:lstStyle>
          <a:p>
            <a:fld id="{CA8D9AD5-F248-4919-864A-CFD76CC027D6}" type="slidenum">
              <a:rPr lang="en-IN" smtClean="0"/>
              <a:pPr/>
              <a:t>‹#›</a:t>
            </a:fld>
            <a:endParaRPr lang="en-IN" dirty="0"/>
          </a:p>
        </p:txBody>
      </p:sp>
      <p:sp>
        <p:nvSpPr>
          <p:cNvPr id="10" name="Picture Placeholder 9"/>
          <p:cNvSpPr>
            <a:spLocks noGrp="1"/>
          </p:cNvSpPr>
          <p:nvPr>
            <p:ph type="pic" idx="1"/>
          </p:nvPr>
        </p:nvSpPr>
        <p:spPr>
          <a:xfrm>
            <a:off x="884909" y="1256914"/>
            <a:ext cx="5608320" cy="5078645"/>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dirty="0"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E583DDF-CA54-461A-A486-592D2374C532}" type="datetimeFigureOut">
              <a:rPr lang="en-US" smtClean="0"/>
              <a:pPr/>
              <a:t>2/20/2018</a:t>
            </a:fld>
            <a:endParaRPr lang="en-US" dirty="0"/>
          </a:p>
        </p:txBody>
      </p:sp>
      <p:sp>
        <p:nvSpPr>
          <p:cNvPr id="5" name="Footer Placeholder 4"/>
          <p:cNvSpPr>
            <a:spLocks noGrp="1"/>
          </p:cNvSpPr>
          <p:nvPr>
            <p:ph type="ftr" sz="quarter" idx="11"/>
          </p:nvPr>
        </p:nvSpPr>
        <p:spPr/>
        <p:txBody>
          <a:bodyPr/>
          <a:lstStyle>
            <a:extLst/>
          </a:lstStyle>
          <a:p>
            <a:endParaRPr lang="en-IN" dirty="0"/>
          </a:p>
        </p:txBody>
      </p:sp>
      <p:sp>
        <p:nvSpPr>
          <p:cNvPr id="6" name="Slide Number Placeholder 5"/>
          <p:cNvSpPr>
            <a:spLocks noGrp="1"/>
          </p:cNvSpPr>
          <p:nvPr>
            <p:ph type="sldNum" sz="quarter" idx="12"/>
          </p:nvPr>
        </p:nvSpPr>
        <p:spPr/>
        <p:txBody>
          <a:bodyPr/>
          <a:lstStyle>
            <a:extLst/>
          </a:lstStyle>
          <a:p>
            <a:fld id="{CA8D9AD5-F248-4919-864A-CFD76CC027D6}" type="slidenum">
              <a:rPr lang="en-IN" smtClean="0"/>
              <a:pPr/>
              <a:t>‹#›</a:t>
            </a:fld>
            <a:endParaRPr lang="en-IN" dirty="0"/>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331985"/>
            <a:ext cx="2032000" cy="706517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331607"/>
            <a:ext cx="8026400" cy="706517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657088" y="7918113"/>
            <a:ext cx="2669952" cy="273963"/>
          </a:xfrm>
        </p:spPr>
        <p:txBody>
          <a:bodyPr/>
          <a:lstStyle>
            <a:extLst/>
          </a:lstStyle>
          <a:p>
            <a:fld id="{9E583DDF-CA54-461A-A486-592D2374C532}" type="datetimeFigureOut">
              <a:rPr lang="en-US" smtClean="0"/>
              <a:pPr/>
              <a:t>2/20/2018</a:t>
            </a:fld>
            <a:endParaRPr lang="en-US" dirty="0"/>
          </a:p>
        </p:txBody>
      </p:sp>
      <p:sp>
        <p:nvSpPr>
          <p:cNvPr id="5" name="Footer Placeholder 4"/>
          <p:cNvSpPr>
            <a:spLocks noGrp="1"/>
          </p:cNvSpPr>
          <p:nvPr>
            <p:ph type="ftr" sz="quarter" idx="11"/>
          </p:nvPr>
        </p:nvSpPr>
        <p:spPr>
          <a:xfrm>
            <a:off x="609600" y="7916062"/>
            <a:ext cx="4876800" cy="276014"/>
          </a:xfrm>
        </p:spPr>
        <p:txBody>
          <a:bodyPr/>
          <a:lstStyle>
            <a:extLst/>
          </a:lstStyle>
          <a:p>
            <a:endParaRPr lang="en-IN" dirty="0"/>
          </a:p>
        </p:txBody>
      </p:sp>
      <p:sp>
        <p:nvSpPr>
          <p:cNvPr id="6" name="Slide Number Placeholder 5"/>
          <p:cNvSpPr>
            <a:spLocks noGrp="1"/>
          </p:cNvSpPr>
          <p:nvPr>
            <p:ph type="sldNum" sz="quarter" idx="12"/>
          </p:nvPr>
        </p:nvSpPr>
        <p:spPr>
          <a:xfrm>
            <a:off x="8339328" y="7912382"/>
            <a:ext cx="784448" cy="276014"/>
          </a:xfrm>
        </p:spPr>
        <p:txBody>
          <a:bodyPr/>
          <a:lstStyle>
            <a:lvl1pPr>
              <a:defRPr>
                <a:solidFill>
                  <a:schemeClr val="tx2"/>
                </a:solidFill>
              </a:defRPr>
            </a:lvl1pPr>
            <a:extLst/>
          </a:lstStyle>
          <a:p>
            <a:fld id="{CA8D9AD5-F248-4919-864A-CFD76CC027D6}" type="slidenum">
              <a:rPr lang="en-IN" smtClean="0"/>
              <a:pPr/>
              <a:t>‹#›</a:t>
            </a:fld>
            <a:endParaRPr lang="en-IN" dirty="0"/>
          </a:p>
        </p:txBody>
      </p:sp>
    </p:spTree>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10871200" y="0"/>
            <a:ext cx="1320800" cy="82804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 name="Title Placeholder 2"/>
          <p:cNvSpPr>
            <a:spLocks noGrp="1"/>
          </p:cNvSpPr>
          <p:nvPr>
            <p:ph type="title"/>
          </p:nvPr>
        </p:nvSpPr>
        <p:spPr>
          <a:xfrm>
            <a:off x="609600" y="386418"/>
            <a:ext cx="9652000" cy="1380067"/>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609600" y="1943222"/>
            <a:ext cx="9652000" cy="585148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5661248" y="7918113"/>
            <a:ext cx="2669952" cy="273963"/>
          </a:xfrm>
          <a:prstGeom prst="rect">
            <a:avLst/>
          </a:prstGeom>
        </p:spPr>
        <p:txBody>
          <a:bodyPr vert="horz" tIns="0" bIns="0" anchor="b"/>
          <a:lstStyle>
            <a:lvl1pPr algn="l" eaLnBrk="1" latinLnBrk="0" hangingPunct="1">
              <a:defRPr kumimoji="0" sz="1000">
                <a:solidFill>
                  <a:schemeClr val="tx2"/>
                </a:solidFill>
              </a:defRPr>
            </a:lvl1pPr>
            <a:extLst/>
          </a:lstStyle>
          <a:p>
            <a:fld id="{9E583DDF-CA54-461A-A486-592D2374C532}" type="datetimeFigureOut">
              <a:rPr lang="en-US" smtClean="0"/>
              <a:pPr/>
              <a:t>2/20/2018</a:t>
            </a:fld>
            <a:endParaRPr lang="en-US" dirty="0"/>
          </a:p>
        </p:txBody>
      </p:sp>
      <p:sp>
        <p:nvSpPr>
          <p:cNvPr id="4" name="Footer Placeholder 3"/>
          <p:cNvSpPr>
            <a:spLocks noGrp="1"/>
          </p:cNvSpPr>
          <p:nvPr>
            <p:ph type="ftr" sz="quarter" idx="3"/>
          </p:nvPr>
        </p:nvSpPr>
        <p:spPr>
          <a:xfrm>
            <a:off x="609600" y="7918112"/>
            <a:ext cx="4876800" cy="276014"/>
          </a:xfrm>
          <a:prstGeom prst="rect">
            <a:avLst/>
          </a:prstGeom>
        </p:spPr>
        <p:txBody>
          <a:bodyPr vert="horz" tIns="0" bIns="0" anchor="b"/>
          <a:lstStyle>
            <a:lvl1pPr algn="r" eaLnBrk="1" latinLnBrk="0" hangingPunct="1">
              <a:defRPr kumimoji="0" sz="1000">
                <a:solidFill>
                  <a:schemeClr val="tx2"/>
                </a:solidFill>
              </a:defRPr>
            </a:lvl1pPr>
            <a:extLst/>
          </a:lstStyle>
          <a:p>
            <a:endParaRPr lang="en-IN" dirty="0"/>
          </a:p>
        </p:txBody>
      </p:sp>
      <p:sp>
        <p:nvSpPr>
          <p:cNvPr id="16" name="Slide Number Placeholder 15"/>
          <p:cNvSpPr>
            <a:spLocks noGrp="1"/>
          </p:cNvSpPr>
          <p:nvPr>
            <p:ph type="sldNum" sz="quarter" idx="4"/>
          </p:nvPr>
        </p:nvSpPr>
        <p:spPr>
          <a:xfrm>
            <a:off x="8335264" y="7916062"/>
            <a:ext cx="784448" cy="276014"/>
          </a:xfrm>
          <a:prstGeom prst="rect">
            <a:avLst/>
          </a:prstGeom>
        </p:spPr>
        <p:txBody>
          <a:bodyPr vert="horz" lIns="0" tIns="0" rIns="0" bIns="0" anchor="b"/>
          <a:lstStyle>
            <a:lvl1pPr algn="r" eaLnBrk="1" latinLnBrk="0" hangingPunct="1">
              <a:defRPr kumimoji="0" sz="1100">
                <a:solidFill>
                  <a:schemeClr val="tx2"/>
                </a:solidFill>
              </a:defRPr>
            </a:lvl1pPr>
            <a:extLst/>
          </a:lstStyle>
          <a:p>
            <a:fld id="{CA8D9AD5-F248-4919-864A-CFD76CC027D6}" type="slidenum">
              <a:rPr lang="en-IN" smtClean="0"/>
              <a:pPr/>
              <a:t>‹#›</a:t>
            </a:fld>
            <a:endParaRPr lang="en-IN" dirty="0"/>
          </a:p>
        </p:txBody>
      </p:sp>
      <p:pic>
        <p:nvPicPr>
          <p:cNvPr id="2050" name="Picture 2" descr="C:\Users\maitreya\Desktop\SOCIAL RECRUITER BOOK PPT\big-ideas-hr-consultancy-pvt-ltd-ashram-road-ahmedabad-placement-services-candidate-2j0yv0l.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0963275" y="7016750"/>
            <a:ext cx="1098550" cy="1094428"/>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spd="med">
    <p:fade/>
  </p:transition>
  <p:timing>
    <p:tnLst>
      <p:par>
        <p:cTn id="1" dur="indefinite" restart="never" nodeType="tmRoot"/>
      </p:par>
    </p:tnLst>
  </p:timing>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jpe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Layout" Target="../slideLayouts/slideLayout9.xml"/><Relationship Id="rId1" Type="http://schemas.openxmlformats.org/officeDocument/2006/relationships/themeOverride" Target="../theme/themeOverride2.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9.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4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1.png"/><Relationship Id="rId1" Type="http://schemas.openxmlformats.org/officeDocument/2006/relationships/slideLayout" Target="../slideLayouts/slideLayout9.xml"/><Relationship Id="rId5" Type="http://schemas.openxmlformats.org/officeDocument/2006/relationships/image" Target="../media/image67.png"/><Relationship Id="rId4" Type="http://schemas.openxmlformats.org/officeDocument/2006/relationships/image" Target="../media/image66.png"/></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6.xml"/><Relationship Id="rId6" Type="http://schemas.microsoft.com/office/2007/relationships/hdphoto" Target="../media/hdphoto3.wdp"/><Relationship Id="rId5" Type="http://schemas.openxmlformats.org/officeDocument/2006/relationships/image" Target="../media/image68.png"/><Relationship Id="rId4" Type="http://schemas.openxmlformats.org/officeDocument/2006/relationships/image" Target="../media/image64.png"/></Relationships>
</file>

<file path=ppt/slides/_rels/slide5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6.xml"/><Relationship Id="rId5" Type="http://schemas.openxmlformats.org/officeDocument/2006/relationships/image" Target="../media/image74.png"/><Relationship Id="rId4" Type="http://schemas.openxmlformats.org/officeDocument/2006/relationships/image" Target="../media/image7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png"/><Relationship Id="rId2" Type="http://schemas.openxmlformats.org/officeDocument/2006/relationships/image" Target="../media/image76.png"/><Relationship Id="rId1" Type="http://schemas.openxmlformats.org/officeDocument/2006/relationships/slideLayout" Target="../slideLayouts/slideLayout7.xml"/><Relationship Id="rId6" Type="http://schemas.openxmlformats.org/officeDocument/2006/relationships/image" Target="../media/image80.jpeg"/><Relationship Id="rId5" Type="http://schemas.openxmlformats.org/officeDocument/2006/relationships/image" Target="../media/image79.png"/><Relationship Id="rId4" Type="http://schemas.openxmlformats.org/officeDocument/2006/relationships/image" Target="../media/image78.png"/></Relationships>
</file>

<file path=ppt/slides/_rels/slide58.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4.jpeg"/><Relationship Id="rId7" Type="http://schemas.microsoft.com/office/2007/relationships/hdphoto" Target="../media/hdphoto5.wdp"/><Relationship Id="rId2" Type="http://schemas.openxmlformats.org/officeDocument/2006/relationships/image" Target="../media/image83.jpeg"/><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5.png"/><Relationship Id="rId4" Type="http://schemas.microsoft.com/office/2007/relationships/hdphoto" Target="../media/hdphoto4.wdp"/></Relationships>
</file>

<file path=ppt/slides/_rels/slide59.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8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8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85.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106.jpeg"/><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 Id="rId9" Type="http://schemas.openxmlformats.org/officeDocument/2006/relationships/image" Target="../media/image108.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hyperlink" Target="https://twitter.com/eExecutives" TargetMode="External"/><Relationship Id="rId2" Type="http://schemas.openxmlformats.org/officeDocument/2006/relationships/hyperlink" Target="https://twitter.com/jjbuss?lang=en" TargetMode="Externa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hyperlink" Target="https://twitter.com/seansmithlegal?lang=en" TargetMode="External"/><Relationship Id="rId2" Type="http://schemas.openxmlformats.org/officeDocument/2006/relationships/hyperlink" Target="https://twitter.com/SeanSmithLegal" TargetMode="Externa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00849" y="130978"/>
            <a:ext cx="6385035" cy="1469815"/>
          </a:xfrm>
          <a:solidFill>
            <a:schemeClr val="bg1"/>
          </a:solidFill>
        </p:spPr>
        <p:txBody>
          <a:bodyPr/>
          <a:lstStyle/>
          <a:p>
            <a:pPr algn="ctr"/>
            <a:r>
              <a:rPr lang="en-US" sz="9600" b="0" spc="300" dirty="0" smtClean="0">
                <a:ln w="500">
                  <a:solidFill>
                    <a:srgbClr val="009BD2"/>
                  </a:solidFill>
                </a:ln>
                <a:solidFill>
                  <a:srgbClr val="009BD2"/>
                </a:solidFill>
                <a:latin typeface="Garamond" pitchFamily="18" charset="0"/>
              </a:rPr>
              <a:t>S</a:t>
            </a:r>
            <a:r>
              <a:rPr lang="en-US" sz="9600" b="0" spc="300" dirty="0" smtClean="0">
                <a:ln w="500">
                  <a:solidFill>
                    <a:srgbClr val="FF0000"/>
                  </a:solidFill>
                </a:ln>
                <a:solidFill>
                  <a:srgbClr val="FF0000"/>
                </a:solidFill>
                <a:latin typeface="Garamond" pitchFamily="18" charset="0"/>
              </a:rPr>
              <a:t>O</a:t>
            </a:r>
            <a:r>
              <a:rPr lang="en-US" sz="9600" b="0" spc="300" dirty="0" smtClean="0">
                <a:ln w="500">
                  <a:solidFill>
                    <a:srgbClr val="009BD2"/>
                  </a:solidFill>
                </a:ln>
                <a:solidFill>
                  <a:srgbClr val="009BD2"/>
                </a:solidFill>
                <a:latin typeface="Garamond" pitchFamily="18" charset="0"/>
              </a:rPr>
              <a:t>CIAL</a:t>
            </a:r>
            <a:r>
              <a:rPr lang="en-US" sz="7200" b="0" spc="300" dirty="0" smtClean="0">
                <a:ln w="500">
                  <a:solidFill>
                    <a:srgbClr val="00A4DE"/>
                  </a:solidFill>
                </a:ln>
                <a:solidFill>
                  <a:srgbClr val="00B0F0"/>
                </a:solidFill>
                <a:latin typeface="Garamond" pitchFamily="18" charset="0"/>
              </a:rPr>
              <a:t> </a:t>
            </a:r>
            <a:r>
              <a:rPr lang="en-US" sz="7200" b="0" dirty="0" smtClean="0">
                <a:ln w="500">
                  <a:solidFill>
                    <a:srgbClr val="00A4DE"/>
                  </a:solidFill>
                </a:ln>
                <a:solidFill>
                  <a:srgbClr val="00B0F0"/>
                </a:solidFill>
                <a:latin typeface="Garamond" pitchFamily="18" charset="0"/>
              </a:rPr>
              <a:t> </a:t>
            </a:r>
            <a:endParaRPr lang="en-US" sz="7200" b="0" dirty="0">
              <a:ln w="500">
                <a:solidFill>
                  <a:srgbClr val="00A4DE"/>
                </a:solidFill>
              </a:ln>
              <a:solidFill>
                <a:srgbClr val="00B0F0"/>
              </a:solidFill>
              <a:latin typeface="Garamond" pitchFamily="18"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9780" t="15306" r="9666" b="15821"/>
          <a:stretch/>
        </p:blipFill>
        <p:spPr>
          <a:xfrm>
            <a:off x="158586" y="264230"/>
            <a:ext cx="1184061" cy="1222345"/>
          </a:xfrm>
          <a:prstGeom prst="rect">
            <a:avLst/>
          </a:prstGeom>
        </p:spPr>
      </p:pic>
      <p:sp>
        <p:nvSpPr>
          <p:cNvPr id="6" name="Rectangle 5"/>
          <p:cNvSpPr/>
          <p:nvPr/>
        </p:nvSpPr>
        <p:spPr>
          <a:xfrm>
            <a:off x="2900849" y="1382613"/>
            <a:ext cx="6385034" cy="1107996"/>
          </a:xfrm>
          <a:prstGeom prst="rect">
            <a:avLst/>
          </a:prstGeom>
          <a:solidFill>
            <a:schemeClr val="bg1"/>
          </a:solidFill>
        </p:spPr>
        <p:txBody>
          <a:bodyPr wrap="square">
            <a:spAutoFit/>
          </a:bodyPr>
          <a:lstStyle/>
          <a:p>
            <a:pPr algn="ctr"/>
            <a:r>
              <a:rPr lang="en-US" sz="6600" b="1" spc="300" dirty="0" smtClean="0">
                <a:ln w="12700">
                  <a:solidFill>
                    <a:srgbClr val="009BD2"/>
                  </a:solidFill>
                </a:ln>
                <a:solidFill>
                  <a:srgbClr val="009BD2"/>
                </a:solidFill>
                <a:latin typeface="Garamond" pitchFamily="18" charset="0"/>
              </a:rPr>
              <a:t>RECRUITER</a:t>
            </a:r>
            <a:endParaRPr lang="en-IN" sz="6600" b="1" spc="300" dirty="0">
              <a:ln w="12700">
                <a:solidFill>
                  <a:srgbClr val="009BD2"/>
                </a:solidFill>
              </a:ln>
              <a:solidFill>
                <a:srgbClr val="009BD2"/>
              </a:solidFill>
            </a:endParaRPr>
          </a:p>
        </p:txBody>
      </p:sp>
      <p:sp>
        <p:nvSpPr>
          <p:cNvPr id="9" name="Title 1"/>
          <p:cNvSpPr txBox="1">
            <a:spLocks/>
          </p:cNvSpPr>
          <p:nvPr/>
        </p:nvSpPr>
        <p:spPr>
          <a:xfrm>
            <a:off x="1" y="2720417"/>
            <a:ext cx="12191999" cy="686921"/>
          </a:xfrm>
          <a:prstGeom prst="rect">
            <a:avLst/>
          </a:prstGeom>
          <a:solidFill>
            <a:srgbClr val="EE0000"/>
          </a:solidFill>
          <a:ln>
            <a:noFill/>
          </a:ln>
        </p:spPr>
        <p:style>
          <a:lnRef idx="3">
            <a:schemeClr val="lt1"/>
          </a:lnRef>
          <a:fillRef idx="1">
            <a:schemeClr val="accent2"/>
          </a:fillRef>
          <a:effectRef idx="1">
            <a:schemeClr val="accent2"/>
          </a:effectRef>
          <a:fontRef idx="minor">
            <a:schemeClr val="lt1"/>
          </a:fontRef>
        </p:style>
        <p:txBody>
          <a:bodyPr>
            <a:normAutofit/>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3600" dirty="0" smtClean="0">
                <a:ln w="500">
                  <a:noFill/>
                </a:ln>
                <a:latin typeface="Garamond" pitchFamily="18" charset="0"/>
                <a:cs typeface="Arial" pitchFamily="34" charset="0"/>
              </a:rPr>
              <a:t>THE FUTURE OF RECRUITMENT</a:t>
            </a:r>
            <a:endParaRPr lang="en-US" sz="3600" dirty="0">
              <a:ln w="500">
                <a:noFill/>
              </a:ln>
              <a:latin typeface="Arial" pitchFamily="34" charset="0"/>
              <a:cs typeface="Arial" pitchFamily="34" charset="0"/>
            </a:endParaRPr>
          </a:p>
        </p:txBody>
      </p:sp>
      <p:pic>
        <p:nvPicPr>
          <p:cNvPr id="1026" name="Picture 2" descr="C:\Users\maitreya\Desktop\SOCIAL RECRUITER BOOK PPT\36195477._SR1200,630_.jpg"/>
          <p:cNvPicPr>
            <a:picLocks noChangeAspect="1" noChangeArrowheads="1"/>
          </p:cNvPicPr>
          <p:nvPr/>
        </p:nvPicPr>
        <p:blipFill rotWithShape="1">
          <a:blip r:embed="rId3">
            <a:extLst>
              <a:ext uri="{28A0092B-C50C-407E-A947-70E740481C1C}">
                <a14:useLocalDpi xmlns:a14="http://schemas.microsoft.com/office/drawing/2010/main" val="0"/>
              </a:ext>
            </a:extLst>
          </a:blip>
          <a:srcRect l="30873" t="32528" r="31333"/>
          <a:stretch/>
        </p:blipFill>
        <p:spPr bwMode="auto">
          <a:xfrm>
            <a:off x="3578767" y="3391871"/>
            <a:ext cx="4319752" cy="4888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2817813"/>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 y="15581"/>
            <a:ext cx="10373710" cy="821974"/>
          </a:xfrm>
          <a:prstGeom prst="rect">
            <a:avLst/>
          </a:prstGeom>
          <a:solidFill>
            <a:srgbClr val="009BD2"/>
          </a:solidFill>
          <a:ln>
            <a:noFill/>
          </a:ln>
        </p:spPr>
        <p:style>
          <a:lnRef idx="3">
            <a:schemeClr val="lt1"/>
          </a:lnRef>
          <a:fillRef idx="1">
            <a:schemeClr val="accent2"/>
          </a:fillRef>
          <a:effectRef idx="1">
            <a:schemeClr val="accent2"/>
          </a:effectRef>
          <a:fontRef idx="minor">
            <a:schemeClr val="lt1"/>
          </a:fontRef>
        </p:style>
        <p:txBody>
          <a:bodyPr>
            <a:normAutofit/>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4400" dirty="0" smtClean="0">
                <a:ln w="500">
                  <a:noFill/>
                </a:ln>
                <a:latin typeface="Garamond" pitchFamily="18" charset="0"/>
                <a:cs typeface="Arial" pitchFamily="34" charset="0"/>
              </a:rPr>
              <a:t>History of Recruitment</a:t>
            </a:r>
            <a:endParaRPr lang="en-US" sz="4400" dirty="0">
              <a:ln w="500">
                <a:noFill/>
              </a:ln>
              <a:latin typeface="Garamond" pitchFamily="18" charset="0"/>
              <a:cs typeface="Arial" pitchFamily="34" charset="0"/>
            </a:endParaRPr>
          </a:p>
        </p:txBody>
      </p:sp>
      <p:sp>
        <p:nvSpPr>
          <p:cNvPr id="6" name="TextBox 5"/>
          <p:cNvSpPr txBox="1"/>
          <p:nvPr/>
        </p:nvSpPr>
        <p:spPr>
          <a:xfrm>
            <a:off x="-19060" y="1308636"/>
            <a:ext cx="8039110" cy="2939266"/>
          </a:xfrm>
          <a:prstGeom prst="rect">
            <a:avLst/>
          </a:prstGeom>
          <a:noFill/>
        </p:spPr>
        <p:txBody>
          <a:bodyPr wrap="square" rtlCol="0">
            <a:spAutoFit/>
          </a:bodyPr>
          <a:lstStyle/>
          <a:p>
            <a:pPr marL="274320" indent="-274320">
              <a:spcBef>
                <a:spcPts val="600"/>
              </a:spcBef>
              <a:buClr>
                <a:schemeClr val="tx2"/>
              </a:buClr>
              <a:buSzPct val="73000"/>
              <a:buFont typeface="Wingdings 2"/>
              <a:buChar char=""/>
            </a:pPr>
            <a:r>
              <a:rPr lang="en-IN" sz="2000" b="1" dirty="0">
                <a:latin typeface="Garamond" pitchFamily="18" charset="0"/>
              </a:rPr>
              <a:t>As a general concept, recruitment can be traced back to around 55 BC, when Julius Caesar effectively introduced the first referral </a:t>
            </a:r>
            <a:r>
              <a:rPr lang="en-IN" sz="2000" b="1" dirty="0" smtClean="0">
                <a:latin typeface="Garamond" pitchFamily="18" charset="0"/>
              </a:rPr>
              <a:t>programme </a:t>
            </a:r>
            <a:r>
              <a:rPr lang="en-IN" sz="2000" b="1" dirty="0">
                <a:latin typeface="Garamond" pitchFamily="18" charset="0"/>
              </a:rPr>
              <a:t>for soldiers who brought other soldiers into the Roman Army. </a:t>
            </a:r>
            <a:r>
              <a:rPr lang="en-IN" sz="2000" b="1" dirty="0">
                <a:latin typeface="Garamond" pitchFamily="18" charset="0"/>
              </a:rPr>
              <a:t>The </a:t>
            </a:r>
            <a:r>
              <a:rPr lang="en-IN" sz="2000" b="1" dirty="0">
                <a:latin typeface="Garamond" pitchFamily="18" charset="0"/>
              </a:rPr>
              <a:t>reward by Caesar amounted to 30% of a soldier’s annual pay, making it a massive windfall for those who took him up on it. </a:t>
            </a:r>
            <a:endParaRPr lang="en-IN" sz="2000" b="1" dirty="0">
              <a:latin typeface="Garamond" pitchFamily="18" charset="0"/>
            </a:endParaRPr>
          </a:p>
          <a:p>
            <a:pPr marL="274320" indent="-274320">
              <a:spcBef>
                <a:spcPts val="600"/>
              </a:spcBef>
              <a:buClr>
                <a:schemeClr val="tx2"/>
              </a:buClr>
              <a:buSzPct val="73000"/>
              <a:buFont typeface="Wingdings 2"/>
              <a:buChar char=""/>
            </a:pPr>
            <a:r>
              <a:rPr lang="en-US" sz="2000" b="1" dirty="0">
                <a:latin typeface="Garamond" pitchFamily="18" charset="0"/>
              </a:rPr>
              <a:t>Romans recruitment standards were very high and had a very specific Job description like the candidate must be a roman citizen must be capable </a:t>
            </a:r>
            <a:r>
              <a:rPr lang="en-US" sz="2000" b="1" dirty="0">
                <a:latin typeface="Garamond" pitchFamily="18" charset="0"/>
              </a:rPr>
              <a:t>to</a:t>
            </a:r>
            <a:r>
              <a:rPr lang="en-IN" sz="2000" b="1" dirty="0">
                <a:latin typeface="Garamond" pitchFamily="18" charset="0"/>
              </a:rPr>
              <a:t> </a:t>
            </a:r>
            <a:r>
              <a:rPr lang="en-US" sz="2000" b="1" dirty="0">
                <a:latin typeface="Garamond" pitchFamily="18" charset="0"/>
              </a:rPr>
              <a:t>walk </a:t>
            </a:r>
            <a:r>
              <a:rPr lang="en-US" sz="2000" b="1" dirty="0">
                <a:latin typeface="Garamond" pitchFamily="18" charset="0"/>
              </a:rPr>
              <a:t>20 miles with weapons</a:t>
            </a:r>
            <a:r>
              <a:rPr lang="en-US" sz="2000" b="1" dirty="0">
                <a:latin typeface="Garamond" pitchFamily="18" charset="0"/>
              </a:rPr>
              <a:t>.</a:t>
            </a:r>
          </a:p>
          <a:p>
            <a:pPr marL="285750" indent="-285750" algn="just">
              <a:buFont typeface="Arial" pitchFamily="34" charset="0"/>
              <a:buChar char="•"/>
            </a:pPr>
            <a:endParaRPr lang="en-US" sz="2000" b="1" dirty="0">
              <a:latin typeface="Garamond" pitchFamily="18" charset="0"/>
            </a:endParaRPr>
          </a:p>
        </p:txBody>
      </p:sp>
      <p:pic>
        <p:nvPicPr>
          <p:cNvPr id="3074" name="Picture 2" descr="C:\Users\maitreya\Desktop\SOCIAL RECRUITER BOOK PPT\kisspng-ancient-rome-logo-roman-army-roman-warrior-helmet-5a6be1f8141e14.376281981517019640082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55279" y="960653"/>
            <a:ext cx="1129948" cy="164361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279" y="4250135"/>
            <a:ext cx="10808086" cy="3323987"/>
          </a:xfrm>
          <a:prstGeom prst="rect">
            <a:avLst/>
          </a:prstGeom>
          <a:noFill/>
        </p:spPr>
        <p:txBody>
          <a:bodyPr wrap="square" rtlCol="0">
            <a:spAutoFit/>
          </a:bodyPr>
          <a:lstStyle/>
          <a:p>
            <a:pPr marL="274320" indent="-274320">
              <a:spcBef>
                <a:spcPts val="600"/>
              </a:spcBef>
              <a:buClr>
                <a:schemeClr val="tx2"/>
              </a:buClr>
              <a:buSzPct val="73000"/>
              <a:buFont typeface="Wingdings 2"/>
              <a:buChar char=""/>
            </a:pPr>
            <a:r>
              <a:rPr lang="en-US" sz="2000" b="1" dirty="0">
                <a:latin typeface="Garamond" pitchFamily="18" charset="0"/>
              </a:rPr>
              <a:t>Later on roman army promoted Equal Employment opportunity for people and removed class structure and also started promoting its employer brand with a golden eagle which was the logo of the army. </a:t>
            </a:r>
            <a:r>
              <a:rPr lang="en-US" sz="2000" b="1" dirty="0">
                <a:latin typeface="Garamond" pitchFamily="18" charset="0"/>
              </a:rPr>
              <a:t>Even today it is relevant when companies promote their brand</a:t>
            </a:r>
            <a:r>
              <a:rPr lang="en-US" sz="2000" b="1" dirty="0" smtClean="0">
                <a:latin typeface="Garamond" pitchFamily="18" charset="0"/>
              </a:rPr>
              <a:t>.</a:t>
            </a:r>
            <a:endParaRPr lang="en-IN" sz="2000" b="1" dirty="0">
              <a:latin typeface="Garamond" pitchFamily="18" charset="0"/>
            </a:endParaRPr>
          </a:p>
          <a:p>
            <a:pPr marL="274320" indent="-274320">
              <a:spcBef>
                <a:spcPts val="600"/>
              </a:spcBef>
              <a:buClr>
                <a:schemeClr val="tx2"/>
              </a:buClr>
              <a:buSzPct val="73000"/>
              <a:buFont typeface="Wingdings 2"/>
              <a:buChar char=""/>
            </a:pPr>
            <a:r>
              <a:rPr lang="en-US" sz="2000" b="1" dirty="0">
                <a:latin typeface="Garamond" pitchFamily="18" charset="0"/>
              </a:rPr>
              <a:t>Around 50 B.C loyalty of the soldier was moved from Rome bureaucrats to Army commanders which made the whole recruitment process smooth as the commanders could hire locally and that made recruitment faster</a:t>
            </a:r>
            <a:r>
              <a:rPr lang="en-US" sz="2000" b="1" dirty="0" smtClean="0">
                <a:latin typeface="Garamond" pitchFamily="18" charset="0"/>
              </a:rPr>
              <a:t>.</a:t>
            </a:r>
            <a:endParaRPr lang="en-US" sz="2000" b="1" dirty="0">
              <a:latin typeface="Garamond" pitchFamily="18" charset="0"/>
            </a:endParaRPr>
          </a:p>
          <a:p>
            <a:pPr marL="274320" indent="-274320">
              <a:spcBef>
                <a:spcPts val="600"/>
              </a:spcBef>
              <a:buClr>
                <a:schemeClr val="tx2"/>
              </a:buClr>
              <a:buSzPct val="73000"/>
              <a:buFont typeface="Wingdings 2"/>
              <a:buChar char=""/>
            </a:pPr>
            <a:r>
              <a:rPr lang="en-US" sz="2000" b="1" dirty="0">
                <a:latin typeface="Garamond" pitchFamily="18" charset="0"/>
              </a:rPr>
              <a:t>Interestingly, World‘s first recruitment agency was started by Henry Robinson in the year 1653. After this historical event, it led to creating of a whole new industry which we know today as Recruitment Industry which is now 400+ years old. Who would have imagined that this move can create an industry worth 500+ Billion Dollar</a:t>
            </a:r>
            <a:r>
              <a:rPr lang="en-US" sz="2000" b="1" dirty="0">
                <a:latin typeface="Garamond" pitchFamily="18" charset="0"/>
              </a:rPr>
              <a:t>.</a:t>
            </a:r>
            <a:endParaRPr lang="en-IN" sz="2000" b="1" dirty="0">
              <a:latin typeface="Garamond" pitchFamily="18" charset="0"/>
            </a:endParaRPr>
          </a:p>
        </p:txBody>
      </p:sp>
      <p:pic>
        <p:nvPicPr>
          <p:cNvPr id="3075" name="Picture 3" descr="C:\Users\maitreya\Desktop\SOCIAL RECRUITER BOOK PPT\maxresdefault.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400000"/>
                    </a14:imgEffect>
                    <a14:imgEffect>
                      <a14:brightnessContrast bright="61000" contrast="17000"/>
                    </a14:imgEffect>
                  </a14:imgLayer>
                </a14:imgProps>
              </a:ext>
              <a:ext uri="{28A0092B-C50C-407E-A947-70E740481C1C}">
                <a14:useLocalDpi xmlns:a14="http://schemas.microsoft.com/office/drawing/2010/main" val="0"/>
              </a:ext>
            </a:extLst>
          </a:blip>
          <a:srcRect/>
          <a:stretch>
            <a:fillRect/>
          </a:stretch>
        </p:blipFill>
        <p:spPr bwMode="auto">
          <a:xfrm>
            <a:off x="8362951" y="2476570"/>
            <a:ext cx="2440856" cy="183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9790819"/>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 y="15580"/>
            <a:ext cx="10629920" cy="1470320"/>
          </a:xfrm>
          <a:prstGeom prst="rect">
            <a:avLst/>
          </a:prstGeom>
          <a:solidFill>
            <a:srgbClr val="009BD2"/>
          </a:solidFill>
          <a:ln>
            <a:noFill/>
          </a:ln>
        </p:spPr>
        <p:style>
          <a:lnRef idx="3">
            <a:schemeClr val="lt1"/>
          </a:lnRef>
          <a:fillRef idx="1">
            <a:schemeClr val="accent2"/>
          </a:fillRef>
          <a:effectRef idx="1">
            <a:schemeClr val="accent2"/>
          </a:effectRef>
          <a:fontRef idx="minor">
            <a:schemeClr val="lt1"/>
          </a:fontRef>
        </p:style>
        <p:txBody>
          <a:bodyPr wrap="square" lIns="0" tIns="0" rIns="0" bIns="0">
            <a:normAutofit/>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3600" cap="none" dirty="0" smtClean="0">
                <a:ln w="500">
                  <a:noFill/>
                </a:ln>
                <a:solidFill>
                  <a:schemeClr val="bg1"/>
                </a:solidFill>
                <a:latin typeface="Garamond" pitchFamily="18" charset="0"/>
                <a:cs typeface="Arial" pitchFamily="34" charset="0"/>
              </a:rPr>
              <a:t>BIRTH &amp; EVOLUTION OF </a:t>
            </a:r>
          </a:p>
          <a:p>
            <a:pPr algn="ctr"/>
            <a:r>
              <a:rPr lang="en-US" sz="3600" cap="none" dirty="0" smtClean="0">
                <a:ln w="500">
                  <a:noFill/>
                </a:ln>
                <a:solidFill>
                  <a:schemeClr val="bg1"/>
                </a:solidFill>
                <a:latin typeface="Garamond" pitchFamily="18" charset="0"/>
                <a:cs typeface="Arial" pitchFamily="34" charset="0"/>
              </a:rPr>
              <a:t>RECRUITMENT AGENCY</a:t>
            </a:r>
            <a:r>
              <a:rPr lang="en-US" sz="4000" cap="none" dirty="0" smtClean="0">
                <a:ln w="500">
                  <a:noFill/>
                </a:ln>
                <a:solidFill>
                  <a:schemeClr val="bg1"/>
                </a:solidFill>
                <a:latin typeface="Garamond" pitchFamily="18" charset="0"/>
                <a:cs typeface="Arial" pitchFamily="34" charset="0"/>
              </a:rPr>
              <a:t>: </a:t>
            </a:r>
            <a:r>
              <a:rPr lang="en-US" sz="4000" cap="none" dirty="0" smtClean="0">
                <a:ln w="500">
                  <a:noFill/>
                </a:ln>
                <a:solidFill>
                  <a:schemeClr val="bg1"/>
                </a:solidFill>
                <a:latin typeface="Garamond" pitchFamily="18" charset="0"/>
                <a:cs typeface="Arial" pitchFamily="34" charset="0"/>
              </a:rPr>
              <a:t>World War II to 2004 </a:t>
            </a:r>
            <a:endParaRPr lang="en-US" sz="4000" cap="none" dirty="0">
              <a:ln w="500">
                <a:noFill/>
              </a:ln>
              <a:solidFill>
                <a:schemeClr val="bg1"/>
              </a:solidFill>
              <a:latin typeface="Arial" pitchFamily="34" charset="0"/>
              <a:cs typeface="Arial" pitchFamily="34" charset="0"/>
            </a:endParaRPr>
          </a:p>
        </p:txBody>
      </p:sp>
      <p:sp>
        <p:nvSpPr>
          <p:cNvPr id="6" name="TextBox 5"/>
          <p:cNvSpPr txBox="1"/>
          <p:nvPr/>
        </p:nvSpPr>
        <p:spPr>
          <a:xfrm>
            <a:off x="76200" y="1784886"/>
            <a:ext cx="10629910" cy="6324808"/>
          </a:xfrm>
          <a:prstGeom prst="rect">
            <a:avLst/>
          </a:prstGeom>
          <a:noFill/>
        </p:spPr>
        <p:txBody>
          <a:bodyPr wrap="square" rtlCol="0">
            <a:spAutoFit/>
          </a:bodyPr>
          <a:lstStyle>
            <a:defPPr>
              <a:defRPr lang="en-US"/>
            </a:defPPr>
            <a:lvl1pPr marL="274320" indent="-274320">
              <a:spcBef>
                <a:spcPts val="600"/>
              </a:spcBef>
              <a:buClr>
                <a:schemeClr val="tx2"/>
              </a:buClr>
              <a:buSzPct val="73000"/>
              <a:buFont typeface="Wingdings 2"/>
              <a:buChar char=""/>
              <a:defRPr sz="2000" b="1">
                <a:latin typeface="Garamond" pitchFamily="18" charset="0"/>
              </a:defRPr>
            </a:lvl1pPr>
          </a:lstStyle>
          <a:p>
            <a:r>
              <a:rPr lang="en-US" dirty="0"/>
              <a:t>During the outbreak of World War II, recruitment as an industry took birth as a huge number of soldiers were to be recruited. </a:t>
            </a:r>
            <a:endParaRPr lang="en-US" dirty="0"/>
          </a:p>
          <a:p>
            <a:r>
              <a:rPr lang="en-US" dirty="0"/>
              <a:t>1960-1970‘s, recruitment agencies started moving out of UK to other locations in Europe to expanded global </a:t>
            </a:r>
            <a:r>
              <a:rPr lang="en-US" dirty="0"/>
              <a:t>operations.</a:t>
            </a:r>
          </a:p>
          <a:p>
            <a:r>
              <a:rPr lang="en-US" dirty="0"/>
              <a:t>Till late 1980‘s things were the same in terms of how recruiters operated where they were majorly focused through telephone, fax and we did </a:t>
            </a:r>
            <a:r>
              <a:rPr lang="en-US" dirty="0"/>
              <a:t>not have </a:t>
            </a:r>
            <a:r>
              <a:rPr lang="en-US" dirty="0"/>
              <a:t>email communication. The only way to do recruitment was through conventional means of advertisement in </a:t>
            </a:r>
            <a:r>
              <a:rPr lang="en-US" dirty="0"/>
              <a:t>newspapers.</a:t>
            </a:r>
          </a:p>
          <a:p>
            <a:r>
              <a:rPr lang="en-US" dirty="0"/>
              <a:t>Recruitment agencies steadily thrived and evolved into headhunting </a:t>
            </a:r>
            <a:r>
              <a:rPr lang="en-US" dirty="0"/>
              <a:t>operations</a:t>
            </a:r>
          </a:p>
          <a:p>
            <a:r>
              <a:rPr lang="en-US" dirty="0"/>
              <a:t>Sometime in the 1990‘s, the Internet boom created jobs for systems analysts, programmers, coders and software &amp; hardware engineers. With these new jobs came the slow but steady trickle of online recruiters. </a:t>
            </a:r>
            <a:endParaRPr lang="en-US" dirty="0"/>
          </a:p>
          <a:p>
            <a:r>
              <a:rPr lang="en-US" dirty="0"/>
              <a:t>Between 1990‘s till 2004, it was a period of Job Boards and ATS with an objective to make whole recruitment process effective and this was the phase of early digital revolution with more and more companies getting to online search and posting of jobs.</a:t>
            </a:r>
            <a:endParaRPr lang="en-IN"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644370551"/>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3809" y="2813586"/>
            <a:ext cx="10629910" cy="5401479"/>
          </a:xfrm>
          <a:prstGeom prst="rect">
            <a:avLst/>
          </a:prstGeom>
          <a:noFill/>
        </p:spPr>
        <p:txBody>
          <a:bodyPr wrap="square" rtlCol="0">
            <a:spAutoFit/>
          </a:bodyPr>
          <a:lstStyle>
            <a:defPPr>
              <a:defRPr lang="en-US"/>
            </a:defPPr>
            <a:lvl1pPr marL="274320" indent="-274320">
              <a:spcBef>
                <a:spcPts val="600"/>
              </a:spcBef>
              <a:buClr>
                <a:schemeClr val="tx2"/>
              </a:buClr>
              <a:buSzPct val="73000"/>
              <a:buFont typeface="Wingdings 2"/>
              <a:buChar char=""/>
              <a:defRPr sz="2000" b="1">
                <a:latin typeface="Garamond" pitchFamily="18" charset="0"/>
              </a:defRPr>
            </a:lvl1pPr>
          </a:lstStyle>
          <a:p>
            <a:endParaRPr lang="en-US" dirty="0"/>
          </a:p>
          <a:p>
            <a:r>
              <a:rPr lang="en-US" dirty="0"/>
              <a:t>Between the years 2005 - 2014 the game of recruitment was just changed with  professional  networking  platforms  expanded  its  reach  like  </a:t>
            </a:r>
            <a:r>
              <a:rPr lang="en-US" dirty="0"/>
              <a:t>never before</a:t>
            </a:r>
            <a:r>
              <a:rPr lang="en-US" dirty="0"/>
              <a:t>, coupled with other social platforms like Facebook recruitment became a very different ball game for recruiters which called for mind-set and Skill development</a:t>
            </a:r>
            <a:r>
              <a:rPr lang="en-US" dirty="0"/>
              <a:t>.</a:t>
            </a:r>
          </a:p>
          <a:p>
            <a:endParaRPr lang="en-US" dirty="0"/>
          </a:p>
          <a:p>
            <a:r>
              <a:rPr lang="en-US" dirty="0"/>
              <a:t>Cloud based platforms combining various elements like ATS and Social Media  tools,  a  Post  recruitment  Analysis  software  would  give  </a:t>
            </a:r>
            <a:r>
              <a:rPr lang="en-US" dirty="0"/>
              <a:t>more accurate </a:t>
            </a:r>
            <a:r>
              <a:rPr lang="en-US" dirty="0"/>
              <a:t>understanding of  Return on Investment (ROI) for each recruitment that happens.</a:t>
            </a:r>
            <a:endParaRPr lang="en-IN" dirty="0"/>
          </a:p>
          <a:p>
            <a:endParaRPr lang="en-IN" dirty="0"/>
          </a:p>
          <a:p>
            <a:r>
              <a:rPr lang="en-IN" dirty="0"/>
              <a:t>The </a:t>
            </a:r>
            <a:r>
              <a:rPr lang="en-IN" dirty="0"/>
              <a:t>last two decades have seen social media explode, heralding in a new way of networking and communicating professionally. Sites such as LinkedIn, Twitter and even Facebook have all helped to bolster the recruitment sphere, giving professionals and recruiters worldwide instant access to an infinite amount of information and resources. Passive targets became easier to target through these social networks, but they also blurred the line between candidates’ professional and personal lives</a:t>
            </a:r>
            <a:r>
              <a:rPr lang="en-IN" dirty="0"/>
              <a:t>.</a:t>
            </a:r>
            <a:endParaRPr lang="en-US" dirty="0"/>
          </a:p>
        </p:txBody>
      </p:sp>
      <p:sp>
        <p:nvSpPr>
          <p:cNvPr id="5" name="Title 1"/>
          <p:cNvSpPr txBox="1">
            <a:spLocks/>
          </p:cNvSpPr>
          <p:nvPr/>
        </p:nvSpPr>
        <p:spPr>
          <a:xfrm>
            <a:off x="-9" y="15581"/>
            <a:ext cx="10373710" cy="821974"/>
          </a:xfrm>
          <a:prstGeom prst="rect">
            <a:avLst/>
          </a:prstGeom>
          <a:solidFill>
            <a:srgbClr val="009BD2"/>
          </a:solidFill>
          <a:ln>
            <a:noFill/>
          </a:ln>
        </p:spPr>
        <p:style>
          <a:lnRef idx="3">
            <a:schemeClr val="lt1"/>
          </a:lnRef>
          <a:fillRef idx="1">
            <a:schemeClr val="accent2"/>
          </a:fillRef>
          <a:effectRef idx="1">
            <a:schemeClr val="accent2"/>
          </a:effectRef>
          <a:fontRef idx="minor">
            <a:schemeClr val="lt1"/>
          </a:fontRef>
        </p:style>
        <p:txBody>
          <a:bodyPr>
            <a:normAutofit/>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4400" dirty="0" smtClean="0">
                <a:ln w="500">
                  <a:noFill/>
                </a:ln>
                <a:latin typeface="Garamond" pitchFamily="18" charset="0"/>
                <a:cs typeface="Arial" pitchFamily="34" charset="0"/>
              </a:rPr>
              <a:t>FUTURE </a:t>
            </a:r>
            <a:r>
              <a:rPr lang="en-US" sz="4400" dirty="0" smtClean="0">
                <a:ln w="500">
                  <a:noFill/>
                </a:ln>
                <a:latin typeface="Garamond" pitchFamily="18" charset="0"/>
                <a:cs typeface="Arial" pitchFamily="34" charset="0"/>
              </a:rPr>
              <a:t>of Recruitment</a:t>
            </a:r>
            <a:endParaRPr lang="en-US" sz="4400" dirty="0">
              <a:ln w="500">
                <a:noFill/>
              </a:ln>
              <a:latin typeface="Garamond" pitchFamily="18" charset="0"/>
              <a:cs typeface="Arial" pitchFamily="34" charset="0"/>
            </a:endParaRPr>
          </a:p>
        </p:txBody>
      </p:sp>
      <p:sp>
        <p:nvSpPr>
          <p:cNvPr id="3" name="TextBox 2"/>
          <p:cNvSpPr txBox="1"/>
          <p:nvPr/>
        </p:nvSpPr>
        <p:spPr>
          <a:xfrm>
            <a:off x="-13809" y="1406485"/>
            <a:ext cx="6019799" cy="1908215"/>
          </a:xfrm>
          <a:prstGeom prst="rect">
            <a:avLst/>
          </a:prstGeom>
          <a:noFill/>
        </p:spPr>
        <p:txBody>
          <a:bodyPr wrap="square" rtlCol="0">
            <a:spAutoFit/>
          </a:bodyPr>
          <a:lstStyle/>
          <a:p>
            <a:pPr marL="274320" indent="-274320">
              <a:spcBef>
                <a:spcPts val="600"/>
              </a:spcBef>
              <a:buClr>
                <a:schemeClr val="tx2"/>
              </a:buClr>
              <a:buSzPct val="73000"/>
              <a:buFont typeface="Wingdings 2"/>
              <a:buChar char=""/>
            </a:pPr>
            <a:r>
              <a:rPr lang="en-US" sz="2000" b="1" dirty="0">
                <a:latin typeface="Garamond" pitchFamily="18" charset="0"/>
              </a:rPr>
              <a:t>In early 2000s, with the rise of social networks like LinkedIn that allow you to link with the personal and professional acquaintances of your network, the digital era has made job hunting easy and convenient today.</a:t>
            </a:r>
          </a:p>
          <a:p>
            <a:pPr>
              <a:buClr>
                <a:schemeClr val="tx2"/>
              </a:buClr>
            </a:pPr>
            <a:endParaRPr lang="en-IN" dirty="0"/>
          </a:p>
        </p:txBody>
      </p:sp>
      <p:pic>
        <p:nvPicPr>
          <p:cNvPr id="4099" name="Picture 3" descr="C:\Users\maitreya\Desktop\SOCIAL RECRUITER BOOK PPT\downlo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8850" y="993560"/>
            <a:ext cx="4762501" cy="2321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817742"/>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maitreya\Desktop\SOCIAL RECRUITER BOOK PPT\Evolution of Recruitment (1).jpg"/>
          <p:cNvPicPr>
            <a:picLocks noChangeAspect="1" noChangeArrowheads="1"/>
          </p:cNvPicPr>
          <p:nvPr/>
        </p:nvPicPr>
        <p:blipFill rotWithShape="1">
          <a:blip r:embed="rId2">
            <a:duotone>
              <a:prstClr val="black"/>
              <a:schemeClr val="tx2">
                <a:tint val="45000"/>
                <a:satMod val="400000"/>
              </a:schemeClr>
            </a:duotone>
            <a:extLst>
              <a:ext uri="{28A0092B-C50C-407E-A947-70E740481C1C}">
                <a14:useLocalDpi xmlns:a14="http://schemas.microsoft.com/office/drawing/2010/main" val="0"/>
              </a:ext>
            </a:extLst>
          </a:blip>
          <a:srcRect l="9800" t="28467" r="23600" b="59533"/>
          <a:stretch/>
        </p:blipFill>
        <p:spPr bwMode="auto">
          <a:xfrm>
            <a:off x="5186846" y="2038350"/>
            <a:ext cx="4400550" cy="1600200"/>
          </a:xfrm>
          <a:prstGeom prst="rect">
            <a:avLst/>
          </a:prstGeom>
          <a:noFill/>
          <a:ln w="28575">
            <a:solidFill>
              <a:srgbClr val="009BD2"/>
            </a:solidFill>
            <a:prstDash val="solid"/>
          </a:ln>
          <a:extLst>
            <a:ext uri="{909E8E84-426E-40DD-AFC4-6F175D3DCCD1}">
              <a14:hiddenFill xmlns:a14="http://schemas.microsoft.com/office/drawing/2010/main">
                <a:solidFill>
                  <a:srgbClr val="FFFFFF"/>
                </a:solidFill>
              </a14:hiddenFill>
            </a:ext>
          </a:extLst>
        </p:spPr>
      </p:pic>
      <p:pic>
        <p:nvPicPr>
          <p:cNvPr id="5126" name="Picture 6" descr="C:\Users\maitreya\Desktop\SOCIAL RECRUITER BOOK PPT\Evolution of Recruitment (1).jpg"/>
          <p:cNvPicPr>
            <a:picLocks noChangeAspect="1" noChangeArrowheads="1"/>
          </p:cNvPicPr>
          <p:nvPr/>
        </p:nvPicPr>
        <p:blipFill rotWithShape="1">
          <a:blip r:embed="rId2">
            <a:duotone>
              <a:prstClr val="black"/>
              <a:schemeClr val="tx2">
                <a:tint val="45000"/>
                <a:satMod val="400000"/>
              </a:schemeClr>
            </a:duotone>
            <a:extLst>
              <a:ext uri="{28A0092B-C50C-407E-A947-70E740481C1C}">
                <a14:useLocalDpi xmlns:a14="http://schemas.microsoft.com/office/drawing/2010/main" val="0"/>
              </a:ext>
            </a:extLst>
          </a:blip>
          <a:srcRect l="11700" t="58167" r="20400" b="32033"/>
          <a:stretch/>
        </p:blipFill>
        <p:spPr bwMode="auto">
          <a:xfrm>
            <a:off x="5614986" y="4229100"/>
            <a:ext cx="4358665" cy="1409700"/>
          </a:xfrm>
          <a:prstGeom prst="rect">
            <a:avLst/>
          </a:prstGeom>
          <a:noFill/>
          <a:ln w="28575">
            <a:solidFill>
              <a:srgbClr val="009BD2"/>
            </a:solidFill>
            <a:prstDash val="solid"/>
          </a:ln>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9" y="15580"/>
            <a:ext cx="10373710" cy="1146469"/>
          </a:xfrm>
          <a:prstGeom prst="rect">
            <a:avLst/>
          </a:prstGeom>
          <a:solidFill>
            <a:srgbClr val="009BD2"/>
          </a:solidFill>
          <a:ln>
            <a:noFill/>
          </a:ln>
        </p:spPr>
        <p:style>
          <a:lnRef idx="3">
            <a:schemeClr val="lt1"/>
          </a:lnRef>
          <a:fillRef idx="1">
            <a:schemeClr val="accent2"/>
          </a:fillRef>
          <a:effectRef idx="1">
            <a:schemeClr val="accent2"/>
          </a:effectRef>
          <a:fontRef idx="minor">
            <a:schemeClr val="lt1"/>
          </a:fontRef>
        </p:style>
        <p:txBody>
          <a:bodyPr>
            <a:noAutofit/>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3600" cap="none" dirty="0" smtClean="0">
                <a:ln w="500">
                  <a:noFill/>
                </a:ln>
                <a:latin typeface="Garamond" pitchFamily="18" charset="0"/>
                <a:cs typeface="Arial" pitchFamily="34" charset="0"/>
              </a:rPr>
              <a:t>CONVENTIONAL MODEL – CONTEMPORARY MODEL</a:t>
            </a:r>
            <a:endParaRPr lang="en-US" sz="3600" cap="none" dirty="0">
              <a:ln w="500">
                <a:noFill/>
              </a:ln>
              <a:latin typeface="Garamond" pitchFamily="18" charset="0"/>
              <a:cs typeface="Arial" pitchFamily="34" charset="0"/>
            </a:endParaRPr>
          </a:p>
        </p:txBody>
      </p:sp>
      <p:pic>
        <p:nvPicPr>
          <p:cNvPr id="5128" name="Picture 8" descr="C:\Users\maitreya\Desktop\SOCIAL RECRUITER BOOK PPT\Evolution of Recruitment (1).jpg"/>
          <p:cNvPicPr>
            <a:picLocks noChangeAspect="1" noChangeArrowheads="1"/>
          </p:cNvPicPr>
          <p:nvPr/>
        </p:nvPicPr>
        <p:blipFill rotWithShape="1">
          <a:blip r:embed="rId2">
            <a:duotone>
              <a:prstClr val="black"/>
              <a:schemeClr val="tx2">
                <a:tint val="45000"/>
                <a:satMod val="400000"/>
              </a:schemeClr>
            </a:duotone>
            <a:extLst>
              <a:ext uri="{28A0092B-C50C-407E-A947-70E740481C1C}">
                <a14:useLocalDpi xmlns:a14="http://schemas.microsoft.com/office/drawing/2010/main" val="0"/>
              </a:ext>
            </a:extLst>
          </a:blip>
          <a:srcRect l="11700" t="82967" r="7800" b="4733"/>
          <a:stretch/>
        </p:blipFill>
        <p:spPr bwMode="auto">
          <a:xfrm>
            <a:off x="5821691" y="5933551"/>
            <a:ext cx="4672014" cy="1982247"/>
          </a:xfrm>
          <a:prstGeom prst="rect">
            <a:avLst/>
          </a:prstGeom>
          <a:noFill/>
          <a:ln w="28575">
            <a:solidFill>
              <a:srgbClr val="009BD2"/>
            </a:solidFill>
            <a:prstDash val="solid"/>
          </a:ln>
          <a:extLst>
            <a:ext uri="{909E8E84-426E-40DD-AFC4-6F175D3DCCD1}">
              <a14:hiddenFill xmlns:a14="http://schemas.microsoft.com/office/drawing/2010/main">
                <a:solidFill>
                  <a:srgbClr val="FFFFFF"/>
                </a:solidFill>
              </a14:hiddenFill>
            </a:ext>
          </a:extLst>
        </p:spPr>
      </p:pic>
      <p:pic>
        <p:nvPicPr>
          <p:cNvPr id="13" name="Picture 7" descr="C:\Users\maitreya\Desktop\SOCIAL RECRUITER BOOK PPT\Evolution of Recruitment (1).jpg"/>
          <p:cNvPicPr>
            <a:picLocks noChangeAspect="1" noChangeArrowheads="1"/>
          </p:cNvPicPr>
          <p:nvPr/>
        </p:nvPicPr>
        <p:blipFill rotWithShape="1">
          <a:blip r:embed="rId2">
            <a:duotone>
              <a:prstClr val="black"/>
              <a:schemeClr val="tx2">
                <a:tint val="45000"/>
                <a:satMod val="400000"/>
              </a:schemeClr>
            </a:duotone>
            <a:extLst>
              <a:ext uri="{28A0092B-C50C-407E-A947-70E740481C1C}">
                <a14:useLocalDpi xmlns:a14="http://schemas.microsoft.com/office/drawing/2010/main" val="0"/>
              </a:ext>
            </a:extLst>
          </a:blip>
          <a:srcRect l="12890" t="70067" r="18112" b="19933"/>
          <a:stretch/>
        </p:blipFill>
        <p:spPr bwMode="auto">
          <a:xfrm>
            <a:off x="291463" y="6020323"/>
            <a:ext cx="5323523" cy="1543050"/>
          </a:xfrm>
          <a:prstGeom prst="rect">
            <a:avLst/>
          </a:prstGeom>
          <a:noFill/>
          <a:ln w="28575">
            <a:solidFill>
              <a:srgbClr val="009BD2"/>
            </a:solidFill>
            <a:prstDash val="solid"/>
          </a:ln>
          <a:extLst>
            <a:ext uri="{909E8E84-426E-40DD-AFC4-6F175D3DCCD1}">
              <a14:hiddenFill xmlns:a14="http://schemas.microsoft.com/office/drawing/2010/main">
                <a:solidFill>
                  <a:srgbClr val="FFFFFF"/>
                </a:solidFill>
              </a14:hiddenFill>
            </a:ext>
          </a:extLst>
        </p:spPr>
      </p:pic>
      <p:pic>
        <p:nvPicPr>
          <p:cNvPr id="14" name="Picture 2" descr="C:\Users\maitreya\Desktop\SOCIAL RECRUITER BOOK PPT\Evolution of Recruitment (1).jpg"/>
          <p:cNvPicPr>
            <a:picLocks noChangeAspect="1" noChangeArrowheads="1"/>
          </p:cNvPicPr>
          <p:nvPr/>
        </p:nvPicPr>
        <p:blipFill rotWithShape="1">
          <a:blip r:embed="rId3">
            <a:duotone>
              <a:prstClr val="black"/>
              <a:schemeClr val="tx2">
                <a:tint val="45000"/>
                <a:satMod val="400000"/>
              </a:schemeClr>
            </a:duotone>
            <a:extLst>
              <a:ext uri="{BEBA8EAE-BF5A-486C-A8C5-ECC9F3942E4B}">
                <a14:imgProps xmlns:a14="http://schemas.microsoft.com/office/drawing/2010/main">
                  <a14:imgLayer r:embed="rId4">
                    <a14:imgEffect>
                      <a14:brightnessContrast contrast="14000"/>
                    </a14:imgEffect>
                  </a14:imgLayer>
                </a14:imgProps>
              </a:ext>
              <a:ext uri="{28A0092B-C50C-407E-A947-70E740481C1C}">
                <a14:useLocalDpi xmlns:a14="http://schemas.microsoft.com/office/drawing/2010/main" val="0"/>
              </a:ext>
            </a:extLst>
          </a:blip>
          <a:srcRect l="14376" t="13055" r="24479" b="73747"/>
          <a:stretch/>
        </p:blipFill>
        <p:spPr bwMode="auto">
          <a:xfrm>
            <a:off x="1137760" y="1828800"/>
            <a:ext cx="3524250" cy="2019300"/>
          </a:xfrm>
          <a:prstGeom prst="rect">
            <a:avLst/>
          </a:prstGeom>
          <a:noFill/>
          <a:ln w="28575">
            <a:solidFill>
              <a:srgbClr val="009BD2"/>
            </a:solidFill>
            <a:prstDash val="solid"/>
          </a:ln>
          <a:extLst>
            <a:ext uri="{909E8E84-426E-40DD-AFC4-6F175D3DCCD1}">
              <a14:hiddenFill xmlns:a14="http://schemas.microsoft.com/office/drawing/2010/main">
                <a:solidFill>
                  <a:srgbClr val="FFFFFF"/>
                </a:solidFill>
              </a14:hiddenFill>
            </a:ext>
          </a:extLst>
        </p:spPr>
      </p:pic>
      <p:pic>
        <p:nvPicPr>
          <p:cNvPr id="15" name="Picture 5" descr="C:\Users\maitreya\Desktop\SOCIAL RECRUITER BOOK PPT\Evolution of Recruitment (1).jpg"/>
          <p:cNvPicPr>
            <a:picLocks noChangeAspect="1" noChangeArrowheads="1"/>
          </p:cNvPicPr>
          <p:nvPr/>
        </p:nvPicPr>
        <p:blipFill rotWithShape="1">
          <a:blip r:embed="rId2">
            <a:duotone>
              <a:prstClr val="black"/>
              <a:schemeClr val="tx2">
                <a:tint val="45000"/>
                <a:satMod val="400000"/>
              </a:schemeClr>
            </a:duotone>
            <a:extLst>
              <a:ext uri="{28A0092B-C50C-407E-A947-70E740481C1C}">
                <a14:useLocalDpi xmlns:a14="http://schemas.microsoft.com/office/drawing/2010/main" val="0"/>
              </a:ext>
            </a:extLst>
          </a:blip>
          <a:srcRect l="11700" t="44967" r="8200" b="45333"/>
          <a:stretch/>
        </p:blipFill>
        <p:spPr bwMode="auto">
          <a:xfrm>
            <a:off x="401955" y="4429125"/>
            <a:ext cx="4995861" cy="1162050"/>
          </a:xfrm>
          <a:prstGeom prst="rect">
            <a:avLst/>
          </a:prstGeom>
          <a:noFill/>
          <a:ln w="28575">
            <a:solidFill>
              <a:srgbClr val="009BD2"/>
            </a:solidFill>
            <a:prstDash val="soli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583988"/>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7150"/>
            <a:ext cx="10820400" cy="628650"/>
          </a:xfrm>
          <a:solidFill>
            <a:srgbClr val="009BD2"/>
          </a:solidFill>
          <a:ln>
            <a:noFill/>
          </a:ln>
        </p:spPr>
        <p:style>
          <a:lnRef idx="3">
            <a:schemeClr val="lt1"/>
          </a:lnRef>
          <a:fillRef idx="1">
            <a:schemeClr val="accent2"/>
          </a:fillRef>
          <a:effectRef idx="1">
            <a:schemeClr val="accent2"/>
          </a:effectRef>
          <a:fontRef idx="minor">
            <a:schemeClr val="lt1"/>
          </a:fontRef>
        </p:style>
        <p:txBody>
          <a:bodyPr>
            <a:normAutofit fontScale="90000"/>
          </a:bodyPr>
          <a:lstStyle/>
          <a:p>
            <a:pPr algn="ctr"/>
            <a:r>
              <a:rPr lang="en-US" sz="4400" dirty="0">
                <a:ln w="500">
                  <a:noFill/>
                </a:ln>
                <a:latin typeface="Garamond" pitchFamily="18" charset="0"/>
                <a:cs typeface="Arial" pitchFamily="34" charset="0"/>
              </a:rPr>
              <a:t>What is Recruitment?</a:t>
            </a:r>
            <a:endParaRPr lang="en-US" sz="4400" dirty="0">
              <a:ln w="500">
                <a:noFill/>
              </a:ln>
              <a:latin typeface="Garamond" pitchFamily="18" charset="0"/>
              <a:cs typeface="Arial" pitchFamily="34" charset="0"/>
            </a:endParaRPr>
          </a:p>
        </p:txBody>
      </p:sp>
      <p:sp>
        <p:nvSpPr>
          <p:cNvPr id="3" name="Content Placeholder 2"/>
          <p:cNvSpPr>
            <a:spLocks noGrp="1"/>
          </p:cNvSpPr>
          <p:nvPr>
            <p:ph idx="1"/>
          </p:nvPr>
        </p:nvSpPr>
        <p:spPr>
          <a:xfrm>
            <a:off x="570204" y="975637"/>
            <a:ext cx="9564396" cy="2681963"/>
          </a:xfrm>
        </p:spPr>
        <p:txBody>
          <a:bodyPr>
            <a:normAutofit/>
          </a:bodyPr>
          <a:lstStyle/>
          <a:p>
            <a:pPr algn="just"/>
            <a:r>
              <a:rPr lang="en-US" sz="2000" b="1" dirty="0">
                <a:latin typeface="Garamond" pitchFamily="18" charset="0"/>
              </a:rPr>
              <a:t>Recruitment is the process of finding and hiring the best-qualified candidate – from within or outside of an organization – for a job opening, in a timely and cost effective manner. The recruitment process includes </a:t>
            </a:r>
            <a:r>
              <a:rPr lang="en-US" sz="2000" b="1" dirty="0" err="1">
                <a:latin typeface="Garamond" pitchFamily="18" charset="0"/>
              </a:rPr>
              <a:t>analysing</a:t>
            </a:r>
            <a:r>
              <a:rPr lang="en-US" sz="2000" b="1" dirty="0">
                <a:latin typeface="Garamond" pitchFamily="18" charset="0"/>
              </a:rPr>
              <a:t> the requirements of a job, attracting employees to that job, screening and selecting applicants, hiring and integrating the new employee to the organization. (Source: Business Dictionary)</a:t>
            </a:r>
            <a:endParaRPr lang="en-IN" sz="2000" b="1" dirty="0">
              <a:latin typeface="Garamond" pitchFamily="18" charset="0"/>
            </a:endParaRPr>
          </a:p>
          <a:p>
            <a:pPr marL="0" indent="0">
              <a:buNone/>
            </a:pPr>
            <a:endParaRPr lang="en-US" dirty="0"/>
          </a:p>
        </p:txBody>
      </p:sp>
      <p:sp>
        <p:nvSpPr>
          <p:cNvPr id="5" name="Title 1"/>
          <p:cNvSpPr txBox="1">
            <a:spLocks/>
          </p:cNvSpPr>
          <p:nvPr/>
        </p:nvSpPr>
        <p:spPr>
          <a:xfrm>
            <a:off x="0" y="2895600"/>
            <a:ext cx="10820400" cy="628650"/>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vert="horz" lIns="45720" tIns="0" rIns="45720" bIns="0" anchor="b" anchorCtr="0">
            <a:normAutofit fontScale="97500" lnSpcReduction="10000"/>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4400" cap="none" dirty="0" smtClean="0">
                <a:ln w="500">
                  <a:noFill/>
                </a:ln>
                <a:latin typeface="Garamond" pitchFamily="18" charset="0"/>
                <a:cs typeface="Arial" pitchFamily="34" charset="0"/>
              </a:rPr>
              <a:t>Process of End-End Recruitment</a:t>
            </a:r>
            <a:endParaRPr lang="en-US" sz="4400" dirty="0">
              <a:ln w="500">
                <a:noFill/>
              </a:ln>
              <a:latin typeface="Garamond" pitchFamily="18" charset="0"/>
              <a:cs typeface="Arial" pitchFamily="34" charset="0"/>
            </a:endParaRPr>
          </a:p>
        </p:txBody>
      </p:sp>
      <p:graphicFrame>
        <p:nvGraphicFramePr>
          <p:cNvPr id="4" name="Diagram 3"/>
          <p:cNvGraphicFramePr/>
          <p:nvPr>
            <p:extLst>
              <p:ext uri="{D42A27DB-BD31-4B8C-83A1-F6EECF244321}">
                <p14:modId xmlns:p14="http://schemas.microsoft.com/office/powerpoint/2010/main" val="2581776490"/>
              </p:ext>
            </p:extLst>
          </p:nvPr>
        </p:nvGraphicFramePr>
        <p:xfrm>
          <a:off x="542925" y="3733800"/>
          <a:ext cx="9734550" cy="43582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Down Arrow 5"/>
          <p:cNvSpPr/>
          <p:nvPr/>
        </p:nvSpPr>
        <p:spPr>
          <a:xfrm>
            <a:off x="5695950" y="5967412"/>
            <a:ext cx="800100" cy="647700"/>
          </a:xfrm>
          <a:prstGeom prst="downArrow">
            <a:avLst>
              <a:gd name="adj1" fmla="val 16667"/>
              <a:gd name="adj2" fmla="val 323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a:off x="6191250" y="5962650"/>
            <a:ext cx="1295400" cy="161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Down Arrow 8"/>
          <p:cNvSpPr/>
          <p:nvPr/>
        </p:nvSpPr>
        <p:spPr>
          <a:xfrm>
            <a:off x="7181850" y="5962650"/>
            <a:ext cx="800100" cy="647700"/>
          </a:xfrm>
          <a:prstGeom prst="downArrow">
            <a:avLst>
              <a:gd name="adj1" fmla="val 16667"/>
              <a:gd name="adj2" fmla="val 323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rot="5400000" flipV="1">
            <a:off x="6522244" y="5560220"/>
            <a:ext cx="576263" cy="2095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p:cNvSpPr txBox="1"/>
          <p:nvPr/>
        </p:nvSpPr>
        <p:spPr>
          <a:xfrm>
            <a:off x="5086351" y="6634162"/>
            <a:ext cx="1733549" cy="954107"/>
          </a:xfrm>
          <a:prstGeom prst="rect">
            <a:avLst/>
          </a:prstGeom>
          <a:noFill/>
        </p:spPr>
        <p:txBody>
          <a:bodyPr wrap="square" rtlCol="0">
            <a:spAutoFit/>
          </a:bodyPr>
          <a:lstStyle/>
          <a:p>
            <a:pPr algn="ctr"/>
            <a:r>
              <a:rPr lang="en-IN" sz="2800" b="1" dirty="0" smtClean="0">
                <a:latin typeface="Garamond" pitchFamily="18" charset="0"/>
              </a:rPr>
              <a:t>Internal</a:t>
            </a:r>
          </a:p>
          <a:p>
            <a:pPr algn="ctr"/>
            <a:r>
              <a:rPr lang="en-IN" sz="2800" b="1" dirty="0" smtClean="0">
                <a:latin typeface="Garamond" pitchFamily="18" charset="0"/>
              </a:rPr>
              <a:t>Sourcing </a:t>
            </a:r>
            <a:r>
              <a:rPr lang="en-IN" dirty="0" smtClean="0"/>
              <a:t> </a:t>
            </a:r>
            <a:endParaRPr lang="en-IN" dirty="0"/>
          </a:p>
        </p:txBody>
      </p:sp>
      <p:sp>
        <p:nvSpPr>
          <p:cNvPr id="12" name="TextBox 11"/>
          <p:cNvSpPr txBox="1"/>
          <p:nvPr/>
        </p:nvSpPr>
        <p:spPr>
          <a:xfrm>
            <a:off x="6858002" y="6634162"/>
            <a:ext cx="1733549" cy="954107"/>
          </a:xfrm>
          <a:prstGeom prst="rect">
            <a:avLst/>
          </a:prstGeom>
          <a:noFill/>
        </p:spPr>
        <p:txBody>
          <a:bodyPr wrap="square" rtlCol="0">
            <a:spAutoFit/>
          </a:bodyPr>
          <a:lstStyle/>
          <a:p>
            <a:pPr algn="ctr"/>
            <a:r>
              <a:rPr lang="en-IN" sz="2800" b="1" dirty="0" smtClean="0">
                <a:latin typeface="Garamond" pitchFamily="18" charset="0"/>
              </a:rPr>
              <a:t>External</a:t>
            </a:r>
          </a:p>
          <a:p>
            <a:pPr algn="ctr"/>
            <a:r>
              <a:rPr lang="en-IN" sz="2800" b="1" dirty="0" smtClean="0">
                <a:latin typeface="Garamond" pitchFamily="18" charset="0"/>
              </a:rPr>
              <a:t>Sourcing </a:t>
            </a:r>
            <a:r>
              <a:rPr lang="en-IN" dirty="0" smtClean="0"/>
              <a:t> </a:t>
            </a:r>
            <a:endParaRPr lang="en-IN" dirty="0"/>
          </a:p>
        </p:txBody>
      </p:sp>
    </p:spTree>
    <p:extLst>
      <p:ext uri="{BB962C8B-B14F-4D97-AF65-F5344CB8AC3E}">
        <p14:creationId xmlns:p14="http://schemas.microsoft.com/office/powerpoint/2010/main" val="3444985744"/>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57150"/>
            <a:ext cx="10820400" cy="628650"/>
          </a:xfrm>
          <a:solidFill>
            <a:srgbClr val="009BD2"/>
          </a:solidFill>
          <a:ln>
            <a:noFill/>
          </a:ln>
        </p:spPr>
        <p:style>
          <a:lnRef idx="3">
            <a:schemeClr val="lt1"/>
          </a:lnRef>
          <a:fillRef idx="1">
            <a:schemeClr val="accent2"/>
          </a:fillRef>
          <a:effectRef idx="1">
            <a:schemeClr val="accent2"/>
          </a:effectRef>
          <a:fontRef idx="minor">
            <a:schemeClr val="lt1"/>
          </a:fontRef>
        </p:style>
        <p:txBody>
          <a:bodyPr>
            <a:normAutofit fontScale="90000"/>
          </a:bodyPr>
          <a:lstStyle/>
          <a:p>
            <a:pPr algn="ctr"/>
            <a:r>
              <a:rPr lang="en-US" sz="4400" dirty="0" smtClean="0">
                <a:ln w="500">
                  <a:noFill/>
                </a:ln>
                <a:latin typeface="Garamond" pitchFamily="18" charset="0"/>
                <a:cs typeface="Arial" pitchFamily="34" charset="0"/>
              </a:rPr>
              <a:t>What </a:t>
            </a:r>
            <a:r>
              <a:rPr lang="en-US" sz="4400" dirty="0">
                <a:ln w="500">
                  <a:noFill/>
                </a:ln>
                <a:latin typeface="Garamond" pitchFamily="18" charset="0"/>
                <a:cs typeface="Arial" pitchFamily="34" charset="0"/>
              </a:rPr>
              <a:t>is </a:t>
            </a:r>
            <a:r>
              <a:rPr lang="en-US" sz="4400" dirty="0" smtClean="0">
                <a:ln w="500">
                  <a:noFill/>
                </a:ln>
                <a:latin typeface="Garamond" pitchFamily="18" charset="0"/>
                <a:cs typeface="Arial" pitchFamily="34" charset="0"/>
              </a:rPr>
              <a:t>social media</a:t>
            </a:r>
            <a:endParaRPr lang="en-US" sz="4400" dirty="0">
              <a:ln w="500">
                <a:noFill/>
              </a:ln>
              <a:latin typeface="Garamond" pitchFamily="18" charset="0"/>
              <a:cs typeface="Arial" pitchFamily="34" charset="0"/>
            </a:endParaRPr>
          </a:p>
        </p:txBody>
      </p:sp>
      <p:sp>
        <p:nvSpPr>
          <p:cNvPr id="5" name="Rectangle 4"/>
          <p:cNvSpPr/>
          <p:nvPr/>
        </p:nvSpPr>
        <p:spPr>
          <a:xfrm>
            <a:off x="228600" y="864076"/>
            <a:ext cx="9391650" cy="6647974"/>
          </a:xfrm>
          <a:prstGeom prst="rect">
            <a:avLst/>
          </a:prstGeom>
        </p:spPr>
        <p:txBody>
          <a:bodyPr vert="horz">
            <a:normAutofit/>
          </a:bodyPr>
          <a:lstStyle/>
          <a:p>
            <a:pPr marL="274320" indent="-274320" algn="just">
              <a:spcBef>
                <a:spcPts val="600"/>
              </a:spcBef>
              <a:buClr>
                <a:schemeClr val="tx2"/>
              </a:buClr>
              <a:buSzPct val="73000"/>
              <a:buFont typeface="Wingdings 2"/>
              <a:buChar char=""/>
            </a:pPr>
            <a:r>
              <a:rPr lang="en-US" sz="2000" b="1" dirty="0">
                <a:latin typeface="Garamond" pitchFamily="18" charset="0"/>
              </a:rPr>
              <a:t>Social media is a web based technology to create and share information, content, ideas and opinion through various social Communities and </a:t>
            </a:r>
            <a:r>
              <a:rPr lang="en-US" sz="2000" b="1" dirty="0" smtClean="0">
                <a:latin typeface="Garamond" pitchFamily="18" charset="0"/>
              </a:rPr>
              <a:t>social</a:t>
            </a:r>
            <a:r>
              <a:rPr lang="en-IN" sz="2000" b="1" dirty="0">
                <a:latin typeface="Garamond" pitchFamily="18" charset="0"/>
              </a:rPr>
              <a:t> </a:t>
            </a:r>
            <a:r>
              <a:rPr lang="en-US" sz="2000" b="1" dirty="0" smtClean="0">
                <a:latin typeface="Garamond" pitchFamily="18" charset="0"/>
              </a:rPr>
              <a:t>network </a:t>
            </a:r>
            <a:r>
              <a:rPr lang="en-US" sz="2000" b="1" dirty="0">
                <a:latin typeface="Garamond" pitchFamily="18" charset="0"/>
              </a:rPr>
              <a:t>online. Social Media is driven by user generated content; </a:t>
            </a:r>
            <a:r>
              <a:rPr lang="en-US" sz="2000" b="1" dirty="0" smtClean="0">
                <a:latin typeface="Garamond" pitchFamily="18" charset="0"/>
              </a:rPr>
              <a:t>people</a:t>
            </a:r>
            <a:r>
              <a:rPr lang="en-IN" sz="2000" b="1" dirty="0">
                <a:latin typeface="Garamond" pitchFamily="18" charset="0"/>
              </a:rPr>
              <a:t> </a:t>
            </a:r>
            <a:r>
              <a:rPr lang="en-US" sz="2000" b="1" dirty="0" smtClean="0">
                <a:latin typeface="Garamond" pitchFamily="18" charset="0"/>
              </a:rPr>
              <a:t>are </a:t>
            </a:r>
            <a:r>
              <a:rPr lang="en-US" sz="2000" b="1" dirty="0">
                <a:latin typeface="Garamond" pitchFamily="18" charset="0"/>
              </a:rPr>
              <a:t>connected through individual or groups social networks</a:t>
            </a:r>
            <a:r>
              <a:rPr lang="en-US" sz="2000" b="1" dirty="0" smtClean="0">
                <a:latin typeface="Garamond" pitchFamily="18" charset="0"/>
              </a:rPr>
              <a:t>.</a:t>
            </a:r>
            <a:endParaRPr lang="en-IN" sz="2000" b="1" dirty="0">
              <a:latin typeface="Garamond" pitchFamily="18" charset="0"/>
            </a:endParaRPr>
          </a:p>
          <a:p>
            <a:pPr marL="274320" indent="-274320" algn="just">
              <a:spcBef>
                <a:spcPts val="600"/>
              </a:spcBef>
              <a:buClr>
                <a:schemeClr val="tx2"/>
              </a:buClr>
              <a:buSzPct val="73000"/>
              <a:buFont typeface="Wingdings 2"/>
              <a:buChar char=""/>
            </a:pPr>
            <a:r>
              <a:rPr lang="en-US" sz="2000" b="1" dirty="0">
                <a:latin typeface="Garamond" pitchFamily="18" charset="0"/>
              </a:rPr>
              <a:t>On Social media information is shared through Internet or mobile phone based applications through social networking sites like Facebook, LinkedIn, Twitter, etc. and also through bookmarking sites like </a:t>
            </a:r>
            <a:r>
              <a:rPr lang="en-US" sz="2000" b="1" dirty="0" err="1">
                <a:latin typeface="Garamond" pitchFamily="18" charset="0"/>
              </a:rPr>
              <a:t>Reddit</a:t>
            </a:r>
            <a:r>
              <a:rPr lang="en-US" sz="2000" b="1" dirty="0">
                <a:latin typeface="Garamond" pitchFamily="18" charset="0"/>
              </a:rPr>
              <a:t>. Also, blogging platforms are being used to engage in conversation with others by posting articles, news and on-going events. It is also used by friends and families to stay connected.</a:t>
            </a:r>
            <a:endParaRPr lang="en-IN" sz="2000" b="1" dirty="0">
              <a:latin typeface="Garamond" pitchFamily="18" charset="0"/>
            </a:endParaRPr>
          </a:p>
          <a:p>
            <a:pPr algn="just">
              <a:spcBef>
                <a:spcPts val="600"/>
              </a:spcBef>
              <a:buClr>
                <a:schemeClr val="tx2"/>
              </a:buClr>
              <a:buSzPct val="73000"/>
            </a:pPr>
            <a:endParaRPr lang="en-IN" sz="2000" b="1" dirty="0">
              <a:latin typeface="Garamond" pitchFamily="18" charset="0"/>
            </a:endParaRPr>
          </a:p>
        </p:txBody>
      </p:sp>
      <p:sp>
        <p:nvSpPr>
          <p:cNvPr id="7" name="Rectangle 6"/>
          <p:cNvSpPr/>
          <p:nvPr/>
        </p:nvSpPr>
        <p:spPr>
          <a:xfrm>
            <a:off x="228600" y="7634069"/>
            <a:ext cx="10648950" cy="646331"/>
          </a:xfrm>
          <a:prstGeom prst="rect">
            <a:avLst/>
          </a:prstGeom>
        </p:spPr>
        <p:txBody>
          <a:bodyPr wrap="square">
            <a:spAutoFit/>
          </a:bodyPr>
          <a:lstStyle/>
          <a:p>
            <a:r>
              <a:rPr lang="en-IN" dirty="0" smtClean="0"/>
              <a:t>Image Source: http</a:t>
            </a:r>
            <a:r>
              <a:rPr lang="en-IN" dirty="0"/>
              <a:t>://insideleft.co.uk/content/uploads/sites/3/2014/05/Social-infographic_2014.png</a:t>
            </a:r>
          </a:p>
        </p:txBody>
      </p:sp>
      <p:pic>
        <p:nvPicPr>
          <p:cNvPr id="6146" name="Picture 2" descr="C:\Users\maitreya\Desktop\SOCIAL RECRUITER BOOK PPT\Social-infographic_2014.png"/>
          <p:cNvPicPr>
            <a:picLocks noChangeAspect="1" noChangeArrowheads="1"/>
          </p:cNvPicPr>
          <p:nvPr/>
        </p:nvPicPr>
        <p:blipFill rotWithShape="1">
          <a:blip r:embed="rId2">
            <a:extLst>
              <a:ext uri="{28A0092B-C50C-407E-A947-70E740481C1C}">
                <a14:useLocalDpi xmlns:a14="http://schemas.microsoft.com/office/drawing/2010/main" val="0"/>
              </a:ext>
            </a:extLst>
          </a:blip>
          <a:srcRect b="5917"/>
          <a:stretch/>
        </p:blipFill>
        <p:spPr bwMode="auto">
          <a:xfrm>
            <a:off x="404812" y="3771900"/>
            <a:ext cx="9863138" cy="37401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4998224"/>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57150"/>
            <a:ext cx="10820400" cy="628650"/>
          </a:xfrm>
          <a:solidFill>
            <a:srgbClr val="009BD2"/>
          </a:solidFill>
          <a:ln>
            <a:noFill/>
          </a:ln>
        </p:spPr>
        <p:style>
          <a:lnRef idx="3">
            <a:schemeClr val="lt1"/>
          </a:lnRef>
          <a:fillRef idx="1">
            <a:schemeClr val="accent2"/>
          </a:fillRef>
          <a:effectRef idx="1">
            <a:schemeClr val="accent2"/>
          </a:effectRef>
          <a:fontRef idx="minor">
            <a:schemeClr val="lt1"/>
          </a:fontRef>
        </p:style>
        <p:txBody>
          <a:bodyPr>
            <a:normAutofit fontScale="90000"/>
          </a:bodyPr>
          <a:lstStyle/>
          <a:p>
            <a:pPr algn="ctr"/>
            <a:r>
              <a:rPr lang="en-US" sz="4400" cap="none" dirty="0" smtClean="0">
                <a:ln w="500">
                  <a:noFill/>
                </a:ln>
                <a:latin typeface="Garamond" pitchFamily="18" charset="0"/>
                <a:cs typeface="Arial" pitchFamily="34" charset="0"/>
              </a:rPr>
              <a:t>Positives and Negatives of Social Media</a:t>
            </a:r>
            <a:endParaRPr lang="en-US" sz="4400" dirty="0">
              <a:ln w="500">
                <a:noFill/>
              </a:ln>
              <a:latin typeface="Garamond" pitchFamily="18" charset="0"/>
              <a:cs typeface="Arial" pitchFamily="34" charset="0"/>
            </a:endParaRPr>
          </a:p>
        </p:txBody>
      </p:sp>
      <p:graphicFrame>
        <p:nvGraphicFramePr>
          <p:cNvPr id="5" name="Diagram 4"/>
          <p:cNvGraphicFramePr/>
          <p:nvPr>
            <p:extLst>
              <p:ext uri="{D42A27DB-BD31-4B8C-83A1-F6EECF244321}">
                <p14:modId xmlns:p14="http://schemas.microsoft.com/office/powerpoint/2010/main" val="2953095332"/>
              </p:ext>
            </p:extLst>
          </p:nvPr>
        </p:nvGraphicFramePr>
        <p:xfrm>
          <a:off x="1582558" y="1430867"/>
          <a:ext cx="8128000" cy="1407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693558" y="2857500"/>
            <a:ext cx="4838700" cy="4724370"/>
          </a:xfrm>
          <a:prstGeom prst="rect">
            <a:avLst/>
          </a:prstGeom>
          <a:noFill/>
          <a:ln w="3175">
            <a:solidFill>
              <a:schemeClr val="tx1"/>
            </a:solidFill>
          </a:ln>
        </p:spPr>
        <p:txBody>
          <a:bodyPr wrap="square" rtlCol="0">
            <a:spAutoFit/>
          </a:bodyPr>
          <a:lstStyle/>
          <a:p>
            <a:pPr marL="274320" lvl="0" indent="-274320" algn="just">
              <a:spcBef>
                <a:spcPts val="600"/>
              </a:spcBef>
              <a:buClr>
                <a:schemeClr val="tx2"/>
              </a:buClr>
              <a:buSzPct val="73000"/>
              <a:buFont typeface="Wingdings 2"/>
              <a:buChar char=""/>
            </a:pPr>
            <a:r>
              <a:rPr lang="en-US" sz="2000" b="1" dirty="0">
                <a:latin typeface="Garamond" pitchFamily="18" charset="0"/>
              </a:rPr>
              <a:t>It is fastest way to connect with billions of user which is just mind boggling</a:t>
            </a:r>
            <a:r>
              <a:rPr lang="en-US" sz="2000" b="1" dirty="0" smtClean="0">
                <a:latin typeface="Garamond" pitchFamily="18" charset="0"/>
              </a:rPr>
              <a:t>.</a:t>
            </a:r>
            <a:endParaRPr lang="en-IN" sz="2000" b="1" dirty="0">
              <a:latin typeface="Garamond" pitchFamily="18" charset="0"/>
            </a:endParaRPr>
          </a:p>
          <a:p>
            <a:pPr marL="274320" lvl="0" indent="-274320" algn="just">
              <a:spcBef>
                <a:spcPts val="600"/>
              </a:spcBef>
              <a:buClr>
                <a:schemeClr val="tx2"/>
              </a:buClr>
              <a:buSzPct val="73000"/>
              <a:buFont typeface="Wingdings 2"/>
              <a:buChar char=""/>
            </a:pPr>
            <a:r>
              <a:rPr lang="en-US" sz="2000" b="1" dirty="0">
                <a:latin typeface="Garamond" pitchFamily="18" charset="0"/>
              </a:rPr>
              <a:t>Increasing traffic to you website for faster reach to target audience</a:t>
            </a:r>
            <a:r>
              <a:rPr lang="en-US" sz="2000" b="1" dirty="0" smtClean="0">
                <a:latin typeface="Garamond" pitchFamily="18" charset="0"/>
              </a:rPr>
              <a:t>.</a:t>
            </a:r>
            <a:endParaRPr lang="en-IN" sz="2000" b="1" dirty="0">
              <a:latin typeface="Garamond" pitchFamily="18" charset="0"/>
            </a:endParaRPr>
          </a:p>
          <a:p>
            <a:pPr marL="274320" lvl="0" indent="-274320" algn="just">
              <a:spcBef>
                <a:spcPts val="600"/>
              </a:spcBef>
              <a:buClr>
                <a:schemeClr val="tx2"/>
              </a:buClr>
              <a:buSzPct val="73000"/>
              <a:buFont typeface="Wingdings 2"/>
              <a:buChar char=""/>
            </a:pPr>
            <a:r>
              <a:rPr lang="en-US" sz="2000" b="1" dirty="0">
                <a:latin typeface="Garamond" pitchFamily="18" charset="0"/>
              </a:rPr>
              <a:t>Building relationships, 84% of world‘s top fortune 500 companies are on  twitter</a:t>
            </a:r>
            <a:r>
              <a:rPr lang="en-US" sz="2000" b="1" dirty="0" smtClean="0">
                <a:latin typeface="Garamond" pitchFamily="18" charset="0"/>
              </a:rPr>
              <a:t>.</a:t>
            </a:r>
            <a:endParaRPr lang="en-IN" sz="2000" b="1" dirty="0">
              <a:latin typeface="Garamond" pitchFamily="18" charset="0"/>
            </a:endParaRPr>
          </a:p>
          <a:p>
            <a:pPr marL="274320" lvl="0" indent="-274320" algn="just">
              <a:spcBef>
                <a:spcPts val="600"/>
              </a:spcBef>
              <a:buClr>
                <a:schemeClr val="tx2"/>
              </a:buClr>
              <a:buSzPct val="73000"/>
              <a:buFont typeface="Wingdings 2"/>
              <a:buChar char=""/>
            </a:pPr>
            <a:r>
              <a:rPr lang="en-US" sz="2000" b="1" dirty="0">
                <a:latin typeface="Garamond" pitchFamily="18" charset="0"/>
              </a:rPr>
              <a:t>Documenting memories learn from others</a:t>
            </a:r>
            <a:r>
              <a:rPr lang="en-US" sz="2000" b="1" dirty="0" smtClean="0">
                <a:latin typeface="Garamond" pitchFamily="18" charset="0"/>
              </a:rPr>
              <a:t>.</a:t>
            </a:r>
            <a:endParaRPr lang="en-IN" sz="2000" b="1" dirty="0">
              <a:latin typeface="Garamond" pitchFamily="18" charset="0"/>
            </a:endParaRPr>
          </a:p>
          <a:p>
            <a:pPr marL="274320" lvl="0" indent="-274320" algn="just">
              <a:spcBef>
                <a:spcPts val="600"/>
              </a:spcBef>
              <a:buClr>
                <a:schemeClr val="tx2"/>
              </a:buClr>
              <a:buSzPct val="73000"/>
              <a:buFont typeface="Wingdings 2"/>
              <a:buChar char=""/>
            </a:pPr>
            <a:r>
              <a:rPr lang="en-US" sz="2000" b="1" dirty="0">
                <a:latin typeface="Garamond" pitchFamily="18" charset="0"/>
              </a:rPr>
              <a:t>Everyone can be a content creator</a:t>
            </a:r>
            <a:r>
              <a:rPr lang="en-US" sz="2000" b="1" dirty="0" smtClean="0">
                <a:latin typeface="Garamond" pitchFamily="18" charset="0"/>
              </a:rPr>
              <a:t>.</a:t>
            </a:r>
            <a:endParaRPr lang="en-IN" sz="2000" b="1" dirty="0">
              <a:latin typeface="Garamond" pitchFamily="18" charset="0"/>
            </a:endParaRPr>
          </a:p>
          <a:p>
            <a:pPr marL="274320" lvl="0" indent="-274320" algn="just">
              <a:spcBef>
                <a:spcPts val="600"/>
              </a:spcBef>
              <a:buClr>
                <a:schemeClr val="tx2"/>
              </a:buClr>
              <a:buSzPct val="73000"/>
              <a:buFont typeface="Wingdings 2"/>
              <a:buChar char=""/>
            </a:pPr>
            <a:r>
              <a:rPr lang="en-US" sz="2000" b="1" dirty="0">
                <a:latin typeface="Garamond" pitchFamily="18" charset="0"/>
              </a:rPr>
              <a:t>You can impact society and people around you positively</a:t>
            </a:r>
            <a:r>
              <a:rPr lang="en-US" sz="2000" b="1" dirty="0" smtClean="0">
                <a:latin typeface="Garamond" pitchFamily="18" charset="0"/>
              </a:rPr>
              <a:t>.</a:t>
            </a:r>
            <a:endParaRPr lang="en-IN" sz="2000" b="1" dirty="0">
              <a:latin typeface="Garamond" pitchFamily="18" charset="0"/>
            </a:endParaRPr>
          </a:p>
          <a:p>
            <a:endParaRPr lang="en-IN" dirty="0" smtClean="0"/>
          </a:p>
          <a:p>
            <a:endParaRPr lang="en-IN" dirty="0"/>
          </a:p>
        </p:txBody>
      </p:sp>
      <p:sp>
        <p:nvSpPr>
          <p:cNvPr id="8" name="TextBox 7"/>
          <p:cNvSpPr txBox="1"/>
          <p:nvPr/>
        </p:nvSpPr>
        <p:spPr>
          <a:xfrm>
            <a:off x="5551308" y="2857500"/>
            <a:ext cx="4705350" cy="4647426"/>
          </a:xfrm>
          <a:prstGeom prst="rect">
            <a:avLst/>
          </a:prstGeom>
          <a:noFill/>
          <a:ln w="3175">
            <a:solidFill>
              <a:schemeClr val="tx1"/>
            </a:solidFill>
          </a:ln>
        </p:spPr>
        <p:txBody>
          <a:bodyPr wrap="square" rtlCol="0">
            <a:spAutoFit/>
          </a:bodyPr>
          <a:lstStyle/>
          <a:p>
            <a:pPr marL="274320" lvl="0" indent="-274320" algn="just">
              <a:spcBef>
                <a:spcPts val="600"/>
              </a:spcBef>
              <a:buClr>
                <a:schemeClr val="tx2"/>
              </a:buClr>
              <a:buSzPct val="73000"/>
              <a:buFont typeface="Wingdings 2"/>
              <a:buChar char=""/>
            </a:pPr>
            <a:r>
              <a:rPr lang="en-US" sz="2000" b="1" dirty="0">
                <a:latin typeface="Garamond" pitchFamily="18" charset="0"/>
              </a:rPr>
              <a:t>Social media need constant time and effort to be active on it</a:t>
            </a:r>
            <a:r>
              <a:rPr lang="en-US" sz="2000" b="1" dirty="0" smtClean="0">
                <a:latin typeface="Garamond" pitchFamily="18" charset="0"/>
              </a:rPr>
              <a:t>.</a:t>
            </a:r>
            <a:r>
              <a:rPr lang="en-US" sz="2000" b="1" dirty="0">
                <a:latin typeface="Garamond" pitchFamily="18" charset="0"/>
              </a:rPr>
              <a:t/>
            </a:r>
            <a:br>
              <a:rPr lang="en-US" sz="2000" b="1" dirty="0">
                <a:latin typeface="Garamond" pitchFamily="18" charset="0"/>
              </a:rPr>
            </a:br>
            <a:r>
              <a:rPr lang="en-US" sz="2000" b="1" dirty="0">
                <a:latin typeface="Garamond" pitchFamily="18" charset="0"/>
              </a:rPr>
              <a:t>Cannot control on what people can say and express views towards you and your views</a:t>
            </a:r>
            <a:r>
              <a:rPr lang="en-US" sz="2000" b="1" dirty="0" smtClean="0">
                <a:latin typeface="Garamond" pitchFamily="18" charset="0"/>
              </a:rPr>
              <a:t>.</a:t>
            </a:r>
            <a:endParaRPr lang="en-IN" sz="2000" b="1" dirty="0">
              <a:latin typeface="Garamond" pitchFamily="18" charset="0"/>
            </a:endParaRPr>
          </a:p>
          <a:p>
            <a:pPr marL="274320" lvl="0" indent="-274320" algn="just">
              <a:spcBef>
                <a:spcPts val="600"/>
              </a:spcBef>
              <a:buClr>
                <a:schemeClr val="tx2"/>
              </a:buClr>
              <a:buSzPct val="73000"/>
              <a:buFont typeface="Wingdings 2"/>
              <a:buChar char=""/>
            </a:pPr>
            <a:r>
              <a:rPr lang="en-US" sz="2000" b="1" dirty="0">
                <a:latin typeface="Garamond" pitchFamily="18" charset="0"/>
              </a:rPr>
              <a:t>Can help Anti-social elements to leverage it for their benefit</a:t>
            </a:r>
            <a:r>
              <a:rPr lang="en-US" sz="2000" b="1" dirty="0" smtClean="0">
                <a:latin typeface="Garamond" pitchFamily="18" charset="0"/>
              </a:rPr>
              <a:t>.</a:t>
            </a:r>
            <a:endParaRPr lang="en-IN" sz="2000" b="1" dirty="0">
              <a:latin typeface="Garamond" pitchFamily="18" charset="0"/>
            </a:endParaRPr>
          </a:p>
          <a:p>
            <a:pPr marL="274320" lvl="0" indent="-274320" algn="just">
              <a:spcBef>
                <a:spcPts val="600"/>
              </a:spcBef>
              <a:buClr>
                <a:schemeClr val="tx2"/>
              </a:buClr>
              <a:buSzPct val="73000"/>
              <a:buFont typeface="Wingdings 2"/>
              <a:buChar char=""/>
            </a:pPr>
            <a:r>
              <a:rPr lang="en-US" sz="2000" b="1" dirty="0">
                <a:latin typeface="Garamond" pitchFamily="18" charset="0"/>
              </a:rPr>
              <a:t>Data theft is a big danger. It can cost huge damage to business.</a:t>
            </a:r>
            <a:endParaRPr lang="en-IN" sz="2000" b="1" dirty="0">
              <a:latin typeface="Garamond" pitchFamily="18" charset="0"/>
            </a:endParaRPr>
          </a:p>
          <a:p>
            <a:pPr marL="274320" lvl="0" indent="-274320" algn="just">
              <a:spcBef>
                <a:spcPts val="600"/>
              </a:spcBef>
              <a:buClr>
                <a:schemeClr val="tx2"/>
              </a:buClr>
              <a:buSzPct val="73000"/>
              <a:buFont typeface="Wingdings 2"/>
              <a:buChar char=""/>
            </a:pPr>
            <a:r>
              <a:rPr lang="en-US" sz="2000" b="1" dirty="0">
                <a:latin typeface="Garamond" pitchFamily="18" charset="0"/>
              </a:rPr>
              <a:t>Cannot take a break as it is not one time engagement</a:t>
            </a:r>
            <a:r>
              <a:rPr lang="en-US" sz="2000" b="1" dirty="0" smtClean="0">
                <a:latin typeface="Garamond" pitchFamily="18" charset="0"/>
              </a:rPr>
              <a:t>.</a:t>
            </a:r>
            <a:endParaRPr lang="en-US" sz="2000" b="1" dirty="0">
              <a:latin typeface="Garamond" pitchFamily="18" charset="0"/>
            </a:endParaRPr>
          </a:p>
          <a:p>
            <a:pPr marL="274320" lvl="0" indent="-274320" algn="just">
              <a:spcBef>
                <a:spcPts val="600"/>
              </a:spcBef>
              <a:buClr>
                <a:schemeClr val="tx2"/>
              </a:buClr>
              <a:buSzPct val="73000"/>
              <a:buFont typeface="Wingdings 2"/>
              <a:buChar char=""/>
            </a:pPr>
            <a:endParaRPr lang="en-IN" sz="2000" b="1" dirty="0">
              <a:latin typeface="Garamond" pitchFamily="18" charset="0"/>
            </a:endParaRPr>
          </a:p>
          <a:p>
            <a:r>
              <a:rPr lang="en-US" dirty="0"/>
              <a:t> </a:t>
            </a:r>
            <a:endParaRPr lang="en-IN" dirty="0"/>
          </a:p>
          <a:p>
            <a:endParaRPr lang="en-IN" dirty="0"/>
          </a:p>
        </p:txBody>
      </p:sp>
    </p:spTree>
    <p:extLst>
      <p:ext uri="{BB962C8B-B14F-4D97-AF65-F5344CB8AC3E}">
        <p14:creationId xmlns:p14="http://schemas.microsoft.com/office/powerpoint/2010/main" val="3452772242"/>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57150"/>
            <a:ext cx="10820400" cy="628650"/>
          </a:xfrm>
          <a:prstGeom prst="rect">
            <a:avLst/>
          </a:prstGeom>
          <a:solidFill>
            <a:srgbClr val="009BD2"/>
          </a:solidFill>
          <a:ln w="31800" cap="flat" cmpd="sng" algn="ctr">
            <a:noFill/>
            <a:prstDash val="solid"/>
          </a:ln>
          <a:effectLst>
            <a:outerShdw blurRad="50800" dist="25000" dir="5400000" rotWithShape="0">
              <a:schemeClr val="accent2">
                <a:shade val="30000"/>
                <a:satMod val="150000"/>
                <a:alpha val="38000"/>
              </a:schemeClr>
            </a:outerShdw>
          </a:effectLst>
        </p:spPr>
        <p:style>
          <a:lnRef idx="3">
            <a:schemeClr val="lt1"/>
          </a:lnRef>
          <a:fillRef idx="1">
            <a:schemeClr val="accent2"/>
          </a:fillRef>
          <a:effectRef idx="1">
            <a:schemeClr val="accent2"/>
          </a:effectRef>
          <a:fontRef idx="minor">
            <a:schemeClr val="lt1"/>
          </a:fontRef>
        </p:style>
        <p:txBody>
          <a:bodyPr>
            <a:normAutofit fontScale="90000" lnSpcReduction="20000"/>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4400" cap="none" dirty="0">
                <a:ln w="500">
                  <a:noFill/>
                </a:ln>
                <a:latin typeface="Garamond" pitchFamily="18" charset="0"/>
                <a:cs typeface="Arial" pitchFamily="34" charset="0"/>
              </a:rPr>
              <a:t>Defining Social Media </a:t>
            </a:r>
            <a:r>
              <a:rPr lang="en-US" sz="4400" cap="none" dirty="0" smtClean="0">
                <a:ln w="500">
                  <a:noFill/>
                </a:ln>
                <a:latin typeface="Garamond" pitchFamily="18" charset="0"/>
                <a:cs typeface="Arial" pitchFamily="34" charset="0"/>
              </a:rPr>
              <a:t>Recruitment</a:t>
            </a:r>
            <a:endParaRPr lang="en-US" sz="4400" dirty="0">
              <a:ln w="500">
                <a:noFill/>
              </a:ln>
              <a:latin typeface="Garamond" pitchFamily="18" charset="0"/>
              <a:cs typeface="Arial" pitchFamily="34" charset="0"/>
            </a:endParaRPr>
          </a:p>
        </p:txBody>
      </p:sp>
      <p:sp>
        <p:nvSpPr>
          <p:cNvPr id="5" name="Rectangle 4"/>
          <p:cNvSpPr/>
          <p:nvPr/>
        </p:nvSpPr>
        <p:spPr>
          <a:xfrm>
            <a:off x="0" y="746317"/>
            <a:ext cx="9180163" cy="2631490"/>
          </a:xfrm>
          <a:prstGeom prst="rect">
            <a:avLst/>
          </a:prstGeom>
          <a:effectLst>
            <a:glow rad="139700">
              <a:schemeClr val="accent2">
                <a:satMod val="175000"/>
                <a:alpha val="40000"/>
              </a:schemeClr>
            </a:glow>
          </a:effectLst>
        </p:spPr>
        <p:txBody>
          <a:bodyPr wrap="square">
            <a:spAutoFit/>
          </a:bodyPr>
          <a:lstStyle/>
          <a:p>
            <a:pPr marL="274320" indent="-274320" algn="just">
              <a:spcBef>
                <a:spcPts val="600"/>
              </a:spcBef>
              <a:buClr>
                <a:schemeClr val="tx2"/>
              </a:buClr>
              <a:buSzPct val="73000"/>
              <a:buFont typeface="Wingdings 2"/>
              <a:buChar char=""/>
            </a:pPr>
            <a:r>
              <a:rPr lang="en-US" sz="2000" b="1" dirty="0">
                <a:latin typeface="Garamond" pitchFamily="18" charset="0"/>
              </a:rPr>
              <a:t>Social     recruiting (social hiring      or social      media      recruitment) is recruiting candidates by using social platforms as talent databases or for advertising. Social recruiting uses social media profiles, blogs, and other Internet sites to find information on candidates. </a:t>
            </a:r>
            <a:r>
              <a:rPr lang="en-US" sz="2000" b="1" dirty="0">
                <a:latin typeface="Garamond" pitchFamily="18" charset="0"/>
              </a:rPr>
              <a:t>(Source: Wikipedia</a:t>
            </a:r>
            <a:r>
              <a:rPr lang="en-US" sz="2000" b="1" dirty="0" smtClean="0">
                <a:latin typeface="Garamond" pitchFamily="18" charset="0"/>
              </a:rPr>
              <a:t>).</a:t>
            </a:r>
            <a:endParaRPr lang="en-US" sz="2000" b="1" dirty="0">
              <a:latin typeface="Garamond" pitchFamily="18" charset="0"/>
            </a:endParaRPr>
          </a:p>
          <a:p>
            <a:pPr marL="274320" indent="-274320" algn="just">
              <a:spcBef>
                <a:spcPts val="600"/>
              </a:spcBef>
              <a:buClr>
                <a:schemeClr val="tx2"/>
              </a:buClr>
              <a:buSzPct val="73000"/>
              <a:buFont typeface="Wingdings 2"/>
              <a:buChar char=""/>
            </a:pPr>
            <a:r>
              <a:rPr lang="en-US" sz="2000" b="1" dirty="0">
                <a:latin typeface="Garamond" pitchFamily="18" charset="0"/>
              </a:rPr>
              <a:t>Social media has become a huge game changer in the world of recruitment.  Websites and applications like LinkedIn, Facebook, </a:t>
            </a:r>
            <a:r>
              <a:rPr lang="en-US" sz="2000" b="1" dirty="0">
                <a:latin typeface="Garamond" pitchFamily="18" charset="0"/>
              </a:rPr>
              <a:t>Google, XING</a:t>
            </a:r>
            <a:r>
              <a:rPr lang="en-US" sz="2000" b="1" dirty="0">
                <a:latin typeface="Garamond" pitchFamily="18" charset="0"/>
              </a:rPr>
              <a:t>, twitter, </a:t>
            </a:r>
            <a:r>
              <a:rPr lang="en-US" sz="2000" b="1" dirty="0" err="1">
                <a:latin typeface="Garamond" pitchFamily="18" charset="0"/>
              </a:rPr>
              <a:t>Instagram</a:t>
            </a:r>
            <a:r>
              <a:rPr lang="en-US" sz="2000" b="1" dirty="0">
                <a:latin typeface="Garamond" pitchFamily="18" charset="0"/>
              </a:rPr>
              <a:t> and the likes have cropped up in the past few years and changed the world of online </a:t>
            </a:r>
            <a:r>
              <a:rPr lang="en-US" sz="2000" b="1" dirty="0" smtClean="0">
                <a:latin typeface="Garamond" pitchFamily="18" charset="0"/>
              </a:rPr>
              <a:t>recruitment.</a:t>
            </a:r>
          </a:p>
        </p:txBody>
      </p:sp>
      <p:sp>
        <p:nvSpPr>
          <p:cNvPr id="6" name="Title 1"/>
          <p:cNvSpPr txBox="1">
            <a:spLocks/>
          </p:cNvSpPr>
          <p:nvPr/>
        </p:nvSpPr>
        <p:spPr>
          <a:xfrm>
            <a:off x="0" y="3390286"/>
            <a:ext cx="10820400" cy="628650"/>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Autofit/>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lnSpc>
                <a:spcPct val="90000"/>
              </a:lnSpc>
            </a:pPr>
            <a:r>
              <a:rPr lang="en-US" sz="4000" cap="none" dirty="0">
                <a:ln w="500">
                  <a:noFill/>
                </a:ln>
                <a:latin typeface="Garamond" pitchFamily="18" charset="0"/>
                <a:cs typeface="Arial" pitchFamily="34" charset="0"/>
              </a:rPr>
              <a:t>A Brave New Social Media Recruiting </a:t>
            </a:r>
            <a:r>
              <a:rPr lang="en-US" sz="4000" cap="none" dirty="0">
                <a:ln w="500">
                  <a:noFill/>
                </a:ln>
                <a:latin typeface="Garamond" pitchFamily="18" charset="0"/>
                <a:cs typeface="Arial" pitchFamily="34" charset="0"/>
              </a:rPr>
              <a:t>World</a:t>
            </a:r>
            <a:endParaRPr lang="en-IN" sz="4000" cap="none" dirty="0">
              <a:ln w="500">
                <a:noFill/>
              </a:ln>
              <a:latin typeface="Garamond" pitchFamily="18" charset="0"/>
              <a:cs typeface="Arial" pitchFamily="34" charset="0"/>
            </a:endParaRPr>
          </a:p>
        </p:txBody>
      </p:sp>
      <p:sp>
        <p:nvSpPr>
          <p:cNvPr id="7" name="Rectangle 6"/>
          <p:cNvSpPr/>
          <p:nvPr/>
        </p:nvSpPr>
        <p:spPr>
          <a:xfrm>
            <a:off x="-1" y="4018936"/>
            <a:ext cx="10820401" cy="4324261"/>
          </a:xfrm>
          <a:prstGeom prst="rect">
            <a:avLst/>
          </a:prstGeom>
          <a:effectLst>
            <a:glow rad="139700">
              <a:schemeClr val="accent2">
                <a:satMod val="175000"/>
                <a:alpha val="40000"/>
              </a:schemeClr>
            </a:glow>
          </a:effectLst>
        </p:spPr>
        <p:txBody>
          <a:bodyPr wrap="square">
            <a:spAutoFit/>
          </a:bodyPr>
          <a:lstStyle/>
          <a:p>
            <a:pPr marL="274320" indent="-274320" algn="just">
              <a:spcBef>
                <a:spcPts val="600"/>
              </a:spcBef>
              <a:buClr>
                <a:schemeClr val="tx2"/>
              </a:buClr>
              <a:buSzPct val="73000"/>
              <a:buFont typeface="Wingdings 2"/>
              <a:buChar char=""/>
            </a:pPr>
            <a:r>
              <a:rPr lang="en-US" sz="2000" b="1" dirty="0">
                <a:latin typeface="Garamond" pitchFamily="18" charset="0"/>
              </a:rPr>
              <a:t>So at this intersection of social media and recruitment, head-hunters are accessing different social media profiles and online communities to find the right candidates. Remember we talked in the first Chapter about using innovative methods to reach skilled talent in a field that may not have as many experts? Social media recruitment directly addresses the challenge of accessing people that may not be actively seeking a job. Let us look in detail as to how social media helps recruiters‘ access passive job seekers with a good skill </a:t>
            </a:r>
            <a:r>
              <a:rPr lang="en-US" sz="2000" b="1" dirty="0" smtClean="0">
                <a:latin typeface="Garamond" pitchFamily="18" charset="0"/>
              </a:rPr>
              <a:t>set.</a:t>
            </a:r>
          </a:p>
          <a:p>
            <a:pPr marL="274320" indent="-274320" algn="just">
              <a:spcBef>
                <a:spcPts val="600"/>
              </a:spcBef>
              <a:buClr>
                <a:schemeClr val="tx2"/>
              </a:buClr>
              <a:buSzPct val="73000"/>
              <a:buFont typeface="Wingdings 2"/>
              <a:buChar char=""/>
            </a:pPr>
            <a:r>
              <a:rPr lang="en-US" sz="2000" b="1" dirty="0">
                <a:latin typeface="Garamond" pitchFamily="18" charset="0"/>
              </a:rPr>
              <a:t>We already know about one aspect of social media that allows recruiters to access skilled professional‘s profiles on platforms like LinkedIn and Facebook and other social platforms. This is where the recruiter is actively looking for potentially viable candidates who have posted their information on social </a:t>
            </a:r>
            <a:r>
              <a:rPr lang="en-US" sz="2000" b="1" dirty="0" smtClean="0">
                <a:latin typeface="Garamond" pitchFamily="18" charset="0"/>
              </a:rPr>
              <a:t>networks.</a:t>
            </a:r>
          </a:p>
          <a:p>
            <a:pPr marL="274320" indent="-274320" algn="just">
              <a:spcBef>
                <a:spcPts val="600"/>
              </a:spcBef>
              <a:buClr>
                <a:schemeClr val="tx2"/>
              </a:buClr>
              <a:buSzPct val="73000"/>
              <a:buFont typeface="Wingdings 2"/>
              <a:buChar char=""/>
            </a:pPr>
            <a:r>
              <a:rPr lang="en-US" sz="2000" b="1" dirty="0" smtClean="0">
                <a:latin typeface="Garamond" pitchFamily="18" charset="0"/>
              </a:rPr>
              <a:t>As </a:t>
            </a:r>
            <a:r>
              <a:rPr lang="en-US" sz="2000" b="1" dirty="0">
                <a:latin typeface="Garamond" pitchFamily="18" charset="0"/>
              </a:rPr>
              <a:t>you can see, the rapid evolution of social media in the last decade means that recruiters have widely and quickly adopted social </a:t>
            </a:r>
            <a:r>
              <a:rPr lang="en-US" sz="2000" b="1" dirty="0" smtClean="0">
                <a:latin typeface="Garamond" pitchFamily="18" charset="0"/>
              </a:rPr>
              <a:t>technology for </a:t>
            </a:r>
            <a:r>
              <a:rPr lang="en-US" sz="2000" b="1" dirty="0">
                <a:latin typeface="Garamond" pitchFamily="18" charset="0"/>
              </a:rPr>
              <a:t>their recruitment purposes.</a:t>
            </a:r>
            <a:endParaRPr lang="en-IN" sz="2000" b="1" dirty="0">
              <a:latin typeface="Garamond" pitchFamily="18" charset="0"/>
            </a:endParaRPr>
          </a:p>
          <a:p>
            <a:pPr marL="274320" indent="-274320" algn="just">
              <a:spcBef>
                <a:spcPts val="600"/>
              </a:spcBef>
              <a:buClr>
                <a:schemeClr val="tx2"/>
              </a:buClr>
              <a:buSzPct val="73000"/>
              <a:buFont typeface="Wingdings 2"/>
              <a:buChar char=""/>
            </a:pPr>
            <a:endParaRPr lang="en-US" sz="2000" b="1" dirty="0" smtClean="0">
              <a:latin typeface="Garamond" pitchFamily="18" charset="0"/>
            </a:endParaRPr>
          </a:p>
        </p:txBody>
      </p:sp>
    </p:spTree>
    <p:extLst>
      <p:ext uri="{BB962C8B-B14F-4D97-AF65-F5344CB8AC3E}">
        <p14:creationId xmlns:p14="http://schemas.microsoft.com/office/powerpoint/2010/main" val="240127595"/>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7" y="47802"/>
            <a:ext cx="10820400" cy="628650"/>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67500" lnSpcReduction="20000"/>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n-US" sz="5300" cap="none" dirty="0">
                <a:ln w="500">
                  <a:noFill/>
                </a:ln>
                <a:latin typeface="Garamond" pitchFamily="18" charset="0"/>
                <a:cs typeface="Arial" pitchFamily="34" charset="0"/>
              </a:rPr>
              <a:t>How recruiters are benefitting from social </a:t>
            </a:r>
            <a:r>
              <a:rPr lang="en-US" sz="5300" cap="none" dirty="0" smtClean="0">
                <a:ln w="500">
                  <a:noFill/>
                </a:ln>
                <a:latin typeface="Garamond" pitchFamily="18" charset="0"/>
                <a:cs typeface="Arial" pitchFamily="34" charset="0"/>
              </a:rPr>
              <a:t>media?</a:t>
            </a:r>
            <a:endParaRPr lang="en-IN" sz="5300" cap="none" dirty="0">
              <a:ln w="500">
                <a:noFill/>
              </a:ln>
              <a:latin typeface="Garamond" pitchFamily="18" charset="0"/>
              <a:cs typeface="Arial" pitchFamily="34" charset="0"/>
            </a:endParaRPr>
          </a:p>
        </p:txBody>
      </p:sp>
      <p:sp>
        <p:nvSpPr>
          <p:cNvPr id="12" name="TextBox 11"/>
          <p:cNvSpPr txBox="1"/>
          <p:nvPr/>
        </p:nvSpPr>
        <p:spPr>
          <a:xfrm>
            <a:off x="1" y="676452"/>
            <a:ext cx="10820382" cy="7525137"/>
          </a:xfrm>
          <a:prstGeom prst="rect">
            <a:avLst/>
          </a:prstGeom>
          <a:noFill/>
        </p:spPr>
        <p:txBody>
          <a:bodyPr wrap="square" rtlCol="0">
            <a:spAutoFit/>
          </a:bodyPr>
          <a:lstStyle/>
          <a:p>
            <a:pPr marL="274320" lvl="1" indent="-274320" algn="just">
              <a:spcBef>
                <a:spcPts val="600"/>
              </a:spcBef>
              <a:buClr>
                <a:schemeClr val="tx2"/>
              </a:buClr>
              <a:buSzPct val="73000"/>
              <a:buFont typeface="Wingdings 2"/>
              <a:buChar char=""/>
            </a:pPr>
            <a:r>
              <a:rPr lang="en-US" sz="2000" b="1" dirty="0">
                <a:latin typeface="Garamond" pitchFamily="18" charset="0"/>
              </a:rPr>
              <a:t>A  lot  of   these  corporate  recruitment  tools  are  free  or nominally </a:t>
            </a:r>
            <a:r>
              <a:rPr lang="en-US" sz="2000" b="1" dirty="0" smtClean="0">
                <a:latin typeface="Garamond" pitchFamily="18" charset="0"/>
              </a:rPr>
              <a:t>charged.</a:t>
            </a:r>
          </a:p>
          <a:p>
            <a:pPr marL="274320" lvl="1" indent="-274320" algn="just">
              <a:spcBef>
                <a:spcPts val="600"/>
              </a:spcBef>
              <a:buClr>
                <a:schemeClr val="tx2"/>
              </a:buClr>
              <a:buSzPct val="73000"/>
              <a:buFont typeface="Wingdings 2"/>
              <a:buChar char=""/>
            </a:pPr>
            <a:r>
              <a:rPr lang="en-US" sz="2000" b="1" dirty="0" smtClean="0">
                <a:latin typeface="Garamond" pitchFamily="18" charset="0"/>
              </a:rPr>
              <a:t>Often</a:t>
            </a:r>
            <a:r>
              <a:rPr lang="en-US" sz="2000" b="1" dirty="0">
                <a:latin typeface="Garamond" pitchFamily="18" charset="0"/>
              </a:rPr>
              <a:t>, social media is a sure fire way to research the market and reach out to candidates and clients outside of your usual networking circles.</a:t>
            </a:r>
            <a:endParaRPr lang="en-IN" sz="2000" b="1" dirty="0">
              <a:latin typeface="Garamond" pitchFamily="18" charset="0"/>
            </a:endParaRPr>
          </a:p>
          <a:p>
            <a:pPr marL="274320" lvl="1" indent="-274320" algn="just">
              <a:spcBef>
                <a:spcPts val="600"/>
              </a:spcBef>
              <a:buClr>
                <a:schemeClr val="tx2"/>
              </a:buClr>
              <a:buSzPct val="73000"/>
              <a:buFont typeface="Wingdings 2"/>
              <a:buChar char=""/>
            </a:pPr>
            <a:r>
              <a:rPr lang="en-US" sz="2000" b="1" dirty="0">
                <a:latin typeface="Garamond" pitchFamily="18" charset="0"/>
              </a:rPr>
              <a:t>It provides a way to reach out to skilled candidates who </a:t>
            </a:r>
            <a:r>
              <a:rPr lang="en-US" sz="2000" b="1" dirty="0" smtClean="0">
                <a:latin typeface="Garamond" pitchFamily="18" charset="0"/>
              </a:rPr>
              <a:t>may not </a:t>
            </a:r>
            <a:r>
              <a:rPr lang="en-US" sz="2000" b="1" dirty="0">
                <a:latin typeface="Garamond" pitchFamily="18" charset="0"/>
              </a:rPr>
              <a:t>be actively looking for a job but are a good fit for </a:t>
            </a:r>
            <a:r>
              <a:rPr lang="en-US" sz="2000" b="1" dirty="0" smtClean="0">
                <a:latin typeface="Garamond" pitchFamily="18" charset="0"/>
              </a:rPr>
              <a:t>the organization.</a:t>
            </a:r>
            <a:endParaRPr lang="en-IN" sz="2000" b="1" dirty="0">
              <a:latin typeface="Garamond" pitchFamily="18" charset="0"/>
            </a:endParaRPr>
          </a:p>
          <a:p>
            <a:pPr marL="274320" lvl="1" indent="-274320" algn="just">
              <a:spcBef>
                <a:spcPts val="600"/>
              </a:spcBef>
              <a:buClr>
                <a:schemeClr val="tx2"/>
              </a:buClr>
              <a:buSzPct val="73000"/>
              <a:buFont typeface="Wingdings 2"/>
              <a:buChar char=""/>
            </a:pPr>
            <a:r>
              <a:rPr lang="en-US" sz="2000" b="1" dirty="0">
                <a:latin typeface="Garamond" pitchFamily="18" charset="0"/>
              </a:rPr>
              <a:t>It allows you to leverage existing contacts in your social network such as former clients, co-workers, industry experts, entrepreneurs and even public figures and mine their friend lists for quality candidates</a:t>
            </a:r>
            <a:r>
              <a:rPr lang="en-US" sz="2000" b="1" dirty="0" smtClean="0">
                <a:latin typeface="Garamond" pitchFamily="18" charset="0"/>
              </a:rPr>
              <a:t>.</a:t>
            </a:r>
            <a:endParaRPr lang="en-IN" sz="2000" b="1" dirty="0">
              <a:latin typeface="Garamond" pitchFamily="18" charset="0"/>
            </a:endParaRPr>
          </a:p>
          <a:p>
            <a:pPr marL="274320" lvl="1" indent="-274320" algn="just">
              <a:spcBef>
                <a:spcPts val="600"/>
              </a:spcBef>
              <a:buClr>
                <a:schemeClr val="tx2"/>
              </a:buClr>
              <a:buSzPct val="73000"/>
              <a:buFont typeface="Wingdings 2"/>
              <a:buChar char=""/>
            </a:pPr>
            <a:r>
              <a:rPr lang="en-US" sz="2000" b="1" dirty="0">
                <a:latin typeface="Garamond" pitchFamily="18" charset="0"/>
              </a:rPr>
              <a:t>Makes it easy to know a candidate‘s qualifications before you even spend further time or money meeting or  getting  to  know them</a:t>
            </a:r>
            <a:r>
              <a:rPr lang="en-US" sz="2000" b="1" dirty="0" smtClean="0">
                <a:latin typeface="Garamond" pitchFamily="18" charset="0"/>
              </a:rPr>
              <a:t>.</a:t>
            </a:r>
            <a:endParaRPr lang="en-IN" sz="2000" b="1" dirty="0">
              <a:latin typeface="Garamond" pitchFamily="18" charset="0"/>
            </a:endParaRPr>
          </a:p>
          <a:p>
            <a:pPr marL="274320" lvl="1" indent="-274320" algn="just">
              <a:spcBef>
                <a:spcPts val="600"/>
              </a:spcBef>
              <a:buClr>
                <a:schemeClr val="tx2"/>
              </a:buClr>
              <a:buSzPct val="73000"/>
              <a:buFont typeface="Wingdings 2"/>
              <a:buChar char=""/>
            </a:pPr>
            <a:r>
              <a:rPr lang="en-US" sz="2000" b="1" dirty="0">
                <a:latin typeface="Garamond" pitchFamily="18" charset="0"/>
              </a:rPr>
              <a:t>Helps weed out candidates that are not such a good fit for the job opening/company </a:t>
            </a:r>
            <a:r>
              <a:rPr lang="en-US" sz="2000" b="1" dirty="0" smtClean="0">
                <a:latin typeface="Garamond" pitchFamily="18" charset="0"/>
              </a:rPr>
              <a:t>culture.</a:t>
            </a:r>
            <a:r>
              <a:rPr lang="en-IN" sz="2000" b="1" dirty="0">
                <a:latin typeface="Garamond" pitchFamily="18" charset="0"/>
              </a:rPr>
              <a:t> </a:t>
            </a:r>
            <a:endParaRPr lang="en-IN" sz="2000" b="1" dirty="0" smtClean="0">
              <a:latin typeface="Garamond" pitchFamily="18" charset="0"/>
            </a:endParaRPr>
          </a:p>
          <a:p>
            <a:pPr marL="274320" lvl="1" indent="-274320" algn="just">
              <a:spcBef>
                <a:spcPts val="600"/>
              </a:spcBef>
              <a:buClr>
                <a:schemeClr val="tx2"/>
              </a:buClr>
              <a:buSzPct val="73000"/>
              <a:buFont typeface="Wingdings 2"/>
              <a:buChar char=""/>
            </a:pPr>
            <a:r>
              <a:rPr lang="en-US" sz="2000" b="1" dirty="0" smtClean="0">
                <a:latin typeface="Garamond" pitchFamily="18" charset="0"/>
              </a:rPr>
              <a:t>Saves </a:t>
            </a:r>
            <a:r>
              <a:rPr lang="en-US" sz="2000" b="1" dirty="0">
                <a:latin typeface="Garamond" pitchFamily="18" charset="0"/>
              </a:rPr>
              <a:t>a lot of time sifting through piles and piles of resumes only to rule the candidate out as soon as you interview them</a:t>
            </a:r>
            <a:r>
              <a:rPr lang="en-US" sz="2000" b="1" dirty="0" smtClean="0">
                <a:latin typeface="Garamond" pitchFamily="18" charset="0"/>
              </a:rPr>
              <a:t>.</a:t>
            </a:r>
            <a:endParaRPr lang="en-IN" sz="2000" b="1" dirty="0">
              <a:latin typeface="Garamond" pitchFamily="18" charset="0"/>
            </a:endParaRPr>
          </a:p>
          <a:p>
            <a:pPr marL="274320" lvl="1" indent="-274320" algn="just">
              <a:spcBef>
                <a:spcPts val="600"/>
              </a:spcBef>
              <a:buClr>
                <a:schemeClr val="tx2"/>
              </a:buClr>
              <a:buSzPct val="73000"/>
              <a:buFont typeface="Wingdings 2"/>
              <a:buChar char=""/>
            </a:pPr>
            <a:r>
              <a:rPr lang="en-US" sz="2000" b="1" dirty="0">
                <a:latin typeface="Garamond" pitchFamily="18" charset="0"/>
              </a:rPr>
              <a:t>Online and video interviews allow recruiters to gauge the viability of a candidate for a position even before spending any money on travel costs</a:t>
            </a:r>
            <a:r>
              <a:rPr lang="en-US" sz="2000" b="1" dirty="0" smtClean="0">
                <a:latin typeface="Garamond" pitchFamily="18" charset="0"/>
              </a:rPr>
              <a:t>.</a:t>
            </a:r>
            <a:endParaRPr lang="en-IN" sz="2000" b="1" dirty="0">
              <a:latin typeface="Garamond" pitchFamily="18" charset="0"/>
            </a:endParaRPr>
          </a:p>
          <a:p>
            <a:pPr marL="274320" lvl="1" indent="-274320" algn="just">
              <a:spcBef>
                <a:spcPts val="600"/>
              </a:spcBef>
              <a:buClr>
                <a:schemeClr val="tx2"/>
              </a:buClr>
              <a:buSzPct val="73000"/>
              <a:buFont typeface="Wingdings 2"/>
              <a:buChar char=""/>
            </a:pPr>
            <a:r>
              <a:rPr lang="en-US" sz="2000" b="1" dirty="0">
                <a:latin typeface="Garamond" pitchFamily="18" charset="0"/>
              </a:rPr>
              <a:t>It makes social recommendations very easy. Say for example if you work for a company which is hiring a social media analyst. You tell your content developer friend about it by tagging them in a social media post. Your friend shares it on his/her profile and someone used to work with sees your post and applies for the job. Voila! </a:t>
            </a:r>
            <a:r>
              <a:rPr lang="en-US" sz="2000" b="1" dirty="0">
                <a:latin typeface="Garamond" pitchFamily="18" charset="0"/>
              </a:rPr>
              <a:t>Recruitment made easy</a:t>
            </a:r>
            <a:r>
              <a:rPr lang="en-US" sz="2000" b="1" dirty="0" smtClean="0">
                <a:latin typeface="Garamond" pitchFamily="18" charset="0"/>
              </a:rPr>
              <a:t>.</a:t>
            </a:r>
            <a:endParaRPr lang="en-IN" sz="2000" b="1" dirty="0">
              <a:latin typeface="Garamond" pitchFamily="18" charset="0"/>
            </a:endParaRPr>
          </a:p>
          <a:p>
            <a:pPr marL="274320" lvl="1" indent="-274320" algn="just">
              <a:spcBef>
                <a:spcPts val="600"/>
              </a:spcBef>
              <a:buClr>
                <a:schemeClr val="tx2"/>
              </a:buClr>
              <a:buSzPct val="73000"/>
              <a:buFont typeface="Wingdings 2"/>
              <a:buChar char=""/>
            </a:pPr>
            <a:r>
              <a:rPr lang="en-US" sz="2000" b="1" dirty="0">
                <a:latin typeface="Garamond" pitchFamily="18" charset="0"/>
              </a:rPr>
              <a:t>Social media helps recruiters create cheap and highly targeted advertisements to target specific professional audiences.</a:t>
            </a:r>
            <a:endParaRPr lang="en-IN" sz="2000" b="1" dirty="0">
              <a:latin typeface="Garamond" pitchFamily="18" charset="0"/>
            </a:endParaRPr>
          </a:p>
          <a:p>
            <a:endParaRPr lang="en-IN" dirty="0"/>
          </a:p>
        </p:txBody>
      </p:sp>
    </p:spTree>
    <p:extLst>
      <p:ext uri="{BB962C8B-B14F-4D97-AF65-F5344CB8AC3E}">
        <p14:creationId xmlns:p14="http://schemas.microsoft.com/office/powerpoint/2010/main" val="663923360"/>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56668"/>
            <a:ext cx="10820400" cy="1152202"/>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lIns="0" tIns="0" rIns="0" bIns="0">
            <a:noAutofit/>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3600" cap="none" dirty="0">
                <a:ln w="500">
                  <a:noFill/>
                </a:ln>
                <a:latin typeface="Garamond" pitchFamily="18" charset="0"/>
                <a:cs typeface="Arial" pitchFamily="34" charset="0"/>
              </a:rPr>
              <a:t>What are the </a:t>
            </a:r>
            <a:r>
              <a:rPr lang="en-US" sz="3600" cap="none" dirty="0">
                <a:ln w="500">
                  <a:noFill/>
                </a:ln>
                <a:latin typeface="Garamond" pitchFamily="18" charset="0"/>
                <a:cs typeface="Arial" pitchFamily="34" charset="0"/>
              </a:rPr>
              <a:t>P</a:t>
            </a:r>
            <a:r>
              <a:rPr lang="en-US" sz="3600" cap="none" dirty="0" smtClean="0">
                <a:ln w="500">
                  <a:noFill/>
                </a:ln>
                <a:latin typeface="Garamond" pitchFamily="18" charset="0"/>
                <a:cs typeface="Arial" pitchFamily="34" charset="0"/>
              </a:rPr>
              <a:t>itfalls </a:t>
            </a:r>
            <a:r>
              <a:rPr lang="en-US" sz="3600" cap="none" dirty="0">
                <a:ln w="500">
                  <a:noFill/>
                </a:ln>
                <a:latin typeface="Garamond" pitchFamily="18" charset="0"/>
                <a:cs typeface="Arial" pitchFamily="34" charset="0"/>
              </a:rPr>
              <a:t>using </a:t>
            </a:r>
            <a:r>
              <a:rPr lang="en-US" sz="3600" cap="none" dirty="0" smtClean="0">
                <a:ln w="500">
                  <a:noFill/>
                </a:ln>
                <a:latin typeface="Garamond" pitchFamily="18" charset="0"/>
                <a:cs typeface="Arial" pitchFamily="34" charset="0"/>
              </a:rPr>
              <a:t>Social </a:t>
            </a:r>
            <a:r>
              <a:rPr lang="en-US" sz="3600" cap="none" dirty="0">
                <a:ln w="500">
                  <a:noFill/>
                </a:ln>
                <a:latin typeface="Garamond" pitchFamily="18" charset="0"/>
                <a:cs typeface="Arial" pitchFamily="34" charset="0"/>
              </a:rPr>
              <a:t>M</a:t>
            </a:r>
            <a:r>
              <a:rPr lang="en-US" sz="3600" cap="none" dirty="0" smtClean="0">
                <a:ln w="500">
                  <a:noFill/>
                </a:ln>
                <a:latin typeface="Garamond" pitchFamily="18" charset="0"/>
                <a:cs typeface="Arial" pitchFamily="34" charset="0"/>
              </a:rPr>
              <a:t>edia for Recruitment</a:t>
            </a:r>
            <a:r>
              <a:rPr lang="en-US" sz="3600" cap="none" dirty="0">
                <a:ln w="500">
                  <a:noFill/>
                </a:ln>
                <a:latin typeface="Garamond" pitchFamily="18" charset="0"/>
                <a:cs typeface="Arial" pitchFamily="34" charset="0"/>
              </a:rPr>
              <a:t>?</a:t>
            </a:r>
            <a:endParaRPr lang="en-IN" sz="3600" cap="none" dirty="0">
              <a:ln w="500">
                <a:noFill/>
              </a:ln>
              <a:latin typeface="Garamond" pitchFamily="18" charset="0"/>
              <a:cs typeface="Arial" pitchFamily="34" charset="0"/>
            </a:endParaRPr>
          </a:p>
        </p:txBody>
      </p:sp>
      <p:sp>
        <p:nvSpPr>
          <p:cNvPr id="2" name="TextBox 1"/>
          <p:cNvSpPr txBox="1"/>
          <p:nvPr/>
        </p:nvSpPr>
        <p:spPr>
          <a:xfrm>
            <a:off x="4" y="1332862"/>
            <a:ext cx="10820395" cy="7032694"/>
          </a:xfrm>
          <a:prstGeom prst="rect">
            <a:avLst/>
          </a:prstGeom>
          <a:noFill/>
        </p:spPr>
        <p:txBody>
          <a:bodyPr wrap="square" rtlCol="0">
            <a:spAutoFit/>
          </a:bodyPr>
          <a:lstStyle/>
          <a:p>
            <a:pPr marL="274320" lvl="1" indent="-274320" algn="just">
              <a:spcBef>
                <a:spcPts val="600"/>
              </a:spcBef>
              <a:buClr>
                <a:schemeClr val="tx2"/>
              </a:buClr>
              <a:buSzPct val="73000"/>
              <a:buFont typeface="Wingdings 2"/>
              <a:buChar char=""/>
            </a:pPr>
            <a:r>
              <a:rPr lang="en-US" b="1" dirty="0">
                <a:latin typeface="Garamond" pitchFamily="18" charset="0"/>
              </a:rPr>
              <a:t>A lot of experts criticize social recruiting because you're just using the general public forum to source a job candidate</a:t>
            </a:r>
            <a:r>
              <a:rPr lang="en-US" b="1" dirty="0" smtClean="0">
                <a:latin typeface="Garamond" pitchFamily="18" charset="0"/>
              </a:rPr>
              <a:t>.</a:t>
            </a:r>
            <a:endParaRPr lang="en-IN" b="1" dirty="0">
              <a:latin typeface="Garamond" pitchFamily="18" charset="0"/>
            </a:endParaRPr>
          </a:p>
          <a:p>
            <a:pPr marL="274320" lvl="1" indent="-274320" algn="just">
              <a:spcBef>
                <a:spcPts val="600"/>
              </a:spcBef>
              <a:buClr>
                <a:schemeClr val="tx2"/>
              </a:buClr>
              <a:buSzPct val="73000"/>
              <a:buFont typeface="Wingdings 2"/>
              <a:buChar char=""/>
            </a:pPr>
            <a:r>
              <a:rPr lang="en-US" b="1" dirty="0">
                <a:latin typeface="Garamond" pitchFamily="18" charset="0"/>
              </a:rPr>
              <a:t>Lack of technical and social media savvy among experienced recruiters of the baby boomer generation</a:t>
            </a:r>
            <a:r>
              <a:rPr lang="en-US" b="1" dirty="0" smtClean="0">
                <a:latin typeface="Garamond" pitchFamily="18" charset="0"/>
              </a:rPr>
              <a:t>.</a:t>
            </a:r>
            <a:r>
              <a:rPr lang="en-US" b="1" dirty="0">
                <a:latin typeface="Garamond" pitchFamily="18" charset="0"/>
              </a:rPr>
              <a:t> </a:t>
            </a:r>
            <a:endParaRPr lang="en-IN" b="1" dirty="0">
              <a:latin typeface="Garamond" pitchFamily="18" charset="0"/>
            </a:endParaRPr>
          </a:p>
          <a:p>
            <a:pPr marL="274320" lvl="1" indent="-274320" algn="just">
              <a:spcBef>
                <a:spcPts val="600"/>
              </a:spcBef>
              <a:buClr>
                <a:schemeClr val="tx2"/>
              </a:buClr>
              <a:buSzPct val="73000"/>
              <a:buFont typeface="Wingdings 2"/>
              <a:buChar char=""/>
            </a:pPr>
            <a:r>
              <a:rPr lang="en-US" b="1" dirty="0">
                <a:latin typeface="Garamond" pitchFamily="18" charset="0"/>
              </a:rPr>
              <a:t>Lack of guidelines and industry norms in the field of social media recruitment as it is a relatively new field of work</a:t>
            </a:r>
            <a:r>
              <a:rPr lang="en-US" b="1" dirty="0" smtClean="0">
                <a:latin typeface="Garamond" pitchFamily="18" charset="0"/>
              </a:rPr>
              <a:t>.</a:t>
            </a:r>
            <a:endParaRPr lang="en-IN" b="1" dirty="0">
              <a:latin typeface="Garamond" pitchFamily="18" charset="0"/>
            </a:endParaRPr>
          </a:p>
          <a:p>
            <a:pPr marL="274320" lvl="1" indent="-274320" algn="just">
              <a:spcBef>
                <a:spcPts val="600"/>
              </a:spcBef>
              <a:buClr>
                <a:schemeClr val="tx2"/>
              </a:buClr>
              <a:buSzPct val="73000"/>
              <a:buFont typeface="Wingdings 2"/>
              <a:buChar char=""/>
            </a:pPr>
            <a:r>
              <a:rPr lang="en-US" b="1" dirty="0">
                <a:latin typeface="Garamond" pitchFamily="18" charset="0"/>
              </a:rPr>
              <a:t>Presence of ethical grey  areas that  can  lead  to  misunderstanding on both the candidate and recruiter‘s side</a:t>
            </a:r>
            <a:r>
              <a:rPr lang="en-US" b="1" dirty="0" smtClean="0">
                <a:latin typeface="Garamond" pitchFamily="18" charset="0"/>
              </a:rPr>
              <a:t>.</a:t>
            </a:r>
            <a:r>
              <a:rPr lang="en-US" b="1" dirty="0">
                <a:latin typeface="Garamond" pitchFamily="18" charset="0"/>
              </a:rPr>
              <a:t> </a:t>
            </a:r>
            <a:endParaRPr lang="en-IN" b="1" dirty="0">
              <a:latin typeface="Garamond" pitchFamily="18" charset="0"/>
            </a:endParaRPr>
          </a:p>
          <a:p>
            <a:pPr marL="274320" lvl="1" indent="-274320" algn="just">
              <a:spcBef>
                <a:spcPts val="600"/>
              </a:spcBef>
              <a:buClr>
                <a:schemeClr val="tx2"/>
              </a:buClr>
              <a:buSzPct val="73000"/>
              <a:buFont typeface="Wingdings 2"/>
              <a:buChar char=""/>
            </a:pPr>
            <a:r>
              <a:rPr lang="en-US" b="1" dirty="0">
                <a:latin typeface="Garamond" pitchFamily="18" charset="0"/>
              </a:rPr>
              <a:t>Not always a purposeful engagement you may or may not get some good results out of it</a:t>
            </a:r>
            <a:r>
              <a:rPr lang="en-US" b="1" dirty="0" smtClean="0">
                <a:latin typeface="Garamond" pitchFamily="18" charset="0"/>
              </a:rPr>
              <a:t>.</a:t>
            </a:r>
            <a:endParaRPr lang="en-IN" b="1" dirty="0">
              <a:latin typeface="Garamond" pitchFamily="18" charset="0"/>
            </a:endParaRPr>
          </a:p>
          <a:p>
            <a:pPr marL="274320" lvl="1" indent="-274320" algn="just">
              <a:spcBef>
                <a:spcPts val="600"/>
              </a:spcBef>
              <a:buClr>
                <a:schemeClr val="tx2"/>
              </a:buClr>
              <a:buSzPct val="73000"/>
              <a:buFont typeface="Wingdings 2"/>
              <a:buChar char=""/>
            </a:pPr>
            <a:r>
              <a:rPr lang="en-US" b="1" dirty="0">
                <a:latin typeface="Garamond" pitchFamily="18" charset="0"/>
              </a:rPr>
              <a:t>Sometimes people can misrepresent their experience or skills</a:t>
            </a:r>
            <a:r>
              <a:rPr lang="en-US" b="1" dirty="0" smtClean="0">
                <a:latin typeface="Garamond" pitchFamily="18" charset="0"/>
              </a:rPr>
              <a:t>.</a:t>
            </a:r>
            <a:endParaRPr lang="en-IN" b="1" dirty="0">
              <a:latin typeface="Garamond" pitchFamily="18" charset="0"/>
            </a:endParaRPr>
          </a:p>
          <a:p>
            <a:pPr marL="274320" lvl="1" indent="-274320" algn="just">
              <a:spcBef>
                <a:spcPts val="600"/>
              </a:spcBef>
              <a:buClr>
                <a:schemeClr val="tx2"/>
              </a:buClr>
              <a:buSzPct val="73000"/>
              <a:buFont typeface="Wingdings 2"/>
              <a:buChar char=""/>
            </a:pPr>
            <a:r>
              <a:rPr lang="en-US" b="1" dirty="0">
                <a:latin typeface="Garamond" pitchFamily="18" charset="0"/>
              </a:rPr>
              <a:t>Otherwise good candidates can be disregarded due to content on their social media profiles</a:t>
            </a:r>
            <a:r>
              <a:rPr lang="en-US" b="1" dirty="0" smtClean="0">
                <a:latin typeface="Garamond" pitchFamily="18" charset="0"/>
              </a:rPr>
              <a:t>.</a:t>
            </a:r>
            <a:endParaRPr lang="en-IN" b="1" dirty="0">
              <a:latin typeface="Garamond" pitchFamily="18" charset="0"/>
            </a:endParaRPr>
          </a:p>
          <a:p>
            <a:pPr marL="274320" lvl="1" indent="-274320" algn="just">
              <a:spcBef>
                <a:spcPts val="600"/>
              </a:spcBef>
              <a:buClr>
                <a:schemeClr val="tx2"/>
              </a:buClr>
              <a:buSzPct val="73000"/>
              <a:buFont typeface="Wingdings 2"/>
              <a:buChar char=""/>
            </a:pPr>
            <a:r>
              <a:rPr lang="en-US" b="1" dirty="0">
                <a:latin typeface="Garamond" pitchFamily="18" charset="0"/>
              </a:rPr>
              <a:t>Let‘s take a deeper look at that last problem in further detail: In 2013, an organization named ―On Device Research‖ surveyed a huge population sample of 17,000 young people in six countries. </a:t>
            </a:r>
            <a:r>
              <a:rPr lang="en-US" b="1" dirty="0">
                <a:latin typeface="Garamond" pitchFamily="18" charset="0"/>
              </a:rPr>
              <a:t>The  results  of  the  study  indicated  that  nearly  1  in  10  </a:t>
            </a:r>
            <a:r>
              <a:rPr lang="en-US" b="1" dirty="0" smtClean="0">
                <a:latin typeface="Garamond" pitchFamily="18" charset="0"/>
              </a:rPr>
              <a:t>youth</a:t>
            </a:r>
            <a:r>
              <a:rPr lang="en-US" b="1" dirty="0">
                <a:latin typeface="Garamond" pitchFamily="18" charset="0"/>
              </a:rPr>
              <a:t/>
            </a:r>
            <a:br>
              <a:rPr lang="en-US" b="1" dirty="0">
                <a:latin typeface="Garamond" pitchFamily="18" charset="0"/>
              </a:rPr>
            </a:br>
            <a:r>
              <a:rPr lang="en-US" b="1" dirty="0">
                <a:latin typeface="Garamond" pitchFamily="18" charset="0"/>
              </a:rPr>
              <a:t>between 16 and 34 get rejected from potential jobs because of comments they have made on social platforms</a:t>
            </a:r>
            <a:r>
              <a:rPr lang="en-US" b="1" dirty="0" smtClean="0">
                <a:latin typeface="Garamond" pitchFamily="18" charset="0"/>
              </a:rPr>
              <a:t>!</a:t>
            </a:r>
            <a:endParaRPr lang="en-IN" b="1" dirty="0">
              <a:latin typeface="Garamond" pitchFamily="18" charset="0"/>
            </a:endParaRPr>
          </a:p>
          <a:p>
            <a:pPr marL="274320" lvl="1" indent="-274320" algn="just">
              <a:spcBef>
                <a:spcPts val="600"/>
              </a:spcBef>
              <a:buClr>
                <a:schemeClr val="tx2"/>
              </a:buClr>
              <a:buSzPct val="73000"/>
              <a:buFont typeface="Wingdings 2"/>
              <a:buChar char=""/>
            </a:pPr>
            <a:r>
              <a:rPr lang="en-US" b="1" dirty="0">
                <a:latin typeface="Garamond" pitchFamily="18" charset="0"/>
              </a:rPr>
              <a:t>In fact, a social recruiting survey by popular portal </a:t>
            </a:r>
            <a:r>
              <a:rPr lang="en-US" b="1" dirty="0" err="1">
                <a:latin typeface="Garamond" pitchFamily="18" charset="0"/>
              </a:rPr>
              <a:t>Jobvite</a:t>
            </a:r>
            <a:r>
              <a:rPr lang="en-US" b="1" dirty="0">
                <a:latin typeface="Garamond" pitchFamily="18" charset="0"/>
              </a:rPr>
              <a:t> the following year indicated that 93% of recruiters check candidates' social media postings as part of the screening process</a:t>
            </a:r>
            <a:r>
              <a:rPr lang="en-US" b="1" dirty="0" smtClean="0">
                <a:latin typeface="Garamond" pitchFamily="18" charset="0"/>
              </a:rPr>
              <a:t>.</a:t>
            </a:r>
            <a:endParaRPr lang="en-IN" b="1" dirty="0">
              <a:latin typeface="Garamond" pitchFamily="18" charset="0"/>
            </a:endParaRPr>
          </a:p>
          <a:p>
            <a:pPr marL="274320" lvl="1" indent="-274320" algn="just">
              <a:spcBef>
                <a:spcPts val="600"/>
              </a:spcBef>
              <a:buClr>
                <a:schemeClr val="tx2"/>
              </a:buClr>
              <a:buSzPct val="73000"/>
              <a:buFont typeface="Wingdings 2"/>
              <a:buChar char=""/>
            </a:pPr>
            <a:r>
              <a:rPr lang="en-US" b="1" dirty="0">
                <a:latin typeface="Garamond" pitchFamily="18" charset="0"/>
              </a:rPr>
              <a:t>As you can see, social profiling is real and very powerful. If used wisely and with discretion, it can be an efficient tool to weed out inappropriate hires. However, if used incorrectly, it can blow up in a candidate, recruiter or hiring organization‘s face, so to speak!</a:t>
            </a:r>
            <a:endParaRPr lang="en-IN" b="1" dirty="0">
              <a:latin typeface="Garamond" pitchFamily="18" charset="0"/>
            </a:endParaRPr>
          </a:p>
          <a:p>
            <a:pPr marL="0" lvl="1" algn="just">
              <a:spcBef>
                <a:spcPts val="600"/>
              </a:spcBef>
              <a:buClr>
                <a:schemeClr val="tx2"/>
              </a:buClr>
              <a:buSzPct val="73000"/>
            </a:pPr>
            <a:endParaRPr lang="en-IN" b="1" dirty="0">
              <a:latin typeface="Garamond" pitchFamily="18" charset="0"/>
            </a:endParaRPr>
          </a:p>
          <a:p>
            <a:pPr marL="274320" lvl="1" indent="-274320" algn="just">
              <a:spcBef>
                <a:spcPts val="600"/>
              </a:spcBef>
              <a:buClr>
                <a:schemeClr val="tx2"/>
              </a:buClr>
              <a:buSzPct val="73000"/>
              <a:buFont typeface="Wingdings 2"/>
              <a:buChar char=""/>
            </a:pPr>
            <a:endParaRPr lang="en-IN" b="1" dirty="0">
              <a:latin typeface="Garamond" pitchFamily="18" charset="0"/>
            </a:endParaRPr>
          </a:p>
        </p:txBody>
      </p:sp>
    </p:spTree>
    <p:extLst>
      <p:ext uri="{BB962C8B-B14F-4D97-AF65-F5344CB8AC3E}">
        <p14:creationId xmlns:p14="http://schemas.microsoft.com/office/powerpoint/2010/main" val="663923360"/>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57150"/>
            <a:ext cx="10820400" cy="628650"/>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75000" lnSpcReduction="20000"/>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4800" cap="none" dirty="0">
                <a:ln w="500">
                  <a:noFill/>
                </a:ln>
                <a:latin typeface="Garamond" pitchFamily="18" charset="0"/>
                <a:cs typeface="Arial" pitchFamily="34" charset="0"/>
              </a:rPr>
              <a:t>How do we know social media recruitment works?</a:t>
            </a:r>
            <a:endParaRPr lang="en-IN" sz="4800" cap="none" dirty="0">
              <a:ln w="500">
                <a:noFill/>
              </a:ln>
              <a:latin typeface="Garamond" pitchFamily="18" charset="0"/>
              <a:cs typeface="Arial" pitchFamily="34" charset="0"/>
            </a:endParaRPr>
          </a:p>
          <a:p>
            <a:pPr algn="ctr"/>
            <a:endParaRPr lang="en-US" sz="4400" dirty="0">
              <a:ln w="500">
                <a:noFill/>
              </a:ln>
              <a:latin typeface="Garamond" pitchFamily="18" charset="0"/>
              <a:cs typeface="Arial" pitchFamily="34" charset="0"/>
            </a:endParaRPr>
          </a:p>
        </p:txBody>
      </p:sp>
      <p:sp>
        <p:nvSpPr>
          <p:cNvPr id="2" name="TextBox 1"/>
          <p:cNvSpPr txBox="1"/>
          <p:nvPr/>
        </p:nvSpPr>
        <p:spPr>
          <a:xfrm>
            <a:off x="418454" y="1332854"/>
            <a:ext cx="9887919" cy="4401205"/>
          </a:xfrm>
          <a:prstGeom prst="rect">
            <a:avLst/>
          </a:prstGeom>
          <a:noFill/>
        </p:spPr>
        <p:txBody>
          <a:bodyPr wrap="square" rtlCol="0">
            <a:spAutoFit/>
          </a:bodyPr>
          <a:lstStyle/>
          <a:p>
            <a:pPr marL="274320" lvl="1" indent="-274320" algn="just">
              <a:spcBef>
                <a:spcPts val="600"/>
              </a:spcBef>
              <a:buClr>
                <a:schemeClr val="tx2"/>
              </a:buClr>
              <a:buSzPct val="73000"/>
              <a:buFont typeface="Wingdings 2"/>
              <a:buChar char=""/>
            </a:pPr>
            <a:r>
              <a:rPr lang="en-US" b="1" dirty="0">
                <a:latin typeface="Garamond" pitchFamily="18" charset="0"/>
              </a:rPr>
              <a:t>As a social media recruiter juggles postings on social media, job portals, referrals, employee exchanges, recruiting tools and consulting </a:t>
            </a:r>
            <a:r>
              <a:rPr lang="en-US" b="1" dirty="0" smtClean="0">
                <a:latin typeface="Garamond" pitchFamily="18" charset="0"/>
              </a:rPr>
              <a:t>vendors through </a:t>
            </a:r>
            <a:r>
              <a:rPr lang="en-US" b="1" dirty="0">
                <a:latin typeface="Garamond" pitchFamily="18" charset="0"/>
              </a:rPr>
              <a:t>his/her ability to recruit through use of social media, navigate all social media avenues, and knows how to maximize recruitment through those sources - the question remains - how do you really know if you are getting back more than you are putting in</a:t>
            </a:r>
            <a:r>
              <a:rPr lang="en-US" b="1" dirty="0" smtClean="0">
                <a:latin typeface="Garamond" pitchFamily="18" charset="0"/>
              </a:rPr>
              <a:t>?</a:t>
            </a:r>
            <a:endParaRPr lang="en-IN" b="1" dirty="0">
              <a:latin typeface="Garamond" pitchFamily="18" charset="0"/>
            </a:endParaRPr>
          </a:p>
          <a:p>
            <a:pPr marL="274320" lvl="1" indent="-274320" algn="just">
              <a:spcBef>
                <a:spcPts val="600"/>
              </a:spcBef>
              <a:buClr>
                <a:schemeClr val="tx2"/>
              </a:buClr>
              <a:buSzPct val="73000"/>
              <a:buFont typeface="Wingdings 2"/>
              <a:buChar char=""/>
            </a:pPr>
            <a:r>
              <a:rPr lang="en-US" b="1" dirty="0">
                <a:latin typeface="Garamond" pitchFamily="18" charset="0"/>
              </a:rPr>
              <a:t>However</a:t>
            </a:r>
            <a:r>
              <a:rPr lang="en-US" b="1" dirty="0">
                <a:latin typeface="Garamond" pitchFamily="18" charset="0"/>
              </a:rPr>
              <a:t>, this ROI is ever so tricky to measure because even though they may see the posting online, applicants don‘t normally apply through these social media platforms. One tool that has been helpful in tracking effectiveness of recruitment online is the Social Recruitment Monitor by the Maximum Employment Marketing Group. The social recruitment monitor ranks the reach, engagement, and interactivity of employers' social recruiting efforts around the world. However, like many aspects of social platforms today, the concrete ROI will be difficult to calculate as social media is still in its early years and rapidly evolving. </a:t>
            </a:r>
            <a:r>
              <a:rPr lang="en-US" b="1" dirty="0">
                <a:latin typeface="Garamond" pitchFamily="18" charset="0"/>
              </a:rPr>
              <a:t>As such, any </a:t>
            </a:r>
            <a:r>
              <a:rPr lang="en-US" b="1" dirty="0" smtClean="0">
                <a:latin typeface="Garamond" pitchFamily="18" charset="0"/>
              </a:rPr>
              <a:t>online</a:t>
            </a:r>
            <a:r>
              <a:rPr lang="en-US" b="1" dirty="0">
                <a:latin typeface="Garamond" pitchFamily="18" charset="0"/>
              </a:rPr>
              <a:t/>
            </a:r>
            <a:br>
              <a:rPr lang="en-US" b="1" dirty="0">
                <a:latin typeface="Garamond" pitchFamily="18" charset="0"/>
              </a:rPr>
            </a:br>
            <a:r>
              <a:rPr lang="en-US" b="1" dirty="0">
                <a:latin typeface="Garamond" pitchFamily="18" charset="0"/>
              </a:rPr>
              <a:t>recruiting efforts should be done as a way to reach appropriate candidate audiences but without the expectation of instant, measurable returns.</a:t>
            </a:r>
            <a:endParaRPr lang="en-IN" b="1" dirty="0">
              <a:latin typeface="Garamond" pitchFamily="18" charset="0"/>
            </a:endParaRPr>
          </a:p>
          <a:p>
            <a:endParaRPr lang="en-IN" dirty="0"/>
          </a:p>
        </p:txBody>
      </p:sp>
    </p:spTree>
    <p:extLst>
      <p:ext uri="{BB962C8B-B14F-4D97-AF65-F5344CB8AC3E}">
        <p14:creationId xmlns:p14="http://schemas.microsoft.com/office/powerpoint/2010/main" val="663923360"/>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41652"/>
            <a:ext cx="10820400" cy="628650"/>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90000" lnSpcReduction="20000"/>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4400" cap="none" dirty="0" smtClean="0">
                <a:ln w="500">
                  <a:noFill/>
                </a:ln>
                <a:latin typeface="Garamond" pitchFamily="18" charset="0"/>
                <a:cs typeface="Arial" pitchFamily="34" charset="0"/>
              </a:rPr>
              <a:t>Who is a Recruiter</a:t>
            </a:r>
            <a:endParaRPr lang="en-US" sz="4400" dirty="0">
              <a:ln w="500">
                <a:noFill/>
              </a:ln>
              <a:latin typeface="Garamond" pitchFamily="18" charset="0"/>
              <a:cs typeface="Arial" pitchFamily="34" charset="0"/>
            </a:endParaRPr>
          </a:p>
        </p:txBody>
      </p:sp>
      <p:sp>
        <p:nvSpPr>
          <p:cNvPr id="3" name="TextBox 2"/>
          <p:cNvSpPr txBox="1"/>
          <p:nvPr/>
        </p:nvSpPr>
        <p:spPr>
          <a:xfrm>
            <a:off x="418453" y="770070"/>
            <a:ext cx="9887919" cy="1554272"/>
          </a:xfrm>
          <a:prstGeom prst="rect">
            <a:avLst/>
          </a:prstGeom>
          <a:noFill/>
        </p:spPr>
        <p:txBody>
          <a:bodyPr wrap="square" rtlCol="0">
            <a:spAutoFit/>
          </a:bodyPr>
          <a:lstStyle/>
          <a:p>
            <a:pPr marL="274320" lvl="1" indent="-274320" algn="just">
              <a:spcBef>
                <a:spcPts val="600"/>
              </a:spcBef>
              <a:buClr>
                <a:schemeClr val="tx2"/>
              </a:buClr>
              <a:buSzPct val="73000"/>
              <a:buFont typeface="Wingdings 2"/>
              <a:buChar char=""/>
            </a:pPr>
            <a:r>
              <a:rPr lang="en-US" b="1" dirty="0">
                <a:latin typeface="Garamond" pitchFamily="18" charset="0"/>
              </a:rPr>
              <a:t>Recruiters will work from resumes or by actively soliciting individuals qualified for positions. A Recruiter's job includes reviewing candidate's job experiences, negotiating salaries, and placing candidates in agreeable employment positions. </a:t>
            </a:r>
            <a:r>
              <a:rPr lang="en-US" b="1" dirty="0">
                <a:latin typeface="Garamond" pitchFamily="18" charset="0"/>
              </a:rPr>
              <a:t>(Source: Business Dictionary</a:t>
            </a:r>
            <a:r>
              <a:rPr lang="en-US" b="1" dirty="0" smtClean="0">
                <a:latin typeface="Garamond" pitchFamily="18" charset="0"/>
              </a:rPr>
              <a:t>).</a:t>
            </a:r>
            <a:endParaRPr lang="en-IN" b="1" dirty="0">
              <a:latin typeface="Garamond" pitchFamily="18" charset="0"/>
            </a:endParaRPr>
          </a:p>
          <a:p>
            <a:pPr marL="0" lvl="1" algn="just">
              <a:spcBef>
                <a:spcPts val="600"/>
              </a:spcBef>
              <a:buClr>
                <a:schemeClr val="tx2"/>
              </a:buClr>
              <a:buSzPct val="73000"/>
            </a:pPr>
            <a:endParaRPr lang="en-IN" b="1" dirty="0">
              <a:latin typeface="Garamond" pitchFamily="18" charset="0"/>
            </a:endParaRPr>
          </a:p>
          <a:p>
            <a:endParaRPr lang="en-IN" dirty="0"/>
          </a:p>
        </p:txBody>
      </p:sp>
      <p:sp>
        <p:nvSpPr>
          <p:cNvPr id="5" name="Title 1"/>
          <p:cNvSpPr txBox="1">
            <a:spLocks/>
          </p:cNvSpPr>
          <p:nvPr/>
        </p:nvSpPr>
        <p:spPr>
          <a:xfrm>
            <a:off x="0" y="1843896"/>
            <a:ext cx="10820400" cy="682126"/>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Autofit/>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2900" cap="none" dirty="0">
                <a:ln w="500">
                  <a:noFill/>
                </a:ln>
                <a:latin typeface="Garamond" pitchFamily="18" charset="0"/>
                <a:cs typeface="Arial" pitchFamily="34" charset="0"/>
              </a:rPr>
              <a:t>Difference between a Recruiter and Human Resource </a:t>
            </a:r>
            <a:r>
              <a:rPr lang="en-US" sz="2900" cap="none" dirty="0">
                <a:ln w="500">
                  <a:noFill/>
                </a:ln>
                <a:latin typeface="Garamond" pitchFamily="18" charset="0"/>
                <a:cs typeface="Arial" pitchFamily="34" charset="0"/>
              </a:rPr>
              <a:t>Professional</a:t>
            </a:r>
            <a:endParaRPr lang="en-IN" sz="2900" cap="none" dirty="0">
              <a:ln w="500">
                <a:noFill/>
              </a:ln>
              <a:latin typeface="Garamond" pitchFamily="18" charset="0"/>
              <a:cs typeface="Arial" pitchFamily="34" charset="0"/>
            </a:endParaRPr>
          </a:p>
        </p:txBody>
      </p:sp>
      <p:graphicFrame>
        <p:nvGraphicFramePr>
          <p:cNvPr id="2" name="Diagram 1"/>
          <p:cNvGraphicFramePr/>
          <p:nvPr>
            <p:extLst>
              <p:ext uri="{D42A27DB-BD31-4B8C-83A1-F6EECF244321}">
                <p14:modId xmlns:p14="http://schemas.microsoft.com/office/powerpoint/2010/main" val="2497449976"/>
              </p:ext>
            </p:extLst>
          </p:nvPr>
        </p:nvGraphicFramePr>
        <p:xfrm>
          <a:off x="437503" y="2700052"/>
          <a:ext cx="10507851"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63923360"/>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41652"/>
            <a:ext cx="10820400" cy="628650"/>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90000" lnSpcReduction="20000"/>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4400" cap="none" dirty="0" smtClean="0">
                <a:ln w="500">
                  <a:noFill/>
                </a:ln>
                <a:latin typeface="Garamond" pitchFamily="18" charset="0"/>
                <a:cs typeface="Arial" pitchFamily="34" charset="0"/>
              </a:rPr>
              <a:t>Who is a Social Recruiter</a:t>
            </a:r>
            <a:endParaRPr lang="en-US" sz="4400" dirty="0">
              <a:ln w="500">
                <a:noFill/>
              </a:ln>
              <a:latin typeface="Garamond" pitchFamily="18" charset="0"/>
              <a:cs typeface="Arial" pitchFamily="34" charset="0"/>
            </a:endParaRPr>
          </a:p>
        </p:txBody>
      </p:sp>
      <p:sp>
        <p:nvSpPr>
          <p:cNvPr id="4" name="Rectangle 3"/>
          <p:cNvSpPr/>
          <p:nvPr/>
        </p:nvSpPr>
        <p:spPr>
          <a:xfrm>
            <a:off x="113881" y="708491"/>
            <a:ext cx="10595448" cy="1631216"/>
          </a:xfrm>
          <a:prstGeom prst="rect">
            <a:avLst/>
          </a:prstGeom>
        </p:spPr>
        <p:txBody>
          <a:bodyPr wrap="square">
            <a:spAutoFit/>
          </a:bodyPr>
          <a:lstStyle/>
          <a:p>
            <a:pPr marL="274320" lvl="1" indent="-274320" algn="just">
              <a:spcBef>
                <a:spcPts val="600"/>
              </a:spcBef>
              <a:buClr>
                <a:schemeClr val="tx2"/>
              </a:buClr>
              <a:buSzPct val="73000"/>
              <a:buFont typeface="Wingdings 2"/>
              <a:buChar char=""/>
            </a:pPr>
            <a:r>
              <a:rPr lang="en-US" b="1" dirty="0">
                <a:latin typeface="Garamond" pitchFamily="18" charset="0"/>
              </a:rPr>
              <a:t>Social Recruiter is one who uses his or hers social skills through social media platforms, social Networking to facilitate hiring suitable candidates for a desired job profile</a:t>
            </a:r>
            <a:r>
              <a:rPr lang="en-US" b="1" dirty="0" smtClean="0">
                <a:latin typeface="Garamond" pitchFamily="18" charset="0"/>
              </a:rPr>
              <a:t>.</a:t>
            </a:r>
          </a:p>
          <a:p>
            <a:pPr marL="274320" lvl="1" indent="-274320" algn="just">
              <a:spcBef>
                <a:spcPts val="600"/>
              </a:spcBef>
              <a:buClr>
                <a:schemeClr val="tx2"/>
              </a:buClr>
              <a:buSzPct val="73000"/>
              <a:buFont typeface="Wingdings 2"/>
              <a:buChar char=""/>
            </a:pPr>
            <a:r>
              <a:rPr lang="en-US" b="1" dirty="0">
                <a:latin typeface="Garamond" pitchFamily="18" charset="0"/>
              </a:rPr>
              <a:t>Using the principles of recruitment in a social cause for social </a:t>
            </a:r>
            <a:r>
              <a:rPr lang="en-US" b="1" dirty="0" err="1" smtClean="0">
                <a:latin typeface="Garamond" pitchFamily="18" charset="0"/>
              </a:rPr>
              <a:t>upliftment</a:t>
            </a:r>
            <a:r>
              <a:rPr lang="en-IN" b="1" dirty="0">
                <a:latin typeface="Garamond" pitchFamily="18" charset="0"/>
              </a:rPr>
              <a:t> </a:t>
            </a:r>
            <a:r>
              <a:rPr lang="en-US" b="1" dirty="0" smtClean="0">
                <a:latin typeface="Garamond" pitchFamily="18" charset="0"/>
              </a:rPr>
              <a:t>is </a:t>
            </a:r>
            <a:r>
              <a:rPr lang="en-US" b="1" dirty="0">
                <a:latin typeface="Garamond" pitchFamily="18" charset="0"/>
              </a:rPr>
              <a:t>a highly innovative idea that has not been discussed or used anywhere else in India today.</a:t>
            </a:r>
            <a:endParaRPr lang="en-IN" b="1" dirty="0">
              <a:latin typeface="Garamond" pitchFamily="18" charset="0"/>
            </a:endParaRPr>
          </a:p>
          <a:p>
            <a:pPr marL="274320" lvl="1" indent="-274320" algn="just">
              <a:spcBef>
                <a:spcPts val="600"/>
              </a:spcBef>
              <a:buClr>
                <a:schemeClr val="tx2"/>
              </a:buClr>
              <a:buSzPct val="73000"/>
              <a:buFont typeface="Wingdings 2"/>
              <a:buChar char=""/>
            </a:pPr>
            <a:endParaRPr lang="en-IN" b="1" dirty="0">
              <a:latin typeface="Garamond" pitchFamily="18" charset="0"/>
            </a:endParaRPr>
          </a:p>
        </p:txBody>
      </p:sp>
      <p:sp>
        <p:nvSpPr>
          <p:cNvPr id="5" name="Title 1"/>
          <p:cNvSpPr txBox="1">
            <a:spLocks/>
          </p:cNvSpPr>
          <p:nvPr/>
        </p:nvSpPr>
        <p:spPr>
          <a:xfrm>
            <a:off x="1405" y="2319778"/>
            <a:ext cx="10820400" cy="628650"/>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90000" lnSpcReduction="20000"/>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4400" cap="none" dirty="0" smtClean="0">
                <a:ln w="500">
                  <a:noFill/>
                </a:ln>
                <a:latin typeface="Garamond" pitchFamily="18" charset="0"/>
                <a:cs typeface="Arial" pitchFamily="34" charset="0"/>
              </a:rPr>
              <a:t>Must Have for Social Recruiters</a:t>
            </a:r>
            <a:endParaRPr lang="en-US" sz="4400" dirty="0">
              <a:ln w="500">
                <a:noFill/>
              </a:ln>
              <a:latin typeface="Garamond" pitchFamily="18" charset="0"/>
              <a:cs typeface="Arial" pitchFamily="34" charset="0"/>
            </a:endParaRPr>
          </a:p>
        </p:txBody>
      </p:sp>
      <p:graphicFrame>
        <p:nvGraphicFramePr>
          <p:cNvPr id="7" name="Diagram 6"/>
          <p:cNvGraphicFramePr/>
          <p:nvPr>
            <p:extLst>
              <p:ext uri="{D42A27DB-BD31-4B8C-83A1-F6EECF244321}">
                <p14:modId xmlns:p14="http://schemas.microsoft.com/office/powerpoint/2010/main" val="2326253631"/>
              </p:ext>
            </p:extLst>
          </p:nvPr>
        </p:nvGraphicFramePr>
        <p:xfrm>
          <a:off x="979951" y="2861733"/>
          <a:ext cx="8863308"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5650727"/>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405" y="41531"/>
            <a:ext cx="10820400" cy="628650"/>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82500" lnSpcReduction="10000"/>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4400" cap="none" dirty="0" smtClean="0">
                <a:ln w="500">
                  <a:noFill/>
                </a:ln>
                <a:latin typeface="Garamond" pitchFamily="18" charset="0"/>
                <a:cs typeface="Arial" pitchFamily="34" charset="0"/>
              </a:rPr>
              <a:t>Qualities / Skills of a Successful Social Recruiters</a:t>
            </a:r>
            <a:endParaRPr lang="en-US" sz="4400" dirty="0">
              <a:ln w="500">
                <a:noFill/>
              </a:ln>
              <a:latin typeface="Garamond" pitchFamily="18" charset="0"/>
              <a:cs typeface="Arial" pitchFamily="34" charset="0"/>
            </a:endParaRPr>
          </a:p>
        </p:txBody>
      </p:sp>
      <p:graphicFrame>
        <p:nvGraphicFramePr>
          <p:cNvPr id="4" name="Diagram 3"/>
          <p:cNvGraphicFramePr/>
          <p:nvPr>
            <p:extLst>
              <p:ext uri="{D42A27DB-BD31-4B8C-83A1-F6EECF244321}">
                <p14:modId xmlns:p14="http://schemas.microsoft.com/office/powerpoint/2010/main" val="2540503081"/>
              </p:ext>
            </p:extLst>
          </p:nvPr>
        </p:nvGraphicFramePr>
        <p:xfrm>
          <a:off x="296190" y="821410"/>
          <a:ext cx="5329695" cy="7191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1441815752"/>
              </p:ext>
            </p:extLst>
          </p:nvPr>
        </p:nvGraphicFramePr>
        <p:xfrm>
          <a:off x="5101639" y="818826"/>
          <a:ext cx="5499202" cy="733328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045999233"/>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405" y="41531"/>
            <a:ext cx="10820400" cy="628650"/>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75000" lnSpcReduction="20000"/>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4400" cap="none" dirty="0" smtClean="0">
                <a:ln w="500">
                  <a:noFill/>
                </a:ln>
                <a:latin typeface="Garamond" pitchFamily="18" charset="0"/>
                <a:cs typeface="Arial" pitchFamily="34" charset="0"/>
              </a:rPr>
              <a:t>Understanding Social Platforms &amp; Tools and Techniques</a:t>
            </a:r>
            <a:endParaRPr lang="en-US" sz="4400" dirty="0">
              <a:ln w="500">
                <a:noFill/>
              </a:ln>
              <a:latin typeface="Garamond" pitchFamily="18" charset="0"/>
              <a:cs typeface="Arial" pitchFamily="34" charset="0"/>
            </a:endParaRPr>
          </a:p>
        </p:txBody>
      </p:sp>
      <p:sp>
        <p:nvSpPr>
          <p:cNvPr id="3" name="Title 1"/>
          <p:cNvSpPr txBox="1">
            <a:spLocks/>
          </p:cNvSpPr>
          <p:nvPr/>
        </p:nvSpPr>
        <p:spPr>
          <a:xfrm>
            <a:off x="0" y="1061842"/>
            <a:ext cx="5548393" cy="628650"/>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90000" lnSpcReduction="20000"/>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4400" cap="none" dirty="0" smtClean="0">
                <a:ln w="500">
                  <a:noFill/>
                </a:ln>
                <a:latin typeface="Garamond" pitchFamily="18" charset="0"/>
                <a:cs typeface="Arial" pitchFamily="34" charset="0"/>
              </a:rPr>
              <a:t>Social Platforms</a:t>
            </a:r>
            <a:endParaRPr lang="en-US" sz="4400" dirty="0">
              <a:ln w="500">
                <a:noFill/>
              </a:ln>
              <a:latin typeface="Garamond" pitchFamily="18" charset="0"/>
              <a:cs typeface="Arial" pitchFamily="34" charset="0"/>
            </a:endParaRPr>
          </a:p>
        </p:txBody>
      </p:sp>
      <p:sp>
        <p:nvSpPr>
          <p:cNvPr id="4" name="Title 1"/>
          <p:cNvSpPr txBox="1">
            <a:spLocks/>
          </p:cNvSpPr>
          <p:nvPr/>
        </p:nvSpPr>
        <p:spPr>
          <a:xfrm>
            <a:off x="-1" y="4515368"/>
            <a:ext cx="5548393" cy="628650"/>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90000" lnSpcReduction="20000"/>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4400" cap="none" dirty="0" smtClean="0">
                <a:ln w="500">
                  <a:noFill/>
                </a:ln>
                <a:latin typeface="Garamond" pitchFamily="18" charset="0"/>
                <a:cs typeface="Arial" pitchFamily="34" charset="0"/>
              </a:rPr>
              <a:t>Tools and Techniques </a:t>
            </a:r>
            <a:endParaRPr lang="en-US" sz="4400" dirty="0">
              <a:ln w="500">
                <a:noFill/>
              </a:ln>
              <a:latin typeface="Garamond" pitchFamily="18" charset="0"/>
              <a:cs typeface="Arial" pitchFamily="34" charset="0"/>
            </a:endParaRPr>
          </a:p>
        </p:txBody>
      </p:sp>
      <p:sp>
        <p:nvSpPr>
          <p:cNvPr id="5" name="TextBox 4"/>
          <p:cNvSpPr txBox="1"/>
          <p:nvPr/>
        </p:nvSpPr>
        <p:spPr>
          <a:xfrm>
            <a:off x="15500" y="1735821"/>
            <a:ext cx="10651325" cy="2569934"/>
          </a:xfrm>
          <a:prstGeom prst="rect">
            <a:avLst/>
          </a:prstGeom>
          <a:noFill/>
        </p:spPr>
        <p:txBody>
          <a:bodyPr wrap="square" rtlCol="0">
            <a:spAutoFit/>
          </a:bodyPr>
          <a:lstStyle/>
          <a:p>
            <a:pPr marL="274320" lvl="1" indent="-274320" algn="just">
              <a:spcBef>
                <a:spcPts val="600"/>
              </a:spcBef>
              <a:buClr>
                <a:schemeClr val="tx2"/>
              </a:buClr>
              <a:buSzPct val="73000"/>
              <a:buFont typeface="Wingdings 2"/>
              <a:buChar char=""/>
            </a:pPr>
            <a:r>
              <a:rPr lang="en-US" b="1" dirty="0">
                <a:latin typeface="Garamond" pitchFamily="18" charset="0"/>
              </a:rPr>
              <a:t>Social platforms are social networking websites, through which stay connected and increase their social and professional network. With different features, purposes and functionalities there are many different types of Social Platforms</a:t>
            </a:r>
            <a:r>
              <a:rPr lang="en-US" b="1" dirty="0">
                <a:latin typeface="Garamond" pitchFamily="18" charset="0"/>
              </a:rPr>
              <a:t>.</a:t>
            </a:r>
          </a:p>
          <a:p>
            <a:pPr marL="274320" lvl="1" indent="-274320" algn="just">
              <a:spcBef>
                <a:spcPts val="600"/>
              </a:spcBef>
              <a:buClr>
                <a:schemeClr val="tx2"/>
              </a:buClr>
              <a:buSzPct val="73000"/>
              <a:buFont typeface="Wingdings 2"/>
              <a:buChar char=""/>
            </a:pPr>
            <a:r>
              <a:rPr lang="en-US" b="1" dirty="0">
                <a:latin typeface="Garamond" pitchFamily="18" charset="0"/>
              </a:rPr>
              <a:t>For Example, Facebook is a networking platform for staying connected primarily with friends and relatives and LinkedIn is a networking platform for staying connected with </a:t>
            </a:r>
            <a:r>
              <a:rPr lang="en-US" b="1" dirty="0">
                <a:latin typeface="Garamond" pitchFamily="18" charset="0"/>
              </a:rPr>
              <a:t>professional network</a:t>
            </a:r>
            <a:r>
              <a:rPr lang="en-US" b="1" dirty="0">
                <a:latin typeface="Garamond" pitchFamily="18" charset="0"/>
              </a:rPr>
              <a:t>. </a:t>
            </a:r>
            <a:endParaRPr lang="en-US" b="1" dirty="0">
              <a:latin typeface="Garamond" pitchFamily="18" charset="0"/>
            </a:endParaRPr>
          </a:p>
          <a:p>
            <a:pPr marL="274320" lvl="1" indent="-274320" algn="just">
              <a:spcBef>
                <a:spcPts val="600"/>
              </a:spcBef>
              <a:buClr>
                <a:schemeClr val="tx2"/>
              </a:buClr>
              <a:buSzPct val="73000"/>
              <a:buFont typeface="Wingdings 2"/>
              <a:buChar char=""/>
            </a:pPr>
            <a:r>
              <a:rPr lang="en-US" b="1" dirty="0">
                <a:latin typeface="Garamond" pitchFamily="18" charset="0"/>
              </a:rPr>
              <a:t>Every </a:t>
            </a:r>
            <a:r>
              <a:rPr lang="en-US" b="1" dirty="0">
                <a:latin typeface="Garamond" pitchFamily="18" charset="0"/>
              </a:rPr>
              <a:t>individual platform has its rules, recruitment strategies and best practice guidelines. </a:t>
            </a:r>
            <a:r>
              <a:rPr lang="en-US" b="1" dirty="0">
                <a:latin typeface="Garamond" pitchFamily="18" charset="0"/>
              </a:rPr>
              <a:t>So, a strategy that works beautifully on LinkedIn </a:t>
            </a:r>
            <a:r>
              <a:rPr lang="en-US" b="1" dirty="0" smtClean="0">
                <a:latin typeface="Garamond" pitchFamily="18" charset="0"/>
              </a:rPr>
              <a:t>or Twitter </a:t>
            </a:r>
            <a:r>
              <a:rPr lang="en-US" b="1" dirty="0">
                <a:latin typeface="Garamond" pitchFamily="18" charset="0"/>
              </a:rPr>
              <a:t>may not give you much engagement when applied on </a:t>
            </a:r>
            <a:r>
              <a:rPr lang="en-US" b="1" dirty="0" err="1">
                <a:latin typeface="Garamond" pitchFamily="18" charset="0"/>
              </a:rPr>
              <a:t>Pinterest</a:t>
            </a:r>
            <a:r>
              <a:rPr lang="en-US" b="1" dirty="0">
                <a:latin typeface="Garamond" pitchFamily="18" charset="0"/>
              </a:rPr>
              <a:t> or </a:t>
            </a:r>
            <a:r>
              <a:rPr lang="en-US" b="1" dirty="0" err="1">
                <a:latin typeface="Garamond" pitchFamily="18" charset="0"/>
              </a:rPr>
              <a:t>Instagram</a:t>
            </a:r>
            <a:r>
              <a:rPr lang="en-US" sz="2000" b="1" dirty="0">
                <a:latin typeface="Garamond" pitchFamily="18" charset="0"/>
              </a:rPr>
              <a:t>. </a:t>
            </a:r>
            <a:endParaRPr lang="en-IN" sz="2000" b="1" dirty="0">
              <a:latin typeface="Garamond" pitchFamily="18" charset="0"/>
            </a:endParaRPr>
          </a:p>
        </p:txBody>
      </p:sp>
      <p:sp>
        <p:nvSpPr>
          <p:cNvPr id="6" name="TextBox 5"/>
          <p:cNvSpPr txBox="1"/>
          <p:nvPr/>
        </p:nvSpPr>
        <p:spPr>
          <a:xfrm>
            <a:off x="15500" y="5253920"/>
            <a:ext cx="10275376" cy="2662267"/>
          </a:xfrm>
          <a:prstGeom prst="rect">
            <a:avLst/>
          </a:prstGeom>
          <a:noFill/>
        </p:spPr>
        <p:txBody>
          <a:bodyPr wrap="square" rtlCol="0">
            <a:spAutoFit/>
          </a:bodyPr>
          <a:lstStyle/>
          <a:p>
            <a:pPr marL="274320" lvl="1" indent="-274320" algn="just">
              <a:spcBef>
                <a:spcPts val="600"/>
              </a:spcBef>
              <a:buClr>
                <a:schemeClr val="tx2"/>
              </a:buClr>
              <a:buSzPct val="73000"/>
              <a:buFont typeface="Wingdings 2"/>
              <a:buChar char=""/>
            </a:pPr>
            <a:r>
              <a:rPr lang="en-US" b="1" dirty="0">
                <a:latin typeface="Garamond" pitchFamily="18" charset="0"/>
              </a:rPr>
              <a:t>E</a:t>
            </a:r>
            <a:r>
              <a:rPr lang="en-US" b="1" dirty="0">
                <a:latin typeface="Garamond" pitchFamily="18" charset="0"/>
              </a:rPr>
              <a:t>ach </a:t>
            </a:r>
            <a:r>
              <a:rPr lang="en-US" b="1" dirty="0">
                <a:latin typeface="Garamond" pitchFamily="18" charset="0"/>
              </a:rPr>
              <a:t>platform  should  be  strategically  utilized  through  various  tools  </a:t>
            </a:r>
            <a:r>
              <a:rPr lang="en-US" b="1" dirty="0">
                <a:latin typeface="Garamond" pitchFamily="18" charset="0"/>
              </a:rPr>
              <a:t>and techniques </a:t>
            </a:r>
            <a:r>
              <a:rPr lang="en-US" b="1" dirty="0">
                <a:latin typeface="Garamond" pitchFamily="18" charset="0"/>
              </a:rPr>
              <a:t>to get the best result. </a:t>
            </a:r>
            <a:r>
              <a:rPr lang="en-US" b="1" dirty="0">
                <a:latin typeface="Garamond" pitchFamily="18" charset="0"/>
              </a:rPr>
              <a:t>Hence based on each of the major platforms we have various tools and techniques that you can use to </a:t>
            </a:r>
            <a:r>
              <a:rPr lang="en-US" b="1" dirty="0">
                <a:latin typeface="Garamond" pitchFamily="18" charset="0"/>
              </a:rPr>
              <a:t>reach out </a:t>
            </a:r>
            <a:r>
              <a:rPr lang="en-US" b="1" dirty="0">
                <a:latin typeface="Garamond" pitchFamily="18" charset="0"/>
              </a:rPr>
              <a:t>to quality candidates, so that they may be more receptive in responding and you can start establishing rapport with them with the very first conversation</a:t>
            </a:r>
            <a:r>
              <a:rPr lang="en-US" b="1" dirty="0" smtClean="0">
                <a:latin typeface="Garamond" pitchFamily="18" charset="0"/>
              </a:rPr>
              <a:t>.</a:t>
            </a:r>
            <a:endParaRPr lang="en-US" b="1" dirty="0">
              <a:latin typeface="Garamond" pitchFamily="18" charset="0"/>
            </a:endParaRPr>
          </a:p>
          <a:p>
            <a:pPr marL="274320" lvl="1" indent="-274320" algn="just">
              <a:spcBef>
                <a:spcPts val="600"/>
              </a:spcBef>
              <a:buClr>
                <a:schemeClr val="tx2"/>
              </a:buClr>
              <a:buSzPct val="73000"/>
              <a:buFont typeface="Wingdings 2"/>
              <a:buChar char=""/>
            </a:pPr>
            <a:r>
              <a:rPr lang="en-US" b="1" dirty="0">
                <a:latin typeface="Garamond" pitchFamily="18" charset="0"/>
              </a:rPr>
              <a:t>Also, we should bear in mind that tools are not just limited to technology and gadgets alone. </a:t>
            </a:r>
            <a:r>
              <a:rPr lang="en-US" b="1" dirty="0">
                <a:latin typeface="Garamond" pitchFamily="18" charset="0"/>
              </a:rPr>
              <a:t>Any system of thought or any useful product, service </a:t>
            </a:r>
            <a:r>
              <a:rPr lang="en-US" b="1" dirty="0" smtClean="0">
                <a:latin typeface="Garamond" pitchFamily="18" charset="0"/>
              </a:rPr>
              <a:t>or technology </a:t>
            </a:r>
            <a:r>
              <a:rPr lang="en-US" b="1" dirty="0">
                <a:latin typeface="Garamond" pitchFamily="18" charset="0"/>
              </a:rPr>
              <a:t>that can leverage a recruiter in their quest for superior talent is considered as a tool for the recruitment to trade.</a:t>
            </a:r>
            <a:endParaRPr lang="en-IN" b="1" dirty="0">
              <a:latin typeface="Garamond" pitchFamily="18" charset="0"/>
            </a:endParaRPr>
          </a:p>
          <a:p>
            <a:endParaRPr lang="en-IN" dirty="0"/>
          </a:p>
          <a:p>
            <a:endParaRPr lang="en-IN" dirty="0"/>
          </a:p>
        </p:txBody>
      </p:sp>
    </p:spTree>
    <p:extLst>
      <p:ext uri="{BB962C8B-B14F-4D97-AF65-F5344CB8AC3E}">
        <p14:creationId xmlns:p14="http://schemas.microsoft.com/office/powerpoint/2010/main" val="3043453099"/>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405" y="25427"/>
            <a:ext cx="10820400" cy="517013"/>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75000" lnSpcReduction="20000"/>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4400" cap="none" dirty="0" smtClean="0">
                <a:ln w="500">
                  <a:noFill/>
                </a:ln>
                <a:latin typeface="Garamond" pitchFamily="18" charset="0"/>
                <a:cs typeface="Arial" pitchFamily="34" charset="0"/>
              </a:rPr>
              <a:t>Major Social Platforms for Recruiters</a:t>
            </a:r>
            <a:endParaRPr lang="en-US" sz="4400" dirty="0">
              <a:ln w="500">
                <a:noFill/>
              </a:ln>
              <a:latin typeface="Garamond" pitchFamily="18" charset="0"/>
              <a:cs typeface="Arial" pitchFamily="34" charset="0"/>
            </a:endParaRPr>
          </a:p>
        </p:txBody>
      </p:sp>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1717"/>
          <a:stretch/>
        </p:blipFill>
        <p:spPr bwMode="auto">
          <a:xfrm>
            <a:off x="450900" y="599231"/>
            <a:ext cx="1893493" cy="510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Table 4"/>
          <p:cNvGraphicFramePr>
            <a:graphicFrameLocks noGrp="1"/>
          </p:cNvGraphicFramePr>
          <p:nvPr>
            <p:extLst>
              <p:ext uri="{D42A27DB-BD31-4B8C-83A1-F6EECF244321}">
                <p14:modId xmlns:p14="http://schemas.microsoft.com/office/powerpoint/2010/main" val="3015447613"/>
              </p:ext>
            </p:extLst>
          </p:nvPr>
        </p:nvGraphicFramePr>
        <p:xfrm>
          <a:off x="185980" y="1198395"/>
          <a:ext cx="10523349" cy="3474720"/>
        </p:xfrm>
        <a:graphic>
          <a:graphicData uri="http://schemas.openxmlformats.org/drawingml/2006/table">
            <a:tbl>
              <a:tblPr firstRow="1" bandRow="1">
                <a:tableStyleId>{5940675A-B579-460E-94D1-54222C63F5DA}</a:tableStyleId>
              </a:tblPr>
              <a:tblGrid>
                <a:gridCol w="759417"/>
                <a:gridCol w="9763932"/>
              </a:tblGrid>
              <a:tr h="370840">
                <a:tc>
                  <a:txBody>
                    <a:bodyPr/>
                    <a:lstStyle/>
                    <a:p>
                      <a:r>
                        <a:rPr lang="en-IN" sz="2000" b="1" dirty="0" smtClean="0">
                          <a:latin typeface="Garamond" pitchFamily="18" charset="0"/>
                        </a:rPr>
                        <a:t>What </a:t>
                      </a:r>
                      <a:endParaRPr lang="en-IN" sz="2000" b="1" dirty="0">
                        <a:latin typeface="Garamond" pitchFamily="18" charset="0"/>
                      </a:endParaRPr>
                    </a:p>
                  </a:txBody>
                  <a:tcPr/>
                </a:tc>
                <a:tc>
                  <a:txBody>
                    <a:bodyPr/>
                    <a:lstStyle/>
                    <a:p>
                      <a:pPr marL="285750" marR="0" indent="-285750" algn="l"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IN" sz="1800" b="1" kern="1200" dirty="0" smtClean="0">
                          <a:solidFill>
                            <a:schemeClr val="tx1"/>
                          </a:solidFill>
                          <a:latin typeface="Garamond" pitchFamily="18" charset="0"/>
                          <a:ea typeface="+mn-ea"/>
                          <a:cs typeface="Calibri" pitchFamily="34" charset="0"/>
                        </a:rPr>
                        <a:t>A social media website first developed by Mark </a:t>
                      </a:r>
                      <a:r>
                        <a:rPr kumimoji="0" lang="en-IN" sz="1800" b="1" kern="1200" dirty="0" err="1" smtClean="0">
                          <a:solidFill>
                            <a:schemeClr val="tx1"/>
                          </a:solidFill>
                          <a:latin typeface="Garamond" pitchFamily="18" charset="0"/>
                          <a:ea typeface="+mn-ea"/>
                          <a:cs typeface="Calibri" pitchFamily="34" charset="0"/>
                        </a:rPr>
                        <a:t>Zuckerberg</a:t>
                      </a:r>
                      <a:r>
                        <a:rPr kumimoji="0" lang="en-IN" sz="1800" b="1" kern="1200" dirty="0" smtClean="0">
                          <a:solidFill>
                            <a:schemeClr val="tx1"/>
                          </a:solidFill>
                          <a:latin typeface="Garamond" pitchFamily="18" charset="0"/>
                          <a:ea typeface="+mn-ea"/>
                          <a:cs typeface="Calibri" pitchFamily="34" charset="0"/>
                        </a:rPr>
                        <a:t> while he was a student at Harvard in 2004. Since its creation it has become one of the most popular social media sites attracting people of all ages from all over the world.</a:t>
                      </a:r>
                    </a:p>
                    <a:p>
                      <a:pPr marL="285750" marR="0" indent="-285750" algn="l"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US" sz="1800" b="1" kern="1200" dirty="0" smtClean="0">
                          <a:solidFill>
                            <a:schemeClr val="tx1"/>
                          </a:solidFill>
                          <a:latin typeface="Garamond" pitchFamily="18" charset="0"/>
                          <a:ea typeface="+mn-ea"/>
                          <a:cs typeface="Calibri" pitchFamily="34" charset="0"/>
                        </a:rPr>
                        <a:t>1.35+ Billion active users – worldwide and 100+ million Facebook users in India.</a:t>
                      </a:r>
                    </a:p>
                    <a:p>
                      <a:pPr marL="285750" indent="-285750">
                        <a:buClr>
                          <a:srgbClr val="FF0000"/>
                        </a:buClr>
                        <a:buFont typeface="Calibri" pitchFamily="34" charset="0"/>
                        <a:buChar char="®"/>
                      </a:pPr>
                      <a:r>
                        <a:rPr lang="en-US" sz="1800" b="1" dirty="0" smtClean="0">
                          <a:solidFill>
                            <a:schemeClr val="tx1"/>
                          </a:solidFill>
                          <a:latin typeface="Garamond" pitchFamily="18" charset="0"/>
                          <a:cs typeface="Calibri" pitchFamily="34" charset="0"/>
                        </a:rPr>
                        <a:t>Users may join common-interest user groups, organized by workplace, school or college, or other characteristics, and categorize their friends into lists.</a:t>
                      </a:r>
                      <a:endParaRPr lang="en-IN" b="1" dirty="0">
                        <a:solidFill>
                          <a:schemeClr val="tx1"/>
                        </a:solidFill>
                        <a:latin typeface="Garamond" pitchFamily="18" charset="0"/>
                      </a:endParaRPr>
                    </a:p>
                  </a:txBody>
                  <a:tcPr/>
                </a:tc>
              </a:tr>
              <a:tr h="370840">
                <a:tc>
                  <a:txBody>
                    <a:bodyPr/>
                    <a:lstStyle/>
                    <a:p>
                      <a:r>
                        <a:rPr lang="en-IN" sz="2000" b="1" dirty="0" smtClean="0">
                          <a:latin typeface="Garamond" pitchFamily="18" charset="0"/>
                        </a:rPr>
                        <a:t>Why </a:t>
                      </a:r>
                      <a:endParaRPr lang="en-IN" sz="2000" b="1" dirty="0">
                        <a:latin typeface="Garamond" pitchFamily="18" charset="0"/>
                      </a:endParaRPr>
                    </a:p>
                  </a:txBody>
                  <a:tcPr/>
                </a:tc>
                <a:tc>
                  <a:txBody>
                    <a:bodyPr/>
                    <a:lstStyle/>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US" sz="1800" b="1" kern="1200" dirty="0" smtClean="0">
                          <a:solidFill>
                            <a:schemeClr val="tx1"/>
                          </a:solidFill>
                          <a:latin typeface="Garamond" pitchFamily="18" charset="0"/>
                          <a:ea typeface="+mn-ea"/>
                          <a:cs typeface="Calibri" pitchFamily="34" charset="0"/>
                        </a:rPr>
                        <a:t>100 Million Indian Members, &gt; 1 Billion Global Users.</a:t>
                      </a:r>
                    </a:p>
                    <a:p>
                      <a:pPr marL="285750" indent="-285750" algn="just" rtl="0" eaLnBrk="1" latinLnBrk="0" hangingPunct="1">
                        <a:buClr>
                          <a:srgbClr val="FF0000"/>
                        </a:buClr>
                        <a:buFont typeface="Calibri" pitchFamily="34" charset="0"/>
                        <a:buChar char="®"/>
                      </a:pPr>
                      <a:r>
                        <a:rPr kumimoji="0" lang="en-US" sz="1800" b="1" kern="1200" dirty="0" smtClean="0">
                          <a:solidFill>
                            <a:schemeClr val="tx1"/>
                          </a:solidFill>
                          <a:latin typeface="Garamond" pitchFamily="18" charset="0"/>
                          <a:ea typeface="+mn-ea"/>
                          <a:cs typeface="Calibri" pitchFamily="34" charset="0"/>
                        </a:rPr>
                        <a:t>Second Most trafficked website globally.</a:t>
                      </a:r>
                    </a:p>
                    <a:p>
                      <a:pPr marL="285750" indent="-285750" algn="just" rtl="0" eaLnBrk="1" latinLnBrk="0" hangingPunct="1">
                        <a:buClr>
                          <a:srgbClr val="FF0000"/>
                        </a:buClr>
                        <a:buFont typeface="Calibri" pitchFamily="34" charset="0"/>
                        <a:buChar char="®"/>
                      </a:pPr>
                      <a:r>
                        <a:rPr kumimoji="0" lang="en-US" sz="1800" b="1" kern="1200" dirty="0" smtClean="0">
                          <a:solidFill>
                            <a:schemeClr val="tx1"/>
                          </a:solidFill>
                          <a:latin typeface="Garamond" pitchFamily="18" charset="0"/>
                          <a:ea typeface="+mn-ea"/>
                          <a:cs typeface="Calibri" pitchFamily="34" charset="0"/>
                        </a:rPr>
                        <a:t>1 in 5 Job Seekers added Job info last year.</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US" sz="1800" b="1" kern="1200" dirty="0" smtClean="0">
                          <a:solidFill>
                            <a:schemeClr val="tx1"/>
                          </a:solidFill>
                          <a:latin typeface="Garamond" pitchFamily="18" charset="0"/>
                          <a:ea typeface="+mn-ea"/>
                          <a:cs typeface="Calibri" pitchFamily="34" charset="0"/>
                        </a:rPr>
                        <a:t>1 in every 13 people on Earth is on Facebook.</a:t>
                      </a:r>
                    </a:p>
                    <a:p>
                      <a:pPr marL="285750" indent="-285750" algn="just" rtl="0" eaLnBrk="1" latinLnBrk="0" hangingPunct="1">
                        <a:buClr>
                          <a:srgbClr val="FF0000"/>
                        </a:buClr>
                        <a:buFont typeface="Calibri" pitchFamily="34" charset="0"/>
                        <a:buChar char="®"/>
                      </a:pPr>
                      <a:r>
                        <a:rPr kumimoji="0" lang="en-US" sz="1800" b="1" kern="1200" dirty="0" smtClean="0">
                          <a:solidFill>
                            <a:schemeClr val="tx1"/>
                          </a:solidFill>
                          <a:latin typeface="Garamond" pitchFamily="18" charset="0"/>
                          <a:ea typeface="+mn-ea"/>
                          <a:cs typeface="Calibri" pitchFamily="34" charset="0"/>
                        </a:rPr>
                        <a:t>People that use Facebook on their mobile devices are twice as active on Facebook than non-mobile users.</a:t>
                      </a:r>
                      <a:endParaRPr kumimoji="0" lang="en-IN" sz="1800" b="1" kern="1200" dirty="0">
                        <a:solidFill>
                          <a:schemeClr val="tx1"/>
                        </a:solidFill>
                        <a:latin typeface="Garamond" pitchFamily="18" charset="0"/>
                        <a:ea typeface="+mn-ea"/>
                        <a:cs typeface="Calibri" pitchFamily="34" charset="0"/>
                      </a:endParaRPr>
                    </a:p>
                  </a:txBody>
                  <a:tcPr/>
                </a:tc>
              </a:tr>
            </a:tbl>
          </a:graphicData>
        </a:graphic>
      </p:graphicFrame>
      <p:pic>
        <p:nvPicPr>
          <p:cNvPr id="6" name="Picture 2" descr="http://i.ytimg.com/vi/ZVlUwwgOfKw/hqdefault.jpg"/>
          <p:cNvPicPr>
            <a:picLocks noChangeAspect="1" noChangeArrowheads="1"/>
          </p:cNvPicPr>
          <p:nvPr/>
        </p:nvPicPr>
        <p:blipFill rotWithShape="1">
          <a:blip r:embed="rId3" cstate="print"/>
          <a:srcRect l="11666" t="37175" r="14972" b="35556"/>
          <a:stretch/>
        </p:blipFill>
        <p:spPr bwMode="auto">
          <a:xfrm>
            <a:off x="359979" y="4783543"/>
            <a:ext cx="2540273" cy="433952"/>
          </a:xfrm>
          <a:prstGeom prst="rect">
            <a:avLst/>
          </a:prstGeom>
          <a:noFill/>
        </p:spPr>
      </p:pic>
      <p:graphicFrame>
        <p:nvGraphicFramePr>
          <p:cNvPr id="7" name="Table 6"/>
          <p:cNvGraphicFramePr>
            <a:graphicFrameLocks noGrp="1"/>
          </p:cNvGraphicFramePr>
          <p:nvPr>
            <p:extLst>
              <p:ext uri="{D42A27DB-BD31-4B8C-83A1-F6EECF244321}">
                <p14:modId xmlns:p14="http://schemas.microsoft.com/office/powerpoint/2010/main" val="1545693162"/>
              </p:ext>
            </p:extLst>
          </p:nvPr>
        </p:nvGraphicFramePr>
        <p:xfrm>
          <a:off x="189401" y="5293085"/>
          <a:ext cx="10444408" cy="2651760"/>
        </p:xfrm>
        <a:graphic>
          <a:graphicData uri="http://schemas.openxmlformats.org/drawingml/2006/table">
            <a:tbl>
              <a:tblPr firstRow="1" bandRow="1">
                <a:tableStyleId>{5940675A-B579-460E-94D1-54222C63F5DA}</a:tableStyleId>
              </a:tblPr>
              <a:tblGrid>
                <a:gridCol w="817989"/>
                <a:gridCol w="9626419"/>
              </a:tblGrid>
              <a:tr h="889656">
                <a:tc>
                  <a:txBody>
                    <a:bodyPr/>
                    <a:lstStyle/>
                    <a:p>
                      <a:r>
                        <a:rPr lang="en-IN" sz="2000" b="1" dirty="0" smtClean="0">
                          <a:latin typeface="Garamond" pitchFamily="18" charset="0"/>
                        </a:rPr>
                        <a:t>What </a:t>
                      </a:r>
                      <a:endParaRPr lang="en-IN" sz="2000" b="1" dirty="0">
                        <a:latin typeface="Garamond" pitchFamily="18" charset="0"/>
                      </a:endParaRPr>
                    </a:p>
                  </a:txBody>
                  <a:tcPr/>
                </a:tc>
                <a:tc>
                  <a:txBody>
                    <a:bodyPr/>
                    <a:lstStyle/>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IN" b="1" i="0" kern="1200" dirty="0" smtClean="0">
                          <a:solidFill>
                            <a:schemeClr val="tx1"/>
                          </a:solidFill>
                          <a:effectLst/>
                          <a:latin typeface="Garamond" pitchFamily="18" charset="0"/>
                          <a:ea typeface="+mn-ea"/>
                          <a:cs typeface="+mn-cs"/>
                        </a:rPr>
                        <a:t>LinkedIn is your virtual introduction to a network of professionals from around the globe.</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IN" b="1" i="0" kern="1200" dirty="0" smtClean="0">
                          <a:solidFill>
                            <a:schemeClr val="tx1"/>
                          </a:solidFill>
                          <a:effectLst/>
                          <a:latin typeface="Garamond" pitchFamily="18" charset="0"/>
                          <a:ea typeface="+mn-ea"/>
                          <a:cs typeface="+mn-cs"/>
                        </a:rPr>
                        <a:t>A new member joins approximately every second, it lends the perfect opportunity to search for, make introductions to, and collaborate with potential clients and business associates.</a:t>
                      </a:r>
                      <a:endParaRPr lang="en-IN" b="1" dirty="0">
                        <a:solidFill>
                          <a:schemeClr val="tx1"/>
                        </a:solidFill>
                        <a:latin typeface="Garamond" pitchFamily="18" charset="0"/>
                      </a:endParaRPr>
                    </a:p>
                  </a:txBody>
                  <a:tcPr/>
                </a:tc>
              </a:tr>
              <a:tr h="1208868">
                <a:tc>
                  <a:txBody>
                    <a:bodyPr/>
                    <a:lstStyle/>
                    <a:p>
                      <a:r>
                        <a:rPr lang="en-IN" sz="2000" b="1" dirty="0" smtClean="0">
                          <a:latin typeface="Garamond" pitchFamily="18" charset="0"/>
                        </a:rPr>
                        <a:t>Why </a:t>
                      </a:r>
                      <a:endParaRPr lang="en-IN" sz="2000" b="1" dirty="0">
                        <a:latin typeface="Garamond" pitchFamily="18" charset="0"/>
                      </a:endParaRPr>
                    </a:p>
                  </a:txBody>
                  <a:tcPr/>
                </a:tc>
                <a:tc>
                  <a:txBody>
                    <a:bodyPr/>
                    <a:lstStyle/>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lang="en-US" b="1" dirty="0" smtClean="0">
                          <a:solidFill>
                            <a:prstClr val="black"/>
                          </a:solidFill>
                          <a:cs typeface="Calibri" pitchFamily="34" charset="0"/>
                        </a:rPr>
                        <a:t> </a:t>
                      </a:r>
                      <a:r>
                        <a:rPr kumimoji="0" lang="en-US" b="1" i="0" kern="1200" dirty="0" smtClean="0">
                          <a:solidFill>
                            <a:schemeClr val="tx1"/>
                          </a:solidFill>
                          <a:effectLst/>
                          <a:latin typeface="Garamond" pitchFamily="18" charset="0"/>
                          <a:ea typeface="+mn-ea"/>
                          <a:cs typeface="+mn-cs"/>
                        </a:rPr>
                        <a:t>Biggest Professional Social Networking Site</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US" b="1" i="0" kern="1200" dirty="0" smtClean="0">
                          <a:solidFill>
                            <a:schemeClr val="tx1"/>
                          </a:solidFill>
                          <a:effectLst/>
                          <a:latin typeface="Garamond" pitchFamily="18" charset="0"/>
                          <a:ea typeface="+mn-ea"/>
                          <a:cs typeface="+mn-cs"/>
                        </a:rPr>
                        <a:t>364+ million members in 200 countries</a:t>
                      </a:r>
                    </a:p>
                    <a:p>
                      <a:pPr marL="285750" marR="0" lvl="8"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US" b="1" i="0" kern="1200" dirty="0" smtClean="0">
                          <a:solidFill>
                            <a:schemeClr val="tx1"/>
                          </a:solidFill>
                          <a:effectLst/>
                          <a:latin typeface="Garamond" pitchFamily="18" charset="0"/>
                          <a:ea typeface="+mn-ea"/>
                          <a:cs typeface="+mn-cs"/>
                        </a:rPr>
                        <a:t> 93+ Million Members in US (with 29.90% Penetration)</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US" b="1" i="0" kern="1200" dirty="0" smtClean="0">
                          <a:solidFill>
                            <a:schemeClr val="tx1"/>
                          </a:solidFill>
                          <a:effectLst/>
                          <a:latin typeface="Garamond" pitchFamily="18" charset="0"/>
                          <a:ea typeface="+mn-ea"/>
                          <a:cs typeface="+mn-cs"/>
                        </a:rPr>
                        <a:t> 24+ Million Members in India (with 2.02% Penetration)</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IN" b="1" i="0" kern="1200" dirty="0" smtClean="0">
                          <a:solidFill>
                            <a:schemeClr val="tx1"/>
                          </a:solidFill>
                          <a:effectLst/>
                          <a:latin typeface="Garamond" pitchFamily="18" charset="0"/>
                          <a:ea typeface="+mn-ea"/>
                          <a:cs typeface="+mn-cs"/>
                        </a:rPr>
                        <a:t>A new member joins approximately every second, it lends the perfect opportunity to search for, make introductions to, and collaborate with potential clients and business associates.</a:t>
                      </a:r>
                      <a:endParaRPr kumimoji="0" lang="en-IN" b="1" i="0" kern="1200" dirty="0">
                        <a:solidFill>
                          <a:schemeClr val="tx1"/>
                        </a:solidFill>
                        <a:effectLst/>
                        <a:latin typeface="Garamond" pitchFamily="18" charset="0"/>
                        <a:ea typeface="+mn-ea"/>
                        <a:cs typeface="+mn-cs"/>
                      </a:endParaRPr>
                    </a:p>
                  </a:txBody>
                  <a:tcPr/>
                </a:tc>
              </a:tr>
            </a:tbl>
          </a:graphicData>
        </a:graphic>
      </p:graphicFrame>
    </p:spTree>
    <p:extLst>
      <p:ext uri="{BB962C8B-B14F-4D97-AF65-F5344CB8AC3E}">
        <p14:creationId xmlns:p14="http://schemas.microsoft.com/office/powerpoint/2010/main" val="2860870809"/>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405" y="25427"/>
            <a:ext cx="10820400" cy="517013"/>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75000" lnSpcReduction="20000"/>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4400" cap="none" dirty="0" smtClean="0">
                <a:ln w="500">
                  <a:noFill/>
                </a:ln>
                <a:latin typeface="Garamond" pitchFamily="18" charset="0"/>
                <a:cs typeface="Arial" pitchFamily="34" charset="0"/>
              </a:rPr>
              <a:t>Major Social Platforms for Recruiters</a:t>
            </a:r>
            <a:endParaRPr lang="en-US" sz="4400" dirty="0">
              <a:ln w="500">
                <a:noFill/>
              </a:ln>
              <a:latin typeface="Garamond" pitchFamily="18" charset="0"/>
              <a:cs typeface="Arial" pitchFamily="34" charset="0"/>
            </a:endParaRPr>
          </a:p>
        </p:txBody>
      </p:sp>
      <p:pic>
        <p:nvPicPr>
          <p:cNvPr id="3"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2992" y="668444"/>
            <a:ext cx="1635439" cy="3376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Table 3"/>
          <p:cNvGraphicFramePr>
            <a:graphicFrameLocks noGrp="1"/>
          </p:cNvGraphicFramePr>
          <p:nvPr>
            <p:extLst>
              <p:ext uri="{D42A27DB-BD31-4B8C-83A1-F6EECF244321}">
                <p14:modId xmlns:p14="http://schemas.microsoft.com/office/powerpoint/2010/main" val="2530019344"/>
              </p:ext>
            </p:extLst>
          </p:nvPr>
        </p:nvGraphicFramePr>
        <p:xfrm>
          <a:off x="185980" y="1198396"/>
          <a:ext cx="10523349" cy="3040115"/>
        </p:xfrm>
        <a:graphic>
          <a:graphicData uri="http://schemas.openxmlformats.org/drawingml/2006/table">
            <a:tbl>
              <a:tblPr firstRow="1" bandRow="1">
                <a:tableStyleId>{5940675A-B579-460E-94D1-54222C63F5DA}</a:tableStyleId>
              </a:tblPr>
              <a:tblGrid>
                <a:gridCol w="759417"/>
                <a:gridCol w="9763932"/>
              </a:tblGrid>
              <a:tr h="891429">
                <a:tc>
                  <a:txBody>
                    <a:bodyPr/>
                    <a:lstStyle/>
                    <a:p>
                      <a:r>
                        <a:rPr lang="en-IN" sz="2000" b="1" dirty="0" smtClean="0">
                          <a:latin typeface="Garamond" pitchFamily="18" charset="0"/>
                        </a:rPr>
                        <a:t>What </a:t>
                      </a:r>
                      <a:endParaRPr lang="en-IN" sz="2000" b="1" dirty="0">
                        <a:latin typeface="Garamond" pitchFamily="18" charset="0"/>
                      </a:endParaRPr>
                    </a:p>
                  </a:txBody>
                  <a:tcPr/>
                </a:tc>
                <a:tc>
                  <a:txBody>
                    <a:bodyPr/>
                    <a:lstStyle/>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US" sz="1800" b="1" kern="1200" baseline="0" dirty="0" smtClean="0">
                          <a:solidFill>
                            <a:schemeClr val="tx1"/>
                          </a:solidFill>
                          <a:latin typeface="Garamond" pitchFamily="18" charset="0"/>
                          <a:ea typeface="+mn-ea"/>
                          <a:cs typeface="Calibri" pitchFamily="34" charset="0"/>
                        </a:rPr>
                        <a:t>Twitter has a unique concept of micro-blogging that allows </a:t>
                      </a:r>
                      <a:r>
                        <a:rPr kumimoji="0" lang="en-IN" sz="1800" b="1" kern="1200" baseline="0" dirty="0" smtClean="0">
                          <a:solidFill>
                            <a:schemeClr val="tx1"/>
                          </a:solidFill>
                          <a:latin typeface="Garamond" pitchFamily="18" charset="0"/>
                          <a:ea typeface="+mn-ea"/>
                          <a:cs typeface="Calibri" pitchFamily="34" charset="0"/>
                        </a:rPr>
                        <a:t>members to broadcast short posts (140 characters) called tweets. </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US" sz="1800" b="1" kern="1200" baseline="0" dirty="0" smtClean="0">
                          <a:solidFill>
                            <a:schemeClr val="tx1"/>
                          </a:solidFill>
                          <a:latin typeface="Garamond" pitchFamily="18" charset="0"/>
                          <a:ea typeface="+mn-ea"/>
                          <a:cs typeface="Calibri" pitchFamily="34" charset="0"/>
                        </a:rPr>
                        <a:t>(#)</a:t>
                      </a:r>
                      <a:r>
                        <a:rPr kumimoji="0" lang="en-IN" sz="1800" b="1" kern="1200" baseline="0" dirty="0" smtClean="0">
                          <a:solidFill>
                            <a:schemeClr val="tx1"/>
                          </a:solidFill>
                          <a:latin typeface="Garamond" pitchFamily="18" charset="0"/>
                          <a:ea typeface="+mn-ea"/>
                          <a:cs typeface="Calibri" pitchFamily="34" charset="0"/>
                        </a:rPr>
                        <a:t> </a:t>
                      </a:r>
                      <a:r>
                        <a:rPr kumimoji="0" lang="en-IN" sz="1800" b="1" kern="1200" baseline="0" dirty="0" err="1" smtClean="0">
                          <a:solidFill>
                            <a:schemeClr val="tx1"/>
                          </a:solidFill>
                          <a:latin typeface="Garamond" pitchFamily="18" charset="0"/>
                          <a:ea typeface="+mn-ea"/>
                          <a:cs typeface="Calibri" pitchFamily="34" charset="0"/>
                        </a:rPr>
                        <a:t>Hashtags</a:t>
                      </a:r>
                      <a:r>
                        <a:rPr kumimoji="0" lang="en-IN" sz="1800" b="1" kern="1200" baseline="0" dirty="0" smtClean="0">
                          <a:solidFill>
                            <a:schemeClr val="tx1"/>
                          </a:solidFill>
                          <a:latin typeface="Garamond" pitchFamily="18" charset="0"/>
                          <a:ea typeface="+mn-ea"/>
                          <a:cs typeface="Calibri" pitchFamily="34" charset="0"/>
                        </a:rPr>
                        <a:t> are used in Tweets to reach the target audience. </a:t>
                      </a:r>
                      <a:endParaRPr kumimoji="0" lang="en-US" sz="1800" b="1" kern="1200" baseline="0" dirty="0" smtClean="0">
                        <a:solidFill>
                          <a:schemeClr val="tx1"/>
                        </a:solidFill>
                        <a:latin typeface="Garamond" pitchFamily="18" charset="0"/>
                        <a:ea typeface="+mn-ea"/>
                        <a:cs typeface="Calibri" pitchFamily="34" charset="0"/>
                      </a:endParaRPr>
                    </a:p>
                  </a:txBody>
                  <a:tcPr/>
                </a:tc>
              </a:tr>
              <a:tr h="2125715">
                <a:tc>
                  <a:txBody>
                    <a:bodyPr/>
                    <a:lstStyle/>
                    <a:p>
                      <a:r>
                        <a:rPr lang="en-IN" sz="2000" b="1" dirty="0" smtClean="0">
                          <a:latin typeface="Garamond" pitchFamily="18" charset="0"/>
                        </a:rPr>
                        <a:t>Why </a:t>
                      </a:r>
                      <a:endParaRPr lang="en-IN" sz="2000" b="1" dirty="0">
                        <a:latin typeface="Garamond" pitchFamily="18" charset="0"/>
                      </a:endParaRPr>
                    </a:p>
                  </a:txBody>
                  <a:tcPr/>
                </a:tc>
                <a:tc>
                  <a:txBody>
                    <a:bodyPr/>
                    <a:lstStyle/>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lang="en-US" sz="1800" b="1" dirty="0" smtClean="0">
                          <a:solidFill>
                            <a:schemeClr val="tx1"/>
                          </a:solidFill>
                          <a:latin typeface="Garamond" pitchFamily="18" charset="0"/>
                        </a:rPr>
                        <a:t>302</a:t>
                      </a:r>
                      <a:r>
                        <a:rPr lang="en-US" sz="1800" b="1" dirty="0" smtClean="0">
                          <a:solidFill>
                            <a:schemeClr val="tx1"/>
                          </a:solidFill>
                          <a:latin typeface="Garamond" pitchFamily="18" charset="0"/>
                          <a:cs typeface="Calibri" pitchFamily="34" charset="0"/>
                        </a:rPr>
                        <a:t>+ million registered users (May 2015)</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lang="en-US" sz="1800" b="1" dirty="0" smtClean="0">
                          <a:solidFill>
                            <a:schemeClr val="tx1"/>
                          </a:solidFill>
                          <a:latin typeface="Garamond" pitchFamily="18" charset="0"/>
                          <a:cs typeface="Calibri" pitchFamily="34" charset="0"/>
                        </a:rPr>
                        <a:t>Tweets</a:t>
                      </a:r>
                      <a:r>
                        <a:rPr lang="en-US" sz="1800" b="1" baseline="0" dirty="0" smtClean="0">
                          <a:solidFill>
                            <a:schemeClr val="tx1"/>
                          </a:solidFill>
                          <a:latin typeface="Garamond" pitchFamily="18" charset="0"/>
                          <a:cs typeface="Calibri" pitchFamily="34" charset="0"/>
                        </a:rPr>
                        <a:t> have a 12x higher chance of being </a:t>
                      </a:r>
                      <a:r>
                        <a:rPr lang="en-US" sz="1800" b="1" baseline="0" dirty="0" err="1" smtClean="0">
                          <a:solidFill>
                            <a:schemeClr val="tx1"/>
                          </a:solidFill>
                          <a:latin typeface="Garamond" pitchFamily="18" charset="0"/>
                          <a:cs typeface="Calibri" pitchFamily="34" charset="0"/>
                        </a:rPr>
                        <a:t>retweeted</a:t>
                      </a:r>
                      <a:r>
                        <a:rPr lang="en-US" sz="1800" b="1" baseline="0" dirty="0" smtClean="0">
                          <a:solidFill>
                            <a:schemeClr val="tx1"/>
                          </a:solidFill>
                          <a:latin typeface="Garamond" pitchFamily="18" charset="0"/>
                          <a:cs typeface="Calibri" pitchFamily="34" charset="0"/>
                        </a:rPr>
                        <a:t>. </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lang="en-US" sz="1800" b="1" baseline="0" dirty="0" smtClean="0">
                          <a:solidFill>
                            <a:schemeClr val="tx1"/>
                          </a:solidFill>
                          <a:latin typeface="Garamond" pitchFamily="18" charset="0"/>
                          <a:cs typeface="Calibri" pitchFamily="34" charset="0"/>
                        </a:rPr>
                        <a:t>86% of twitter followers are more likely to buy from you if someone recommends you on twitter.</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lang="en-US" sz="1800" b="1" baseline="0" dirty="0" smtClean="0">
                          <a:solidFill>
                            <a:schemeClr val="tx1"/>
                          </a:solidFill>
                          <a:latin typeface="Garamond" pitchFamily="18" charset="0"/>
                          <a:cs typeface="Calibri" pitchFamily="34" charset="0"/>
                        </a:rPr>
                        <a:t>73% of twitter followers follow companies on twitter to keep up to date with new products/services and are more likely to be the first to buy them and the same applies for Recruitment. </a:t>
                      </a:r>
                      <a:endParaRPr kumimoji="0" lang="en-IN" sz="1800" b="1" kern="1200" dirty="0">
                        <a:solidFill>
                          <a:schemeClr val="tx1"/>
                        </a:solidFill>
                        <a:latin typeface="Garamond" pitchFamily="18" charset="0"/>
                        <a:ea typeface="+mn-ea"/>
                        <a:cs typeface="Calibri" pitchFamily="34" charset="0"/>
                      </a:endParaRPr>
                    </a:p>
                  </a:txBody>
                  <a:tcPr/>
                </a:tc>
              </a:tr>
            </a:tbl>
          </a:graphicData>
        </a:graphic>
      </p:graphicFrame>
      <p:pic>
        <p:nvPicPr>
          <p:cNvPr id="15368" name="Picture 8" descr="Image result for instagram logo"/>
          <p:cNvPicPr>
            <a:picLocks noChangeAspect="1" noChangeArrowheads="1"/>
          </p:cNvPicPr>
          <p:nvPr/>
        </p:nvPicPr>
        <p:blipFill rotWithShape="1">
          <a:blip r:embed="rId3">
            <a:extLst>
              <a:ext uri="{28A0092B-C50C-407E-A947-70E740481C1C}">
                <a14:useLocalDpi xmlns:a14="http://schemas.microsoft.com/office/drawing/2010/main" val="0"/>
              </a:ext>
            </a:extLst>
          </a:blip>
          <a:srcRect b="50000"/>
          <a:stretch/>
        </p:blipFill>
        <p:spPr bwMode="auto">
          <a:xfrm>
            <a:off x="310558" y="4330058"/>
            <a:ext cx="2680616" cy="62308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Table 8"/>
          <p:cNvGraphicFramePr>
            <a:graphicFrameLocks noGrp="1"/>
          </p:cNvGraphicFramePr>
          <p:nvPr>
            <p:extLst>
              <p:ext uri="{D42A27DB-BD31-4B8C-83A1-F6EECF244321}">
                <p14:modId xmlns:p14="http://schemas.microsoft.com/office/powerpoint/2010/main" val="1338551808"/>
              </p:ext>
            </p:extLst>
          </p:nvPr>
        </p:nvGraphicFramePr>
        <p:xfrm>
          <a:off x="149930" y="5232114"/>
          <a:ext cx="10523349" cy="2377440"/>
        </p:xfrm>
        <a:graphic>
          <a:graphicData uri="http://schemas.openxmlformats.org/drawingml/2006/table">
            <a:tbl>
              <a:tblPr firstRow="1" bandRow="1">
                <a:tableStyleId>{5940675A-B579-460E-94D1-54222C63F5DA}</a:tableStyleId>
              </a:tblPr>
              <a:tblGrid>
                <a:gridCol w="759417"/>
                <a:gridCol w="9763932"/>
              </a:tblGrid>
              <a:tr h="867902">
                <a:tc>
                  <a:txBody>
                    <a:bodyPr/>
                    <a:lstStyle/>
                    <a:p>
                      <a:r>
                        <a:rPr lang="en-IN" sz="2000" b="1" dirty="0" smtClean="0">
                          <a:latin typeface="Garamond" pitchFamily="18" charset="0"/>
                        </a:rPr>
                        <a:t>What </a:t>
                      </a:r>
                      <a:endParaRPr lang="en-IN" sz="2000" b="1" dirty="0">
                        <a:latin typeface="Garamond" pitchFamily="18" charset="0"/>
                      </a:endParaRPr>
                    </a:p>
                  </a:txBody>
                  <a:tcPr/>
                </a:tc>
                <a:tc>
                  <a:txBody>
                    <a:bodyPr/>
                    <a:lstStyle/>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US" sz="1800" b="1" kern="1200" dirty="0" err="1" smtClean="0">
                          <a:solidFill>
                            <a:schemeClr val="tx1"/>
                          </a:solidFill>
                          <a:effectLst/>
                          <a:latin typeface="Garamond" pitchFamily="18" charset="0"/>
                          <a:ea typeface="+mn-ea"/>
                          <a:cs typeface="+mn-cs"/>
                        </a:rPr>
                        <a:t>Instagram</a:t>
                      </a:r>
                      <a:r>
                        <a:rPr kumimoji="0" lang="en-US" sz="1800" b="1" kern="1200" dirty="0" smtClean="0">
                          <a:solidFill>
                            <a:schemeClr val="tx1"/>
                          </a:solidFill>
                          <a:effectLst/>
                          <a:latin typeface="Garamond" pitchFamily="18" charset="0"/>
                          <a:ea typeface="+mn-ea"/>
                          <a:cs typeface="+mn-cs"/>
                        </a:rPr>
                        <a:t> helps, take pictures, videos or compile short ―stories‖ and share them with your followers. Whatever feature you use, </a:t>
                      </a:r>
                      <a:r>
                        <a:rPr kumimoji="0" lang="en-US" sz="1800" b="1" kern="1200" dirty="0" err="1" smtClean="0">
                          <a:solidFill>
                            <a:schemeClr val="tx1"/>
                          </a:solidFill>
                          <a:effectLst/>
                          <a:latin typeface="Garamond" pitchFamily="18" charset="0"/>
                          <a:ea typeface="+mn-ea"/>
                          <a:cs typeface="+mn-cs"/>
                        </a:rPr>
                        <a:t>Instagram</a:t>
                      </a:r>
                      <a:r>
                        <a:rPr kumimoji="0" lang="en-US" sz="1800" b="1" kern="1200" dirty="0" smtClean="0">
                          <a:solidFill>
                            <a:schemeClr val="tx1"/>
                          </a:solidFill>
                          <a:effectLst/>
                          <a:latin typeface="Garamond" pitchFamily="18" charset="0"/>
                          <a:ea typeface="+mn-ea"/>
                          <a:cs typeface="+mn-cs"/>
                        </a:rPr>
                        <a:t> is great for building personal connections with candidates. </a:t>
                      </a:r>
                      <a:endParaRPr kumimoji="0" lang="en-US" sz="1800" b="1" kern="1200" baseline="0" dirty="0" smtClean="0">
                        <a:solidFill>
                          <a:schemeClr val="tx1"/>
                        </a:solidFill>
                        <a:latin typeface="Garamond" pitchFamily="18" charset="0"/>
                        <a:ea typeface="+mn-ea"/>
                        <a:cs typeface="Calibri" pitchFamily="34" charset="0"/>
                      </a:endParaRPr>
                    </a:p>
                  </a:txBody>
                  <a:tcPr/>
                </a:tc>
              </a:tr>
              <a:tr h="1386926">
                <a:tc>
                  <a:txBody>
                    <a:bodyPr/>
                    <a:lstStyle/>
                    <a:p>
                      <a:r>
                        <a:rPr lang="en-IN" sz="2000" b="1" dirty="0" smtClean="0">
                          <a:latin typeface="Garamond" pitchFamily="18" charset="0"/>
                        </a:rPr>
                        <a:t>Why </a:t>
                      </a:r>
                      <a:endParaRPr lang="en-IN" sz="2000" b="1" dirty="0">
                        <a:latin typeface="Garamond" pitchFamily="18" charset="0"/>
                      </a:endParaRPr>
                    </a:p>
                  </a:txBody>
                  <a:tcPr/>
                </a:tc>
                <a:tc>
                  <a:txBody>
                    <a:bodyPr/>
                    <a:lstStyle/>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US" sz="1800" b="1" kern="1200" dirty="0" smtClean="0">
                          <a:solidFill>
                            <a:schemeClr val="tx1"/>
                          </a:solidFill>
                          <a:effectLst/>
                          <a:latin typeface="Garamond" pitchFamily="18" charset="0"/>
                          <a:ea typeface="+mn-ea"/>
                          <a:cs typeface="+mn-cs"/>
                        </a:rPr>
                        <a:t>It is a great tool for Personal branding for potential candidates and also for employers.</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IN" sz="1800" b="1" kern="1200" dirty="0" smtClean="0">
                          <a:solidFill>
                            <a:schemeClr val="tx1"/>
                          </a:solidFill>
                          <a:latin typeface="Garamond" pitchFamily="18" charset="0"/>
                          <a:ea typeface="+mn-ea"/>
                          <a:cs typeface="Calibri" pitchFamily="34" charset="0"/>
                        </a:rPr>
                        <a:t>300 million active users each month.</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IN" sz="1800" b="1" kern="1200" dirty="0" smtClean="0">
                          <a:solidFill>
                            <a:schemeClr val="tx1"/>
                          </a:solidFill>
                          <a:latin typeface="Garamond" pitchFamily="18" charset="0"/>
                          <a:ea typeface="+mn-ea"/>
                          <a:cs typeface="Calibri" pitchFamily="34" charset="0"/>
                        </a:rPr>
                        <a:t>70</a:t>
                      </a:r>
                      <a:r>
                        <a:rPr kumimoji="0" lang="en-IN" sz="1800" b="1" kern="1200" baseline="0" dirty="0" smtClean="0">
                          <a:solidFill>
                            <a:schemeClr val="tx1"/>
                          </a:solidFill>
                          <a:latin typeface="Garamond" pitchFamily="18" charset="0"/>
                          <a:ea typeface="+mn-ea"/>
                          <a:cs typeface="Calibri" pitchFamily="34" charset="0"/>
                        </a:rPr>
                        <a:t> million photos uploaded each day.</a:t>
                      </a:r>
                      <a:endParaRPr kumimoji="0" lang="en-IN" sz="1800" b="1" kern="1200" baseline="0" dirty="0">
                        <a:solidFill>
                          <a:schemeClr val="tx1"/>
                        </a:solidFill>
                        <a:latin typeface="Garamond" pitchFamily="18" charset="0"/>
                        <a:ea typeface="+mn-ea"/>
                        <a:cs typeface="Calibri" pitchFamily="34" charset="0"/>
                      </a:endParaRP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IN" sz="1800" b="1" kern="1200" baseline="0" dirty="0" smtClean="0">
                          <a:solidFill>
                            <a:schemeClr val="tx1"/>
                          </a:solidFill>
                          <a:latin typeface="Garamond" pitchFamily="18" charset="0"/>
                          <a:ea typeface="+mn-ea"/>
                          <a:cs typeface="Calibri" pitchFamily="34" charset="0"/>
                        </a:rPr>
                        <a:t>The average user spends 257 minutes per month on the app. </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IN" sz="1800" b="1" kern="1200" baseline="0" dirty="0" smtClean="0">
                          <a:solidFill>
                            <a:schemeClr val="tx1"/>
                          </a:solidFill>
                          <a:latin typeface="Garamond" pitchFamily="18" charset="0"/>
                          <a:ea typeface="+mn-ea"/>
                          <a:cs typeface="Calibri" pitchFamily="34" charset="0"/>
                        </a:rPr>
                        <a:t>2.5 billion photos liked each day. </a:t>
                      </a:r>
                    </a:p>
                  </a:txBody>
                  <a:tcPr/>
                </a:tc>
              </a:tr>
            </a:tbl>
          </a:graphicData>
        </a:graphic>
      </p:graphicFrame>
    </p:spTree>
    <p:extLst>
      <p:ext uri="{BB962C8B-B14F-4D97-AF65-F5344CB8AC3E}">
        <p14:creationId xmlns:p14="http://schemas.microsoft.com/office/powerpoint/2010/main" val="3014310882"/>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82CCC60-E8CD-4174-8B1A-7DF615B22EEF}" type="slidenum">
              <a:rPr lang="en-US" smtClean="0">
                <a:solidFill>
                  <a:prstClr val="black">
                    <a:tint val="75000"/>
                  </a:prstClr>
                </a:solidFill>
              </a:rPr>
              <a:pPr/>
              <a:t>19</a:t>
            </a:fld>
            <a:endParaRPr lang="en-US">
              <a:solidFill>
                <a:prstClr val="black">
                  <a:tint val="75000"/>
                </a:prstClr>
              </a:solidFill>
            </a:endParaRPr>
          </a:p>
        </p:txBody>
      </p:sp>
      <p:sp>
        <p:nvSpPr>
          <p:cNvPr id="7" name="Title 1"/>
          <p:cNvSpPr txBox="1">
            <a:spLocks/>
          </p:cNvSpPr>
          <p:nvPr/>
        </p:nvSpPr>
        <p:spPr>
          <a:xfrm>
            <a:off x="1405" y="25427"/>
            <a:ext cx="10820400" cy="517013"/>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75000" lnSpcReduction="20000"/>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4400" cap="none" dirty="0" smtClean="0">
                <a:ln w="500">
                  <a:noFill/>
                </a:ln>
                <a:latin typeface="Garamond" pitchFamily="18" charset="0"/>
                <a:cs typeface="Arial" pitchFamily="34" charset="0"/>
              </a:rPr>
              <a:t>Major Social Platforms for Recruiters</a:t>
            </a:r>
            <a:endParaRPr lang="en-US" sz="4400" dirty="0">
              <a:ln w="500">
                <a:noFill/>
              </a:ln>
              <a:latin typeface="Garamond" pitchFamily="18" charset="0"/>
              <a:cs typeface="Arial" pitchFamily="34" charset="0"/>
            </a:endParaRPr>
          </a:p>
        </p:txBody>
      </p:sp>
      <p:sp>
        <p:nvSpPr>
          <p:cNvPr id="8" name="AutoShape 2" descr="Image result for youtube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 name="AutoShape 4" descr="Image result for youtube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 name="AutoShape 6" descr="Image result for youtube log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1" name="AutoShape 8" descr="Image result for youtube logo"/>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0492" name="Picture 12" descr="Image result for youtube logo"/>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959" t="16758" r="8497" b="46650"/>
          <a:stretch/>
        </p:blipFill>
        <p:spPr bwMode="auto">
          <a:xfrm>
            <a:off x="155575" y="710528"/>
            <a:ext cx="2138261" cy="49594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4" name="Table 13"/>
          <p:cNvGraphicFramePr>
            <a:graphicFrameLocks noGrp="1"/>
          </p:cNvGraphicFramePr>
          <p:nvPr>
            <p:extLst>
              <p:ext uri="{D42A27DB-BD31-4B8C-83A1-F6EECF244321}">
                <p14:modId xmlns:p14="http://schemas.microsoft.com/office/powerpoint/2010/main" val="71832253"/>
              </p:ext>
            </p:extLst>
          </p:nvPr>
        </p:nvGraphicFramePr>
        <p:xfrm>
          <a:off x="156385" y="1450532"/>
          <a:ext cx="10523349" cy="2442608"/>
        </p:xfrm>
        <a:graphic>
          <a:graphicData uri="http://schemas.openxmlformats.org/drawingml/2006/table">
            <a:tbl>
              <a:tblPr firstRow="1" bandRow="1">
                <a:tableStyleId>{5940675A-B579-460E-94D1-54222C63F5DA}</a:tableStyleId>
              </a:tblPr>
              <a:tblGrid>
                <a:gridCol w="759417"/>
                <a:gridCol w="9763932"/>
              </a:tblGrid>
              <a:tr h="575022">
                <a:tc>
                  <a:txBody>
                    <a:bodyPr/>
                    <a:lstStyle/>
                    <a:p>
                      <a:r>
                        <a:rPr lang="en-IN" sz="2000" b="1" dirty="0" smtClean="0">
                          <a:latin typeface="Garamond" pitchFamily="18" charset="0"/>
                        </a:rPr>
                        <a:t>What </a:t>
                      </a:r>
                      <a:endParaRPr lang="en-IN" sz="2000" b="1" dirty="0">
                        <a:latin typeface="Garamond" pitchFamily="18" charset="0"/>
                      </a:endParaRPr>
                    </a:p>
                  </a:txBody>
                  <a:tcPr/>
                </a:tc>
                <a:tc>
                  <a:txBody>
                    <a:bodyPr/>
                    <a:lstStyle/>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IN" sz="1800" b="1" kern="1200" dirty="0" smtClean="0">
                          <a:solidFill>
                            <a:schemeClr val="tx1"/>
                          </a:solidFill>
                          <a:effectLst/>
                          <a:latin typeface="Garamond" pitchFamily="18" charset="0"/>
                          <a:ea typeface="+mn-ea"/>
                          <a:cs typeface="+mn-cs"/>
                        </a:rPr>
                        <a:t> YouTube is an online public communications site where videos are shared. Users can create their own accounts where they can upload, view, share videos and comment on them</a:t>
                      </a:r>
                      <a:r>
                        <a:rPr kumimoji="0" lang="en-IN" b="0" i="0" kern="1200" dirty="0" smtClean="0">
                          <a:solidFill>
                            <a:schemeClr val="tx1"/>
                          </a:solidFill>
                          <a:effectLst/>
                          <a:latin typeface="+mn-lt"/>
                          <a:ea typeface="+mn-ea"/>
                          <a:cs typeface="+mn-cs"/>
                        </a:rPr>
                        <a:t>.</a:t>
                      </a:r>
                      <a:endParaRPr kumimoji="0" lang="en-US" sz="1800" b="1" kern="1200" baseline="0" dirty="0" smtClean="0">
                        <a:solidFill>
                          <a:schemeClr val="tx1"/>
                        </a:solidFill>
                        <a:latin typeface="Garamond" pitchFamily="18" charset="0"/>
                        <a:ea typeface="+mn-ea"/>
                        <a:cs typeface="Calibri" pitchFamily="34" charset="0"/>
                      </a:endParaRPr>
                    </a:p>
                  </a:txBody>
                  <a:tcPr/>
                </a:tc>
              </a:tr>
              <a:tr h="1802528">
                <a:tc>
                  <a:txBody>
                    <a:bodyPr/>
                    <a:lstStyle/>
                    <a:p>
                      <a:r>
                        <a:rPr lang="en-IN" sz="2000" b="1" dirty="0" smtClean="0">
                          <a:latin typeface="Garamond" pitchFamily="18" charset="0"/>
                        </a:rPr>
                        <a:t>Why </a:t>
                      </a:r>
                      <a:endParaRPr lang="en-IN" sz="2000" b="1" dirty="0">
                        <a:latin typeface="Garamond" pitchFamily="18" charset="0"/>
                      </a:endParaRPr>
                    </a:p>
                  </a:txBody>
                  <a:tcPr/>
                </a:tc>
                <a:tc>
                  <a:txBody>
                    <a:bodyPr/>
                    <a:lstStyle/>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IN" sz="1800" b="1" kern="1200" dirty="0" smtClean="0">
                          <a:solidFill>
                            <a:schemeClr val="tx1"/>
                          </a:solidFill>
                          <a:effectLst/>
                          <a:latin typeface="Garamond" pitchFamily="18" charset="0"/>
                          <a:ea typeface="+mn-ea"/>
                          <a:cs typeface="+mn-cs"/>
                        </a:rPr>
                        <a:t>490 million users worldwide.</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IN" sz="1800" b="1" kern="1200" dirty="0" smtClean="0">
                          <a:solidFill>
                            <a:schemeClr val="tx1"/>
                          </a:solidFill>
                          <a:effectLst/>
                          <a:latin typeface="Garamond" pitchFamily="18" charset="0"/>
                          <a:ea typeface="+mn-ea"/>
                          <a:cs typeface="+mn-cs"/>
                        </a:rPr>
                        <a:t>The longest Video ever on YouTube is 48 hours (2 days!).</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IN" sz="1800" b="1" kern="1200" dirty="0" smtClean="0">
                          <a:solidFill>
                            <a:schemeClr val="tx1"/>
                          </a:solidFill>
                          <a:effectLst/>
                          <a:latin typeface="Garamond" pitchFamily="18" charset="0"/>
                          <a:ea typeface="+mn-ea"/>
                          <a:cs typeface="+mn-cs"/>
                        </a:rPr>
                        <a:t>It generates an estimated 92 billion page views each month.</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IN" sz="1800" b="1" kern="1200" dirty="0" smtClean="0">
                          <a:solidFill>
                            <a:schemeClr val="tx1"/>
                          </a:solidFill>
                          <a:effectLst/>
                          <a:latin typeface="Garamond" pitchFamily="18" charset="0"/>
                          <a:ea typeface="+mn-ea"/>
                          <a:cs typeface="+mn-cs"/>
                        </a:rPr>
                        <a:t>Together, we spend 2.9 billion hours on YouTube in a month. That’s 326,294 years.</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IN" sz="1800" b="1" kern="1200" dirty="0" smtClean="0">
                          <a:solidFill>
                            <a:schemeClr val="tx1"/>
                          </a:solidFill>
                          <a:effectLst/>
                          <a:latin typeface="Garamond" pitchFamily="18" charset="0"/>
                          <a:ea typeface="+mn-ea"/>
                          <a:cs typeface="+mn-cs"/>
                        </a:rPr>
                        <a:t>YouTube is localized in 25 countries across 43 languages.</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kumimoji="0" lang="en-IN" sz="1800" b="1" kern="1200" dirty="0" smtClean="0">
                          <a:solidFill>
                            <a:schemeClr val="tx1"/>
                          </a:solidFill>
                          <a:effectLst/>
                          <a:latin typeface="Garamond" pitchFamily="18" charset="0"/>
                          <a:ea typeface="+mn-ea"/>
                          <a:cs typeface="+mn-cs"/>
                        </a:rPr>
                        <a:t>Millions of videos are considered favourites every day.</a:t>
                      </a:r>
                      <a:endParaRPr kumimoji="0" lang="en-IN" sz="1800" b="1" kern="1200" baseline="0" dirty="0" smtClean="0">
                        <a:solidFill>
                          <a:schemeClr val="tx1"/>
                        </a:solidFill>
                        <a:latin typeface="Garamond" pitchFamily="18" charset="0"/>
                        <a:ea typeface="+mn-ea"/>
                        <a:cs typeface="Calibri" pitchFamily="34" charset="0"/>
                      </a:endParaRPr>
                    </a:p>
                  </a:txBody>
                  <a:tcPr/>
                </a:tc>
              </a:tr>
            </a:tbl>
          </a:graphicData>
        </a:graphic>
      </p:graphicFrame>
      <p:pic>
        <p:nvPicPr>
          <p:cNvPr id="20494" name="Picture 14" descr="Image result for google+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6" y="3941794"/>
            <a:ext cx="916729" cy="916729"/>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1224705" y="4107770"/>
            <a:ext cx="2220624" cy="584775"/>
          </a:xfrm>
          <a:prstGeom prst="rect">
            <a:avLst/>
          </a:prstGeom>
        </p:spPr>
        <p:txBody>
          <a:bodyPr wrap="square">
            <a:spAutoFit/>
          </a:bodyPr>
          <a:lstStyle/>
          <a:p>
            <a:r>
              <a:rPr lang="en-US" sz="3200" b="1" dirty="0" smtClean="0">
                <a:ln w="500">
                  <a:noFill/>
                </a:ln>
                <a:latin typeface="Garamond" pitchFamily="18" charset="0"/>
                <a:cs typeface="Arial" pitchFamily="34" charset="0"/>
              </a:rPr>
              <a:t>Google+</a:t>
            </a:r>
            <a:endParaRPr lang="en-IN" sz="3200" b="1" dirty="0"/>
          </a:p>
        </p:txBody>
      </p:sp>
      <p:graphicFrame>
        <p:nvGraphicFramePr>
          <p:cNvPr id="18" name="Table 17"/>
          <p:cNvGraphicFramePr>
            <a:graphicFrameLocks noGrp="1"/>
          </p:cNvGraphicFramePr>
          <p:nvPr>
            <p:extLst>
              <p:ext uri="{D42A27DB-BD31-4B8C-83A1-F6EECF244321}">
                <p14:modId xmlns:p14="http://schemas.microsoft.com/office/powerpoint/2010/main" val="2095392229"/>
              </p:ext>
            </p:extLst>
          </p:nvPr>
        </p:nvGraphicFramePr>
        <p:xfrm>
          <a:off x="182588" y="4998453"/>
          <a:ext cx="10523349" cy="2926080"/>
        </p:xfrm>
        <a:graphic>
          <a:graphicData uri="http://schemas.openxmlformats.org/drawingml/2006/table">
            <a:tbl>
              <a:tblPr firstRow="1" bandRow="1">
                <a:tableStyleId>{5940675A-B579-460E-94D1-54222C63F5DA}</a:tableStyleId>
              </a:tblPr>
              <a:tblGrid>
                <a:gridCol w="759417"/>
                <a:gridCol w="9763932"/>
              </a:tblGrid>
              <a:tr h="1134811">
                <a:tc>
                  <a:txBody>
                    <a:bodyPr/>
                    <a:lstStyle/>
                    <a:p>
                      <a:r>
                        <a:rPr lang="en-IN" sz="2000" b="1" dirty="0" smtClean="0">
                          <a:latin typeface="Garamond" pitchFamily="18" charset="0"/>
                        </a:rPr>
                        <a:t>What </a:t>
                      </a:r>
                      <a:endParaRPr lang="en-IN" sz="2000" b="1" dirty="0">
                        <a:latin typeface="Garamond" pitchFamily="18" charset="0"/>
                      </a:endParaRPr>
                    </a:p>
                  </a:txBody>
                  <a:tcPr/>
                </a:tc>
                <a:tc>
                  <a:txBody>
                    <a:bodyPr/>
                    <a:lstStyle/>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lang="en-US" sz="1800" b="1" dirty="0" smtClean="0">
                          <a:solidFill>
                            <a:schemeClr val="tx1"/>
                          </a:solidFill>
                          <a:latin typeface="Garamond" pitchFamily="18" charset="0"/>
                          <a:cs typeface="Calibri" pitchFamily="34" charset="0"/>
                        </a:rPr>
                        <a:t>Social networking and identity service owned and operated by Google Inc.</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lang="en-US" sz="1800" b="1" dirty="0" smtClean="0">
                          <a:solidFill>
                            <a:schemeClr val="tx1"/>
                          </a:solidFill>
                          <a:latin typeface="Garamond" pitchFamily="18" charset="0"/>
                          <a:cs typeface="Calibri" pitchFamily="34" charset="0"/>
                        </a:rPr>
                        <a:t>"Circles" enable users to organize people into groups for sharing</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lang="en-US" sz="1800" b="1" dirty="0" smtClean="0">
                          <a:solidFill>
                            <a:schemeClr val="tx1"/>
                          </a:solidFill>
                          <a:latin typeface="Garamond" pitchFamily="18" charset="0"/>
                          <a:cs typeface="Calibri" pitchFamily="34" charset="0"/>
                        </a:rPr>
                        <a:t>"Hangouts" are places used to facilitate group video chat (with a maximum of 10 people</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lang="en-US" sz="1800" b="1" dirty="0" smtClean="0">
                          <a:solidFill>
                            <a:schemeClr val="tx1"/>
                          </a:solidFill>
                          <a:latin typeface="Garamond" pitchFamily="18" charset="0"/>
                          <a:cs typeface="Calibri" pitchFamily="34" charset="0"/>
                        </a:rPr>
                        <a:t>Follow for Pages and Add for People</a:t>
                      </a:r>
                    </a:p>
                  </a:txBody>
                  <a:tcPr/>
                </a:tc>
              </a:tr>
              <a:tr h="1720782">
                <a:tc>
                  <a:txBody>
                    <a:bodyPr/>
                    <a:lstStyle/>
                    <a:p>
                      <a:r>
                        <a:rPr lang="en-IN" sz="2000" b="1" dirty="0" smtClean="0">
                          <a:latin typeface="Garamond" pitchFamily="18" charset="0"/>
                        </a:rPr>
                        <a:t>Why </a:t>
                      </a:r>
                      <a:endParaRPr lang="en-IN" sz="2000" b="1" dirty="0">
                        <a:latin typeface="Garamond" pitchFamily="18" charset="0"/>
                      </a:endParaRPr>
                    </a:p>
                  </a:txBody>
                  <a:tcPr/>
                </a:tc>
                <a:tc>
                  <a:txBody>
                    <a:bodyPr/>
                    <a:lstStyle/>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lang="en-US" sz="1800" b="1" dirty="0" smtClean="0">
                          <a:solidFill>
                            <a:schemeClr val="tx1"/>
                          </a:solidFill>
                          <a:latin typeface="Garamond" pitchFamily="18" charset="0"/>
                          <a:cs typeface="Calibri" pitchFamily="34" charset="0"/>
                        </a:rPr>
                        <a:t>Follow for Pages and Add for People</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lang="en-US" sz="1800" b="1" dirty="0" smtClean="0">
                          <a:solidFill>
                            <a:schemeClr val="tx1"/>
                          </a:solidFill>
                          <a:latin typeface="Garamond" pitchFamily="18" charset="0"/>
                          <a:cs typeface="Calibri" pitchFamily="34" charset="0"/>
                        </a:rPr>
                        <a:t>359+ Million active users</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lang="en-US" sz="1800" b="1" dirty="0" smtClean="0">
                          <a:solidFill>
                            <a:schemeClr val="tx1"/>
                          </a:solidFill>
                          <a:latin typeface="Garamond" pitchFamily="18" charset="0"/>
                          <a:cs typeface="Calibri" pitchFamily="34" charset="0"/>
                        </a:rPr>
                        <a:t>You can search for your classmates and follow them.</a:t>
                      </a: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r>
                        <a:rPr lang="en-US" sz="1800" b="1" dirty="0" smtClean="0">
                          <a:solidFill>
                            <a:schemeClr val="tx1"/>
                          </a:solidFill>
                          <a:latin typeface="Garamond" pitchFamily="18" charset="0"/>
                          <a:cs typeface="Calibri" pitchFamily="34" charset="0"/>
                        </a:rPr>
                        <a:t>Can search people, company, </a:t>
                      </a:r>
                      <a:r>
                        <a:rPr lang="en-US" sz="1800" b="1" dirty="0" err="1" smtClean="0">
                          <a:solidFill>
                            <a:schemeClr val="tx1"/>
                          </a:solidFill>
                          <a:latin typeface="Garamond" pitchFamily="18" charset="0"/>
                          <a:cs typeface="Calibri" pitchFamily="34" charset="0"/>
                        </a:rPr>
                        <a:t>etc</a:t>
                      </a:r>
                      <a:endParaRPr lang="en-US" sz="1800" b="1" dirty="0" smtClean="0">
                        <a:solidFill>
                          <a:schemeClr val="tx1"/>
                        </a:solidFill>
                        <a:latin typeface="Garamond" pitchFamily="18" charset="0"/>
                      </a:endParaRP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endParaRPr lang="en-US" sz="1800" b="1" dirty="0" smtClean="0">
                        <a:solidFill>
                          <a:schemeClr val="tx1"/>
                        </a:solidFill>
                        <a:latin typeface="Garamond" pitchFamily="18" charset="0"/>
                        <a:cs typeface="Calibri" pitchFamily="34" charset="0"/>
                      </a:endParaRPr>
                    </a:p>
                    <a:p>
                      <a:pPr marL="285750" marR="0" indent="-285750" algn="just" defTabSz="914400" rtl="0" eaLnBrk="1" fontAlgn="auto" latinLnBrk="0" hangingPunct="1">
                        <a:lnSpc>
                          <a:spcPct val="100000"/>
                        </a:lnSpc>
                        <a:spcBef>
                          <a:spcPts val="0"/>
                        </a:spcBef>
                        <a:spcAft>
                          <a:spcPts val="0"/>
                        </a:spcAft>
                        <a:buClr>
                          <a:srgbClr val="FF0000"/>
                        </a:buClr>
                        <a:buSzTx/>
                        <a:buFont typeface="Calibri" pitchFamily="34" charset="0"/>
                        <a:buChar char="®"/>
                        <a:tabLst/>
                        <a:defRPr/>
                      </a:pPr>
                      <a:endParaRPr kumimoji="0" lang="en-IN" sz="1800" b="1" kern="1200" baseline="0" dirty="0" smtClean="0">
                        <a:solidFill>
                          <a:schemeClr val="tx1"/>
                        </a:solidFill>
                        <a:latin typeface="Garamond" pitchFamily="18" charset="0"/>
                        <a:ea typeface="+mn-ea"/>
                        <a:cs typeface="Calibri" pitchFamily="34" charset="0"/>
                      </a:endParaRPr>
                    </a:p>
                  </a:txBody>
                  <a:tcPr/>
                </a:tc>
              </a:tr>
            </a:tbl>
          </a:graphicData>
        </a:graphic>
      </p:graphicFrame>
    </p:spTree>
    <p:extLst>
      <p:ext uri="{BB962C8B-B14F-4D97-AF65-F5344CB8AC3E}">
        <p14:creationId xmlns:p14="http://schemas.microsoft.com/office/powerpoint/2010/main" val="3310332969"/>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57150"/>
            <a:ext cx="10820400" cy="628650"/>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75000" lnSpcReduction="20000"/>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algn="ctr"/>
            <a:r>
              <a:rPr lang="en-US" sz="4400" dirty="0" smtClean="0">
                <a:ln w="500">
                  <a:noFill/>
                </a:ln>
                <a:latin typeface="Garamond" pitchFamily="18" charset="0"/>
                <a:cs typeface="Arial" pitchFamily="34" charset="0"/>
              </a:rPr>
              <a:t>Social recruitment tools and techniques</a:t>
            </a:r>
            <a:endParaRPr lang="en-US" sz="4400" dirty="0">
              <a:ln w="500">
                <a:noFill/>
              </a:ln>
              <a:latin typeface="Garamond" pitchFamily="18" charset="0"/>
              <a:cs typeface="Arial" pitchFamily="34" charset="0"/>
            </a:endParaRPr>
          </a:p>
        </p:txBody>
      </p:sp>
      <p:sp>
        <p:nvSpPr>
          <p:cNvPr id="16" name="TextBox 15"/>
          <p:cNvSpPr txBox="1"/>
          <p:nvPr/>
        </p:nvSpPr>
        <p:spPr>
          <a:xfrm>
            <a:off x="325464" y="1007390"/>
            <a:ext cx="10321872" cy="2031325"/>
          </a:xfrm>
          <a:prstGeom prst="rect">
            <a:avLst/>
          </a:prstGeom>
          <a:noFill/>
        </p:spPr>
        <p:txBody>
          <a:bodyPr wrap="square" rtlCol="0">
            <a:spAutoFit/>
          </a:bodyPr>
          <a:lstStyle/>
          <a:p>
            <a:pPr marL="285750" indent="-285750">
              <a:buClr>
                <a:srgbClr val="FF0000"/>
              </a:buClr>
              <a:buFont typeface="Garamond" pitchFamily="18" charset="0"/>
              <a:buChar char="®"/>
            </a:pPr>
            <a:r>
              <a:rPr lang="en-US" b="1" dirty="0">
                <a:latin typeface="Garamond" pitchFamily="18" charset="0"/>
              </a:rPr>
              <a:t>Tools and Techniques </a:t>
            </a:r>
            <a:r>
              <a:rPr lang="en-US" b="1" dirty="0" smtClean="0">
                <a:latin typeface="Garamond" pitchFamily="18" charset="0"/>
              </a:rPr>
              <a:t>help </a:t>
            </a:r>
            <a:r>
              <a:rPr lang="en-US" b="1" dirty="0">
                <a:latin typeface="Garamond" pitchFamily="18" charset="0"/>
              </a:rPr>
              <a:t>handling social media gets easier and helps you reach your specific goals.</a:t>
            </a:r>
            <a:endParaRPr lang="en-IN" b="1" dirty="0">
              <a:latin typeface="Garamond" pitchFamily="18" charset="0"/>
            </a:endParaRPr>
          </a:p>
          <a:p>
            <a:pPr>
              <a:buClr>
                <a:srgbClr val="FF0000"/>
              </a:buClr>
            </a:pPr>
            <a:r>
              <a:rPr lang="en-US" b="1" dirty="0">
                <a:latin typeface="Garamond" pitchFamily="18" charset="0"/>
              </a:rPr>
              <a:t> </a:t>
            </a:r>
            <a:endParaRPr lang="en-IN" b="1" dirty="0">
              <a:latin typeface="Garamond" pitchFamily="18" charset="0"/>
            </a:endParaRPr>
          </a:p>
          <a:p>
            <a:pPr marL="285750" indent="-285750">
              <a:buClr>
                <a:srgbClr val="FF0000"/>
              </a:buClr>
              <a:buFont typeface="Garamond" pitchFamily="18" charset="0"/>
              <a:buChar char="®"/>
            </a:pPr>
            <a:r>
              <a:rPr lang="en-US" b="1" dirty="0" smtClean="0">
                <a:latin typeface="Garamond" pitchFamily="18" charset="0"/>
              </a:rPr>
              <a:t>For better </a:t>
            </a:r>
            <a:r>
              <a:rPr lang="en-US" b="1" dirty="0">
                <a:latin typeface="Garamond" pitchFamily="18" charset="0"/>
              </a:rPr>
              <a:t>understanding and applicability we have divided the Tools and Techniques into two groups:</a:t>
            </a:r>
            <a:endParaRPr lang="en-IN" b="1" dirty="0">
              <a:latin typeface="Garamond" pitchFamily="18" charset="0"/>
            </a:endParaRPr>
          </a:p>
          <a:p>
            <a:pPr marL="979488" lvl="0" indent="-260350">
              <a:buClr>
                <a:srgbClr val="FF0000"/>
              </a:buClr>
              <a:buFont typeface="+mj-lt"/>
              <a:buAutoNum type="romanUcPeriod"/>
            </a:pPr>
            <a:r>
              <a:rPr lang="en-US" b="1" dirty="0" smtClean="0">
                <a:latin typeface="Garamond" pitchFamily="18" charset="0"/>
              </a:rPr>
              <a:t>Social </a:t>
            </a:r>
            <a:r>
              <a:rPr lang="en-US" b="1" dirty="0">
                <a:latin typeface="Garamond" pitchFamily="18" charset="0"/>
              </a:rPr>
              <a:t>Platform focused Tools &amp; Techniques.</a:t>
            </a:r>
            <a:endParaRPr lang="en-IN" b="1" dirty="0">
              <a:latin typeface="Garamond" pitchFamily="18" charset="0"/>
            </a:endParaRPr>
          </a:p>
          <a:p>
            <a:pPr marL="979488" lvl="0" indent="-260350">
              <a:buClr>
                <a:srgbClr val="FF0000"/>
              </a:buClr>
              <a:buFont typeface="+mj-lt"/>
              <a:buAutoNum type="romanUcPeriod"/>
            </a:pPr>
            <a:r>
              <a:rPr lang="en-US" b="1" dirty="0">
                <a:latin typeface="Garamond" pitchFamily="18" charset="0"/>
              </a:rPr>
              <a:t>Purpose focused Social Tools and Techniques.</a:t>
            </a:r>
            <a:endParaRPr lang="en-IN" b="1" dirty="0">
              <a:latin typeface="Garamond" pitchFamily="18" charset="0"/>
            </a:endParaRPr>
          </a:p>
          <a:p>
            <a:endParaRPr lang="en-IN" dirty="0"/>
          </a:p>
        </p:txBody>
      </p:sp>
      <p:pic>
        <p:nvPicPr>
          <p:cNvPr id="21514" name="Picture 10" descr="Image result for tools and techniques of social media recrui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057" y="2870091"/>
            <a:ext cx="9429739" cy="4702515"/>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318414" y="7572606"/>
            <a:ext cx="9594382" cy="369332"/>
          </a:xfrm>
          <a:prstGeom prst="rect">
            <a:avLst/>
          </a:prstGeom>
        </p:spPr>
        <p:txBody>
          <a:bodyPr wrap="square">
            <a:spAutoFit/>
          </a:bodyPr>
          <a:lstStyle/>
          <a:p>
            <a:r>
              <a:rPr lang="en-IN" dirty="0" smtClean="0"/>
              <a:t>Image Source: https</a:t>
            </a:r>
            <a:r>
              <a:rPr lang="en-IN" dirty="0"/>
              <a:t>://www.ontario.ca/page/social-media-small-business</a:t>
            </a:r>
          </a:p>
        </p:txBody>
      </p:sp>
    </p:spTree>
    <p:extLst>
      <p:ext uri="{BB962C8B-B14F-4D97-AF65-F5344CB8AC3E}">
        <p14:creationId xmlns:p14="http://schemas.microsoft.com/office/powerpoint/2010/main" val="2771511639"/>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605" y="718457"/>
            <a:ext cx="5433181" cy="36739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1"/>
          <p:cNvSpPr txBox="1">
            <a:spLocks/>
          </p:cNvSpPr>
          <p:nvPr/>
        </p:nvSpPr>
        <p:spPr>
          <a:xfrm>
            <a:off x="1405" y="25427"/>
            <a:ext cx="10820400" cy="517013"/>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90000" lnSpcReduction="10000"/>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marL="0" lvl="1" algn="ctr">
              <a:spcBef>
                <a:spcPct val="0"/>
              </a:spcBef>
            </a:pPr>
            <a:r>
              <a:rPr lang="en-US" sz="3300" b="1" dirty="0">
                <a:latin typeface="Garamond" pitchFamily="18" charset="0"/>
              </a:rPr>
              <a:t>Social Platform Focused Tools and </a:t>
            </a:r>
            <a:r>
              <a:rPr lang="en-US" sz="3300" b="1" dirty="0" smtClean="0">
                <a:latin typeface="Garamond" pitchFamily="18" charset="0"/>
              </a:rPr>
              <a:t>Techniques</a:t>
            </a:r>
            <a:endParaRPr lang="en-IN" b="1" dirty="0"/>
          </a:p>
          <a:p>
            <a:pPr marL="857250" indent="-857250" algn="ctr">
              <a:buFont typeface="+mj-lt"/>
              <a:buAutoNum type="romanUcPeriod"/>
            </a:pPr>
            <a:endParaRPr lang="en-US" sz="4400" dirty="0">
              <a:ln w="500">
                <a:noFill/>
              </a:ln>
              <a:latin typeface="Garamond" pitchFamily="18" charset="0"/>
              <a:cs typeface="Arial" pitchFamily="34" charset="0"/>
            </a:endParaRPr>
          </a:p>
        </p:txBody>
      </p:sp>
      <p:pic>
        <p:nvPicPr>
          <p:cNvPr id="5"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11717"/>
          <a:stretch/>
        </p:blipFill>
        <p:spPr bwMode="auto">
          <a:xfrm>
            <a:off x="343208" y="718457"/>
            <a:ext cx="3249078" cy="650060"/>
          </a:xfrm>
          <a:prstGeom prst="rect">
            <a:avLst/>
          </a:prstGeom>
          <a:noFill/>
          <a:ln w="28575">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
        <p:nvSpPr>
          <p:cNvPr id="6" name="Title 2"/>
          <p:cNvSpPr txBox="1">
            <a:spLocks/>
          </p:cNvSpPr>
          <p:nvPr/>
        </p:nvSpPr>
        <p:spPr>
          <a:xfrm>
            <a:off x="778329" y="1531804"/>
            <a:ext cx="5486400" cy="607239"/>
          </a:xfrm>
          <a:prstGeom prst="rect">
            <a:avLst/>
          </a:prstGeom>
          <a:solidFill>
            <a:schemeClr val="bg1"/>
          </a:solidFill>
          <a:ln>
            <a:noFill/>
          </a:ln>
          <a:effectLst>
            <a:glow rad="101600">
              <a:schemeClr val="accent1">
                <a:satMod val="175000"/>
                <a:alpha val="40000"/>
              </a:schemeClr>
            </a:glow>
          </a:effectLst>
        </p:spPr>
        <p:txBody>
          <a:bodyPr>
            <a:normAutofit lnSpcReduction="10000"/>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r>
              <a:rPr lang="en-US" sz="3600" dirty="0" smtClean="0">
                <a:ln w="500">
                  <a:noFill/>
                </a:ln>
                <a:solidFill>
                  <a:srgbClr val="0000CC"/>
                </a:solidFill>
                <a:latin typeface="Calibri" pitchFamily="34" charset="0"/>
                <a:cs typeface="Calibri" pitchFamily="34" charset="0"/>
              </a:rPr>
              <a:t>Facebook Graph Search</a:t>
            </a:r>
            <a:endParaRPr lang="en-US" sz="3600" dirty="0">
              <a:ln w="500">
                <a:noFill/>
              </a:ln>
              <a:solidFill>
                <a:srgbClr val="0000CC"/>
              </a:solidFill>
              <a:latin typeface="Calibri" pitchFamily="34" charset="0"/>
              <a:cs typeface="Calibri" pitchFamily="34" charset="0"/>
            </a:endParaRPr>
          </a:p>
        </p:txBody>
      </p:sp>
      <p:sp>
        <p:nvSpPr>
          <p:cNvPr id="7" name="Content Placeholder 1"/>
          <p:cNvSpPr txBox="1">
            <a:spLocks/>
          </p:cNvSpPr>
          <p:nvPr/>
        </p:nvSpPr>
        <p:spPr>
          <a:xfrm>
            <a:off x="458605" y="2262095"/>
            <a:ext cx="10363200" cy="5571789"/>
          </a:xfrm>
          <a:prstGeom prst="rect">
            <a:avLst/>
          </a:prstGeom>
        </p:spPr>
        <p:txBody>
          <a:bodyPr lIns="116979" tIns="58490" rIns="116979" bIns="58490">
            <a:no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a:buFont typeface="Garamond" pitchFamily="18" charset="0"/>
              <a:buChar char="®"/>
            </a:pPr>
            <a:r>
              <a:rPr lang="en-US" sz="3100" b="1" dirty="0" smtClean="0">
                <a:latin typeface="Garamond" pitchFamily="18" charset="0"/>
                <a:cs typeface="Calibri" pitchFamily="34" charset="0"/>
              </a:rPr>
              <a:t>Semantic search engine</a:t>
            </a:r>
          </a:p>
          <a:p>
            <a:pPr>
              <a:buFont typeface="Garamond" pitchFamily="18" charset="0"/>
              <a:buChar char="®"/>
            </a:pPr>
            <a:endParaRPr lang="en-US" sz="3100" b="1" dirty="0" smtClean="0">
              <a:latin typeface="Garamond" pitchFamily="18" charset="0"/>
              <a:cs typeface="Calibri" pitchFamily="34" charset="0"/>
            </a:endParaRPr>
          </a:p>
          <a:p>
            <a:pPr>
              <a:buFont typeface="Garamond" pitchFamily="18" charset="0"/>
              <a:buChar char="®"/>
            </a:pPr>
            <a:r>
              <a:rPr lang="en-US" sz="3100" b="1" dirty="0" smtClean="0">
                <a:latin typeface="Garamond" pitchFamily="18" charset="0"/>
                <a:cs typeface="Calibri" pitchFamily="34" charset="0"/>
              </a:rPr>
              <a:t>Introduced by Facebook in March 2013. </a:t>
            </a:r>
          </a:p>
          <a:p>
            <a:pPr>
              <a:buFont typeface="Garamond" pitchFamily="18" charset="0"/>
              <a:buChar char="®"/>
            </a:pPr>
            <a:endParaRPr lang="en-US" sz="3100" b="1" dirty="0" smtClean="0">
              <a:latin typeface="Garamond" pitchFamily="18" charset="0"/>
              <a:cs typeface="Calibri" pitchFamily="34" charset="0"/>
            </a:endParaRPr>
          </a:p>
          <a:p>
            <a:pPr>
              <a:buFont typeface="Garamond" pitchFamily="18" charset="0"/>
              <a:buChar char="®"/>
            </a:pPr>
            <a:r>
              <a:rPr lang="en-US" sz="3100" b="1" dirty="0" smtClean="0">
                <a:latin typeface="Garamond" pitchFamily="18" charset="0"/>
                <a:cs typeface="Calibri" pitchFamily="34" charset="0"/>
              </a:rPr>
              <a:t>Designed to give answers to user natural language queries rather than a list of links. </a:t>
            </a:r>
          </a:p>
          <a:p>
            <a:pPr>
              <a:buFont typeface="Garamond" pitchFamily="18" charset="0"/>
              <a:buChar char="®"/>
            </a:pPr>
            <a:endParaRPr lang="en-US" sz="3100" b="1" dirty="0" smtClean="0">
              <a:latin typeface="Garamond" pitchFamily="18" charset="0"/>
              <a:cs typeface="Calibri" pitchFamily="34" charset="0"/>
            </a:endParaRPr>
          </a:p>
          <a:p>
            <a:pPr>
              <a:buFont typeface="Garamond" pitchFamily="18" charset="0"/>
              <a:buChar char="®"/>
            </a:pPr>
            <a:r>
              <a:rPr lang="en-US" sz="3100" b="1" dirty="0" smtClean="0">
                <a:latin typeface="Garamond" pitchFamily="18" charset="0"/>
                <a:cs typeface="Calibri" pitchFamily="34" charset="0"/>
              </a:rPr>
              <a:t>Combines the big data acquired from its over one billion users and external data into a search engine providing user-specific search results.</a:t>
            </a:r>
          </a:p>
          <a:p>
            <a:pPr>
              <a:buFont typeface="Garamond" pitchFamily="18" charset="0"/>
              <a:buChar char="®"/>
            </a:pPr>
            <a:r>
              <a:rPr lang="en-US" sz="3100" b="1" dirty="0" smtClean="0">
                <a:latin typeface="Garamond" pitchFamily="18" charset="0"/>
              </a:rPr>
              <a:t>No Boolean. Basic ‘natural language’ commands</a:t>
            </a:r>
            <a:endParaRPr lang="en-US" sz="3100" b="1" dirty="0">
              <a:latin typeface="Garamond" pitchFamily="18" charset="0"/>
            </a:endParaRPr>
          </a:p>
        </p:txBody>
      </p:sp>
    </p:spTree>
    <p:extLst>
      <p:ext uri="{BB962C8B-B14F-4D97-AF65-F5344CB8AC3E}">
        <p14:creationId xmlns:p14="http://schemas.microsoft.com/office/powerpoint/2010/main" val="1984865743"/>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a:spLocks noGrp="1"/>
          </p:cNvSpPr>
          <p:nvPr>
            <p:ph type="title"/>
          </p:nvPr>
        </p:nvSpPr>
        <p:spPr>
          <a:xfrm>
            <a:off x="174171" y="163286"/>
            <a:ext cx="7924800" cy="649676"/>
          </a:xfrm>
          <a:solidFill>
            <a:schemeClr val="bg1"/>
          </a:solidFill>
          <a:ln>
            <a:noFill/>
          </a:ln>
          <a:effectLst>
            <a:glow rad="101600">
              <a:schemeClr val="accent1">
                <a:satMod val="175000"/>
                <a:alpha val="40000"/>
              </a:schemeClr>
            </a:glow>
          </a:effectLst>
        </p:spPr>
        <p:txBody>
          <a:bodyPr>
            <a:normAutofit/>
          </a:bodyPr>
          <a:lstStyle/>
          <a:p>
            <a:r>
              <a:rPr lang="en-US" sz="3600" dirty="0">
                <a:ln w="500">
                  <a:noFill/>
                </a:ln>
                <a:solidFill>
                  <a:srgbClr val="0000CC"/>
                </a:solidFill>
                <a:latin typeface="Calibri" pitchFamily="34" charset="0"/>
                <a:cs typeface="Calibri" pitchFamily="34" charset="0"/>
              </a:rPr>
              <a:t>People from specific Location</a:t>
            </a:r>
            <a:endParaRPr lang="en-US" sz="3600" dirty="0">
              <a:ln w="500">
                <a:noFill/>
              </a:ln>
              <a:solidFill>
                <a:srgbClr val="0000CC"/>
              </a:solidFill>
              <a:latin typeface="Calibri" pitchFamily="34" charset="0"/>
              <a:cs typeface="Calibri"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743" y="1069824"/>
            <a:ext cx="9093200" cy="6900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541389"/>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2"/>
          <p:cNvSpPr>
            <a:spLocks noGrp="1"/>
          </p:cNvSpPr>
          <p:nvPr>
            <p:ph type="title"/>
          </p:nvPr>
        </p:nvSpPr>
        <p:spPr>
          <a:xfrm>
            <a:off x="212271" y="228600"/>
            <a:ext cx="9225643" cy="649676"/>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Calibri" pitchFamily="34" charset="0"/>
                <a:cs typeface="Calibri" pitchFamily="34" charset="0"/>
              </a:rPr>
              <a:t>People from target companies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356" y="1017212"/>
            <a:ext cx="10368643" cy="68282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1251420"/>
      </p:ext>
    </p:extLst>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508001" y="244928"/>
            <a:ext cx="6905170" cy="617019"/>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Calibri" pitchFamily="34" charset="0"/>
                <a:cs typeface="Calibri" pitchFamily="34" charset="0"/>
              </a:rPr>
              <a:t>Job Title based search</a:t>
            </a:r>
            <a:endParaRPr lang="en-US" sz="3600" dirty="0">
              <a:ln w="500">
                <a:noFill/>
              </a:ln>
              <a:solidFill>
                <a:srgbClr val="0000CC"/>
              </a:solidFill>
              <a:latin typeface="Calibri" pitchFamily="34" charset="0"/>
              <a:cs typeface="Calibri"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672" y="1123889"/>
            <a:ext cx="10436677" cy="6944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5941727"/>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81645" y="146957"/>
            <a:ext cx="9862457" cy="648897"/>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Calibri" pitchFamily="34" charset="0"/>
                <a:cs typeface="Calibri" pitchFamily="34" charset="0"/>
              </a:rPr>
              <a:t>Search by job title</a:t>
            </a:r>
            <a:endParaRPr lang="en-US" sz="3600" dirty="0">
              <a:ln w="500">
                <a:noFill/>
              </a:ln>
              <a:solidFill>
                <a:srgbClr val="0000CC"/>
              </a:solidFill>
              <a:latin typeface="Calibri" pitchFamily="34" charset="0"/>
              <a:cs typeface="Calibri"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029" y="988181"/>
            <a:ext cx="9579428" cy="69138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9285201"/>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65316" y="123409"/>
            <a:ext cx="9976755" cy="667576"/>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extLst/>
          </a:lstStyle>
          <a:p>
            <a:r>
              <a:rPr lang="en-US" dirty="0"/>
              <a:t>Job Title Searches from Target Companies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123" y="1026805"/>
            <a:ext cx="9886948" cy="6992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4974696"/>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9" y="1053495"/>
            <a:ext cx="10319653" cy="7012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2"/>
          <p:cNvSpPr txBox="1">
            <a:spLocks/>
          </p:cNvSpPr>
          <p:nvPr/>
        </p:nvSpPr>
        <p:spPr>
          <a:xfrm>
            <a:off x="163290" y="106760"/>
            <a:ext cx="10319653" cy="690034"/>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defPPr>
              <a:defRPr lang="en-US"/>
            </a:defPPr>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lstStyle>
          <a:p>
            <a:r>
              <a:rPr lang="en-US" dirty="0"/>
              <a:t>Job Title Searches from Target Companies</a:t>
            </a:r>
          </a:p>
        </p:txBody>
      </p:sp>
    </p:spTree>
    <p:extLst>
      <p:ext uri="{BB962C8B-B14F-4D97-AF65-F5344CB8AC3E}">
        <p14:creationId xmlns:p14="http://schemas.microsoft.com/office/powerpoint/2010/main" val="1256367042"/>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820057" y="179613"/>
            <a:ext cx="7059385" cy="617019"/>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Calibri" pitchFamily="34" charset="0"/>
                <a:cs typeface="Calibri" pitchFamily="34" charset="0"/>
              </a:rPr>
              <a:t>Searches based on ‘Likes’</a:t>
            </a:r>
            <a:endParaRPr lang="en-US" sz="3600" dirty="0">
              <a:ln w="500">
                <a:noFill/>
              </a:ln>
              <a:solidFill>
                <a:srgbClr val="0000CC"/>
              </a:solidFill>
              <a:latin typeface="Calibri" pitchFamily="34" charset="0"/>
              <a:cs typeface="Calibri"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057" y="1026805"/>
            <a:ext cx="8470900" cy="6992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9330345"/>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581542" y="228599"/>
            <a:ext cx="5588000" cy="599912"/>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Calibri" pitchFamily="34" charset="0"/>
                <a:cs typeface="Calibri" pitchFamily="34" charset="0"/>
              </a:rPr>
              <a:t>Topic Based Search</a:t>
            </a:r>
            <a:endParaRPr lang="en-US" sz="3600" dirty="0">
              <a:ln w="500">
                <a:noFill/>
              </a:ln>
              <a:solidFill>
                <a:srgbClr val="0000CC"/>
              </a:solidFill>
              <a:latin typeface="Calibri" pitchFamily="34" charset="0"/>
              <a:cs typeface="Calibri" pitchFamily="34"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658" y="1010477"/>
            <a:ext cx="9109528" cy="70036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7405081"/>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9898" y="424543"/>
            <a:ext cx="7811343" cy="665226"/>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Calibri" pitchFamily="34" charset="0"/>
                <a:cs typeface="Calibri" pitchFamily="34" charset="0"/>
              </a:rPr>
              <a:t>Searching people within Groups</a:t>
            </a:r>
            <a:endParaRPr lang="en-US" sz="3600" dirty="0">
              <a:ln w="500">
                <a:noFill/>
              </a:ln>
              <a:solidFill>
                <a:srgbClr val="0000CC"/>
              </a:solidFill>
              <a:latin typeface="Calibri" pitchFamily="34" charset="0"/>
              <a:cs typeface="Calibri" pitchFamily="34" charset="0"/>
            </a:endParaRPr>
          </a:p>
        </p:txBody>
      </p:sp>
      <p:sp>
        <p:nvSpPr>
          <p:cNvPr id="2" name="Content Placeholder 1"/>
          <p:cNvSpPr>
            <a:spLocks noGrp="1"/>
          </p:cNvSpPr>
          <p:nvPr>
            <p:ph idx="1"/>
          </p:nvPr>
        </p:nvSpPr>
        <p:spPr>
          <a:xfrm>
            <a:off x="787400" y="1888136"/>
            <a:ext cx="9319986" cy="5464681"/>
          </a:xfrm>
        </p:spPr>
        <p:txBody>
          <a:bodyPr lIns="116979" tIns="58490" rIns="116979" bIns="58490"/>
          <a:lstStyle/>
          <a:p>
            <a:r>
              <a:rPr lang="en-US" sz="3600" b="1" dirty="0" smtClean="0">
                <a:solidFill>
                  <a:srgbClr val="3B3B3B"/>
                </a:solidFill>
                <a:latin typeface="Garamond" pitchFamily="18" charset="0"/>
              </a:rPr>
              <a:t> Graph </a:t>
            </a:r>
            <a:r>
              <a:rPr lang="en-US" sz="3600" b="1" dirty="0">
                <a:solidFill>
                  <a:srgbClr val="3B3B3B"/>
                </a:solidFill>
                <a:latin typeface="Garamond" pitchFamily="18" charset="0"/>
              </a:rPr>
              <a:t>search allows you to search for people within mentioned groups; even if you are not </a:t>
            </a:r>
            <a:r>
              <a:rPr lang="en-US" sz="3600" b="1" dirty="0" smtClean="0">
                <a:solidFill>
                  <a:srgbClr val="3B3B3B"/>
                </a:solidFill>
                <a:latin typeface="Garamond" pitchFamily="18" charset="0"/>
              </a:rPr>
              <a:t>a </a:t>
            </a:r>
            <a:r>
              <a:rPr lang="en-US" sz="3600" b="1" dirty="0">
                <a:solidFill>
                  <a:srgbClr val="3B3B3B"/>
                </a:solidFill>
                <a:latin typeface="Garamond" pitchFamily="18" charset="0"/>
              </a:rPr>
              <a:t>part of those groups.</a:t>
            </a:r>
            <a:endParaRPr lang="en-US" b="1" dirty="0">
              <a:solidFill>
                <a:srgbClr val="3B3B3B"/>
              </a:solidFill>
              <a:latin typeface="Garamond" pitchFamily="18" charset="0"/>
            </a:endParaRPr>
          </a:p>
        </p:txBody>
      </p:sp>
    </p:spTree>
    <p:extLst>
      <p:ext uri="{BB962C8B-B14F-4D97-AF65-F5344CB8AC3E}">
        <p14:creationId xmlns:p14="http://schemas.microsoft.com/office/powerpoint/2010/main" val="1226375136"/>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B13FE7C-9F2C-4785-9E36-15C787D00BD6}" type="slidenum">
              <a:rPr lang="en-US" smtClean="0">
                <a:solidFill>
                  <a:prstClr val="black">
                    <a:tint val="75000"/>
                  </a:prstClr>
                </a:solidFill>
              </a:rPr>
              <a:pPr/>
              <a:t>31</a:t>
            </a:fld>
            <a:endParaRPr lang="en-US" dirty="0">
              <a:solidFill>
                <a:prstClr val="black">
                  <a:tint val="75000"/>
                </a:prstClr>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185" y="1175660"/>
            <a:ext cx="8808357" cy="6992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itle 2"/>
          <p:cNvSpPr txBox="1">
            <a:spLocks/>
          </p:cNvSpPr>
          <p:nvPr/>
        </p:nvSpPr>
        <p:spPr>
          <a:xfrm>
            <a:off x="293921" y="114303"/>
            <a:ext cx="9568543" cy="963383"/>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fontScale="92500" lnSpcReduction="10000"/>
          </a:bodyPr>
          <a:lstStyle>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extLst/>
          </a:lstStyle>
          <a:p>
            <a:r>
              <a:rPr lang="en-US" dirty="0"/>
              <a:t>members of groups named "</a:t>
            </a:r>
            <a:r>
              <a:rPr lang="en-US" dirty="0" err="1"/>
              <a:t>sql</a:t>
            </a:r>
            <a:r>
              <a:rPr lang="en-US" dirty="0"/>
              <a:t>" who work at </a:t>
            </a:r>
            <a:r>
              <a:rPr lang="en-US" dirty="0" err="1"/>
              <a:t>microsoft</a:t>
            </a:r>
            <a:endParaRPr lang="en-US" dirty="0"/>
          </a:p>
        </p:txBody>
      </p:sp>
    </p:spTree>
    <p:extLst>
      <p:ext uri="{BB962C8B-B14F-4D97-AF65-F5344CB8AC3E}">
        <p14:creationId xmlns:p14="http://schemas.microsoft.com/office/powerpoint/2010/main" val="1624150466"/>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a:spLocks noGrp="1"/>
          </p:cNvSpPr>
          <p:nvPr>
            <p:ph type="title"/>
          </p:nvPr>
        </p:nvSpPr>
        <p:spPr>
          <a:xfrm>
            <a:off x="1284514" y="146957"/>
            <a:ext cx="5994400" cy="731319"/>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Calibri" pitchFamily="34" charset="0"/>
                <a:cs typeface="Calibri" pitchFamily="34" charset="0"/>
              </a:rPr>
              <a:t>Language Speakers</a:t>
            </a: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020" y="1073624"/>
            <a:ext cx="9867294" cy="69279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8717887"/>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a:spLocks noGrp="1"/>
          </p:cNvSpPr>
          <p:nvPr>
            <p:ph type="title"/>
          </p:nvPr>
        </p:nvSpPr>
        <p:spPr>
          <a:xfrm>
            <a:off x="288471" y="244928"/>
            <a:ext cx="10031186" cy="698662"/>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Calibri" pitchFamily="34" charset="0"/>
                <a:cs typeface="Calibri" pitchFamily="34" charset="0"/>
              </a:rPr>
              <a:t>Graph Search Variables</a:t>
            </a:r>
            <a:endParaRPr lang="en-US" sz="3600" dirty="0">
              <a:ln w="500">
                <a:noFill/>
              </a:ln>
              <a:solidFill>
                <a:srgbClr val="0000CC"/>
              </a:solidFill>
              <a:latin typeface="Calibri" pitchFamily="34" charset="0"/>
              <a:cs typeface="Calibri" pitchFamily="34" charset="0"/>
            </a:endParaRPr>
          </a:p>
        </p:txBody>
      </p:sp>
      <p:sp>
        <p:nvSpPr>
          <p:cNvPr id="2" name="TextBox 1"/>
          <p:cNvSpPr txBox="1"/>
          <p:nvPr/>
        </p:nvSpPr>
        <p:spPr>
          <a:xfrm>
            <a:off x="769257" y="1476466"/>
            <a:ext cx="8026400" cy="6150543"/>
          </a:xfrm>
          <a:prstGeom prst="rect">
            <a:avLst/>
          </a:prstGeom>
          <a:noFill/>
        </p:spPr>
        <p:txBody>
          <a:bodyPr wrap="square" lIns="116979" tIns="58490" rIns="116979" bIns="58490" rtlCol="0">
            <a:spAutoFit/>
          </a:bodyPr>
          <a:lstStyle/>
          <a:p>
            <a:pPr marL="620713" indent="-620713">
              <a:lnSpc>
                <a:spcPct val="200000"/>
              </a:lnSpc>
              <a:buClr>
                <a:srgbClr val="FF0000"/>
              </a:buClr>
              <a:buFont typeface="Wingdings" panose="05000000000000000000" pitchFamily="2" charset="2"/>
              <a:buChar char="ü"/>
            </a:pPr>
            <a:r>
              <a:rPr lang="en-US" sz="2800" b="1" dirty="0">
                <a:latin typeface="Garamond" pitchFamily="18" charset="0"/>
              </a:rPr>
              <a:t>People who are</a:t>
            </a:r>
            <a:endParaRPr lang="en-US" sz="2800" b="1" dirty="0">
              <a:latin typeface="Garamond" pitchFamily="18" charset="0"/>
            </a:endParaRPr>
          </a:p>
          <a:p>
            <a:pPr marL="620713" indent="-620713">
              <a:lnSpc>
                <a:spcPct val="200000"/>
              </a:lnSpc>
              <a:buClr>
                <a:srgbClr val="FF0000"/>
              </a:buClr>
              <a:buFont typeface="Wingdings" panose="05000000000000000000" pitchFamily="2" charset="2"/>
              <a:buChar char="ü"/>
            </a:pPr>
            <a:r>
              <a:rPr lang="en-US" sz="2800" b="1" dirty="0">
                <a:latin typeface="Garamond" pitchFamily="18" charset="0"/>
              </a:rPr>
              <a:t>People who </a:t>
            </a:r>
            <a:r>
              <a:rPr lang="en-US" sz="2800" b="1" dirty="0">
                <a:latin typeface="Garamond" pitchFamily="18" charset="0"/>
              </a:rPr>
              <a:t>work at</a:t>
            </a:r>
          </a:p>
          <a:p>
            <a:pPr marL="620713" indent="-620713">
              <a:lnSpc>
                <a:spcPct val="200000"/>
              </a:lnSpc>
              <a:buClr>
                <a:srgbClr val="FF0000"/>
              </a:buClr>
              <a:buFont typeface="Wingdings" panose="05000000000000000000" pitchFamily="2" charset="2"/>
              <a:buChar char="ü"/>
            </a:pPr>
            <a:r>
              <a:rPr lang="en-US" sz="2800" b="1" dirty="0">
                <a:latin typeface="Garamond" pitchFamily="18" charset="0"/>
              </a:rPr>
              <a:t>People who live in</a:t>
            </a:r>
          </a:p>
          <a:p>
            <a:pPr marL="620713" indent="-620713">
              <a:lnSpc>
                <a:spcPct val="200000"/>
              </a:lnSpc>
              <a:buClr>
                <a:srgbClr val="FF0000"/>
              </a:buClr>
              <a:buFont typeface="Wingdings" panose="05000000000000000000" pitchFamily="2" charset="2"/>
              <a:buChar char="ü"/>
            </a:pPr>
            <a:r>
              <a:rPr lang="en-US" sz="2800" b="1" dirty="0">
                <a:latin typeface="Garamond" pitchFamily="18" charset="0"/>
              </a:rPr>
              <a:t>People who like</a:t>
            </a:r>
          </a:p>
          <a:p>
            <a:pPr marL="620713" indent="-620713">
              <a:lnSpc>
                <a:spcPct val="200000"/>
              </a:lnSpc>
              <a:buClr>
                <a:srgbClr val="FF0000"/>
              </a:buClr>
              <a:buFont typeface="Wingdings" panose="05000000000000000000" pitchFamily="2" charset="2"/>
              <a:buChar char="ü"/>
            </a:pPr>
            <a:r>
              <a:rPr lang="en-US" sz="2800" b="1" dirty="0">
                <a:latin typeface="Garamond" pitchFamily="18" charset="0"/>
              </a:rPr>
              <a:t>People who speak</a:t>
            </a:r>
          </a:p>
          <a:p>
            <a:pPr marL="620713" indent="-620713">
              <a:lnSpc>
                <a:spcPct val="200000"/>
              </a:lnSpc>
              <a:buClr>
                <a:srgbClr val="FF0000"/>
              </a:buClr>
              <a:buFont typeface="Wingdings" panose="05000000000000000000" pitchFamily="2" charset="2"/>
              <a:buChar char="ü"/>
            </a:pPr>
            <a:r>
              <a:rPr lang="en-US" sz="2800" b="1" dirty="0">
                <a:latin typeface="Garamond" pitchFamily="18" charset="0"/>
              </a:rPr>
              <a:t>People who majored in</a:t>
            </a:r>
          </a:p>
          <a:p>
            <a:pPr marL="620713" indent="-620713">
              <a:lnSpc>
                <a:spcPct val="200000"/>
              </a:lnSpc>
              <a:buClr>
                <a:srgbClr val="FF0000"/>
              </a:buClr>
              <a:buFont typeface="Wingdings" panose="05000000000000000000" pitchFamily="2" charset="2"/>
              <a:buChar char="ü"/>
            </a:pPr>
            <a:r>
              <a:rPr lang="en-US" sz="2800" b="1" dirty="0">
                <a:latin typeface="Garamond" pitchFamily="18" charset="0"/>
              </a:rPr>
              <a:t>Members</a:t>
            </a:r>
            <a:r>
              <a:rPr lang="en-US" sz="2800" b="1" dirty="0">
                <a:latin typeface="Garamond" pitchFamily="18" charset="0"/>
              </a:rPr>
              <a:t> of groups named </a:t>
            </a:r>
            <a:r>
              <a:rPr lang="en-US" sz="2800" b="1" dirty="0">
                <a:latin typeface="Garamond" pitchFamily="18" charset="0"/>
              </a:rPr>
              <a:t>“keyword“</a:t>
            </a:r>
          </a:p>
        </p:txBody>
      </p:sp>
    </p:spTree>
    <p:extLst>
      <p:ext uri="{BB962C8B-B14F-4D97-AF65-F5344CB8AC3E}">
        <p14:creationId xmlns:p14="http://schemas.microsoft.com/office/powerpoint/2010/main" val="2653666626"/>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42900" y="179614"/>
            <a:ext cx="7988300" cy="780305"/>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Calibri" pitchFamily="34" charset="0"/>
                <a:cs typeface="Calibri" pitchFamily="34" charset="0"/>
              </a:rPr>
              <a:t>Things to Remember</a:t>
            </a:r>
            <a:endParaRPr lang="en-US" sz="3600" dirty="0">
              <a:ln w="500">
                <a:noFill/>
              </a:ln>
              <a:solidFill>
                <a:srgbClr val="0000CC"/>
              </a:solidFill>
              <a:latin typeface="Calibri" pitchFamily="34" charset="0"/>
              <a:cs typeface="Calibri" pitchFamily="34" charset="0"/>
            </a:endParaRPr>
          </a:p>
        </p:txBody>
      </p:sp>
      <p:sp>
        <p:nvSpPr>
          <p:cNvPr id="6" name="TextBox 5"/>
          <p:cNvSpPr txBox="1"/>
          <p:nvPr/>
        </p:nvSpPr>
        <p:spPr>
          <a:xfrm>
            <a:off x="2235200" y="1748084"/>
            <a:ext cx="9347200" cy="918341"/>
          </a:xfrm>
          <a:prstGeom prst="rect">
            <a:avLst/>
          </a:prstGeom>
          <a:noFill/>
        </p:spPr>
        <p:txBody>
          <a:bodyPr wrap="square" lIns="116979" tIns="58490" rIns="116979" bIns="58490" rtlCol="0">
            <a:spAutoFit/>
          </a:bodyPr>
          <a:lstStyle/>
          <a:p>
            <a:r>
              <a:rPr lang="en-US" sz="2600" b="1" dirty="0">
                <a:solidFill>
                  <a:prstClr val="black"/>
                </a:solidFill>
                <a:latin typeface="Garamond" pitchFamily="18" charset="0"/>
              </a:rPr>
              <a:t>Don’t compare it with Linkedin or any other Job Portal. Its just another possible tool for recruitment.</a:t>
            </a:r>
          </a:p>
        </p:txBody>
      </p:sp>
      <p:sp>
        <p:nvSpPr>
          <p:cNvPr id="7" name="TextBox 6"/>
          <p:cNvSpPr txBox="1"/>
          <p:nvPr/>
        </p:nvSpPr>
        <p:spPr>
          <a:xfrm>
            <a:off x="504372" y="2666425"/>
            <a:ext cx="8940800" cy="1718561"/>
          </a:xfrm>
          <a:prstGeom prst="rect">
            <a:avLst/>
          </a:prstGeom>
          <a:noFill/>
        </p:spPr>
        <p:txBody>
          <a:bodyPr wrap="square" lIns="116979" tIns="58490" rIns="116979" bIns="58490" rtlCol="0">
            <a:spAutoFit/>
          </a:bodyPr>
          <a:lstStyle/>
          <a:p>
            <a:r>
              <a:rPr lang="en-US" sz="2600" b="1" dirty="0">
                <a:solidFill>
                  <a:prstClr val="black"/>
                </a:solidFill>
                <a:latin typeface="Garamond" pitchFamily="18" charset="0"/>
              </a:rPr>
              <a:t>Designation search is not very flexible. We have to use pre-defined Job Titles. It does not support variants. For E.g. Only the keyword “software” wont work, it has to be “software Engineer” or “software developer” etc.</a:t>
            </a:r>
          </a:p>
        </p:txBody>
      </p:sp>
      <p:sp>
        <p:nvSpPr>
          <p:cNvPr id="8" name="TextBox 7"/>
          <p:cNvSpPr txBox="1"/>
          <p:nvPr/>
        </p:nvSpPr>
        <p:spPr>
          <a:xfrm>
            <a:off x="2235200" y="4600222"/>
            <a:ext cx="8636000" cy="2518780"/>
          </a:xfrm>
          <a:prstGeom prst="rect">
            <a:avLst/>
          </a:prstGeom>
          <a:noFill/>
        </p:spPr>
        <p:txBody>
          <a:bodyPr wrap="square" lIns="116979" tIns="58490" rIns="116979" bIns="58490" rtlCol="0">
            <a:spAutoFit/>
          </a:bodyPr>
          <a:lstStyle/>
          <a:p>
            <a:r>
              <a:rPr lang="en-US" sz="2600" b="1" dirty="0">
                <a:solidFill>
                  <a:prstClr val="black"/>
                </a:solidFill>
                <a:latin typeface="Garamond" pitchFamily="18" charset="0"/>
              </a:rPr>
              <a:t>Multiple filters cannot be used at once. You will need to change keywords to use different job Titles. Searches for designation like HR Manager will have to be run as “HR manager” &amp; “Human resource Manager” separately as it does not support Booleans so combinations are not possible.</a:t>
            </a:r>
            <a:endParaRPr lang="en-US" sz="2600" b="1" dirty="0">
              <a:solidFill>
                <a:prstClr val="black"/>
              </a:solidFill>
              <a:latin typeface="Garamond" pitchFamily="18" charset="0"/>
            </a:endParaRPr>
          </a:p>
        </p:txBody>
      </p:sp>
      <p:sp>
        <p:nvSpPr>
          <p:cNvPr id="9" name="TextBox 8"/>
          <p:cNvSpPr txBox="1"/>
          <p:nvPr/>
        </p:nvSpPr>
        <p:spPr>
          <a:xfrm>
            <a:off x="504372" y="6992337"/>
            <a:ext cx="8331200" cy="918341"/>
          </a:xfrm>
          <a:prstGeom prst="rect">
            <a:avLst/>
          </a:prstGeom>
          <a:noFill/>
        </p:spPr>
        <p:txBody>
          <a:bodyPr wrap="square" lIns="116979" tIns="58490" rIns="116979" bIns="58490" rtlCol="0">
            <a:spAutoFit/>
          </a:bodyPr>
          <a:lstStyle/>
          <a:p>
            <a:r>
              <a:rPr lang="en-US" sz="2600" b="1" dirty="0">
                <a:solidFill>
                  <a:prstClr val="black"/>
                </a:solidFill>
                <a:latin typeface="Garamond" pitchFamily="18" charset="0"/>
              </a:rPr>
              <a:t>There are many filters available, not all can be used for recruitment.</a:t>
            </a:r>
          </a:p>
        </p:txBody>
      </p:sp>
    </p:spTree>
    <p:extLst>
      <p:ext uri="{BB962C8B-B14F-4D97-AF65-F5344CB8AC3E}">
        <p14:creationId xmlns:p14="http://schemas.microsoft.com/office/powerpoint/2010/main" val="3472692590"/>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808157" y="1369643"/>
            <a:ext cx="3584229" cy="557128"/>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Calibri" pitchFamily="34" charset="0"/>
                <a:cs typeface="Calibri" pitchFamily="34" charset="0"/>
              </a:rPr>
              <a:t>LinkedIn Profile</a:t>
            </a:r>
            <a:endParaRPr lang="en-US" sz="3600" dirty="0">
              <a:ln w="500">
                <a:noFill/>
              </a:ln>
              <a:solidFill>
                <a:srgbClr val="0000CC"/>
              </a:solidFill>
              <a:latin typeface="Calibri" pitchFamily="34" charset="0"/>
              <a:cs typeface="Calibri" pitchFamily="34" charset="0"/>
            </a:endParaRPr>
          </a:p>
        </p:txBody>
      </p:sp>
      <p:sp>
        <p:nvSpPr>
          <p:cNvPr id="7" name="Rectangle 6"/>
          <p:cNvSpPr/>
          <p:nvPr/>
        </p:nvSpPr>
        <p:spPr>
          <a:xfrm>
            <a:off x="135997" y="2465614"/>
            <a:ext cx="5399389" cy="6083981"/>
          </a:xfrm>
          <a:prstGeom prst="rect">
            <a:avLst/>
          </a:prstGeom>
        </p:spPr>
        <p:txBody>
          <a:bodyPr lIns="116979" tIns="58490" rIns="116979" bIns="58490">
            <a:noAutofit/>
          </a:bodyPr>
          <a:lstStyle/>
          <a:p>
            <a:pPr marL="274320" indent="-274320">
              <a:spcBef>
                <a:spcPts val="600"/>
              </a:spcBef>
              <a:buClr>
                <a:schemeClr val="tx2"/>
              </a:buClr>
              <a:buSzPct val="73000"/>
              <a:buFont typeface="Garamond" pitchFamily="18" charset="0"/>
              <a:buChar char="®"/>
            </a:pPr>
            <a:r>
              <a:rPr lang="en-US" sz="2400" b="1" dirty="0">
                <a:latin typeface="Garamond" pitchFamily="18" charset="0"/>
                <a:cs typeface="Calibri" pitchFamily="34" charset="0"/>
              </a:rPr>
              <a:t>Your profile is your own brand image in your professional life</a:t>
            </a:r>
          </a:p>
          <a:p>
            <a:pPr marL="274320" indent="-274320">
              <a:spcBef>
                <a:spcPts val="600"/>
              </a:spcBef>
              <a:buClr>
                <a:schemeClr val="tx2"/>
              </a:buClr>
              <a:buSzPct val="73000"/>
              <a:buFont typeface="Garamond" pitchFamily="18" charset="0"/>
              <a:buChar char="®"/>
            </a:pPr>
            <a:r>
              <a:rPr lang="en-US" sz="2400" b="1" dirty="0">
                <a:latin typeface="Garamond" pitchFamily="18" charset="0"/>
                <a:cs typeface="Calibri" pitchFamily="34" charset="0"/>
              </a:rPr>
              <a:t>Visitor can get a rich and detailed idea of all the skills, experiences, and interests</a:t>
            </a:r>
          </a:p>
          <a:p>
            <a:pPr marL="274320" indent="-274320">
              <a:spcBef>
                <a:spcPts val="600"/>
              </a:spcBef>
              <a:buClr>
                <a:schemeClr val="tx2"/>
              </a:buClr>
              <a:buSzPct val="73000"/>
              <a:buFont typeface="Garamond" pitchFamily="18" charset="0"/>
              <a:buChar char="®"/>
            </a:pPr>
            <a:r>
              <a:rPr lang="en-US" sz="2400" b="1" dirty="0">
                <a:latin typeface="Garamond" pitchFamily="18" charset="0"/>
                <a:cs typeface="Calibri" pitchFamily="34" charset="0"/>
              </a:rPr>
              <a:t>Can mention:</a:t>
            </a:r>
          </a:p>
          <a:p>
            <a:pPr marL="521208" lvl="1" indent="-228600">
              <a:spcBef>
                <a:spcPts val="500"/>
              </a:spcBef>
              <a:buClr>
                <a:schemeClr val="accent4"/>
              </a:buClr>
              <a:buSzPct val="80000"/>
              <a:buFont typeface="Wingdings 2"/>
              <a:buChar char=""/>
            </a:pPr>
            <a:r>
              <a:rPr lang="en-US" sz="2000" b="1" dirty="0">
                <a:latin typeface="Garamond" pitchFamily="18" charset="0"/>
              </a:rPr>
              <a:t>Lists of groups you belong to</a:t>
            </a:r>
          </a:p>
          <a:p>
            <a:pPr marL="521208" lvl="1" indent="-228600">
              <a:spcBef>
                <a:spcPts val="500"/>
              </a:spcBef>
              <a:buClr>
                <a:schemeClr val="accent4"/>
              </a:buClr>
              <a:buSzPct val="80000"/>
              <a:buFont typeface="Wingdings 2"/>
              <a:buChar char=""/>
            </a:pPr>
            <a:r>
              <a:rPr lang="en-US" sz="2000" b="1" dirty="0">
                <a:latin typeface="Garamond" pitchFamily="18" charset="0"/>
              </a:rPr>
              <a:t>Memberships or affiliations you have</a:t>
            </a:r>
          </a:p>
          <a:p>
            <a:pPr marL="521208" lvl="1" indent="-228600">
              <a:spcBef>
                <a:spcPts val="500"/>
              </a:spcBef>
              <a:buClr>
                <a:schemeClr val="accent4"/>
              </a:buClr>
              <a:buSzPct val="80000"/>
              <a:buFont typeface="Wingdings 2"/>
              <a:buChar char=""/>
            </a:pPr>
            <a:r>
              <a:rPr lang="en-US" sz="2000" b="1" dirty="0">
                <a:latin typeface="Garamond" pitchFamily="18" charset="0"/>
              </a:rPr>
              <a:t>Honors and awards you have received</a:t>
            </a:r>
          </a:p>
          <a:p>
            <a:pPr marL="521208" lvl="1" indent="-228600">
              <a:spcBef>
                <a:spcPts val="500"/>
              </a:spcBef>
              <a:buClr>
                <a:schemeClr val="accent4"/>
              </a:buClr>
              <a:buSzPct val="80000"/>
              <a:buFont typeface="Wingdings 2"/>
              <a:buChar char=""/>
            </a:pPr>
            <a:r>
              <a:rPr lang="en-US" sz="2000" b="1" dirty="0">
                <a:latin typeface="Garamond" pitchFamily="18" charset="0"/>
              </a:rPr>
              <a:t>Professional interests.</a:t>
            </a:r>
          </a:p>
          <a:p>
            <a:pPr marL="521208" lvl="1" indent="-228600">
              <a:spcBef>
                <a:spcPts val="500"/>
              </a:spcBef>
              <a:buClr>
                <a:schemeClr val="accent4"/>
              </a:buClr>
              <a:buSzPct val="80000"/>
              <a:buFont typeface="Wingdings 2"/>
              <a:buChar char=""/>
            </a:pPr>
            <a:r>
              <a:rPr lang="en-US" sz="2000" b="1" dirty="0">
                <a:latin typeface="Garamond" pitchFamily="18" charset="0"/>
              </a:rPr>
              <a:t>Presentations for others to view</a:t>
            </a:r>
          </a:p>
          <a:p>
            <a:pPr marL="521208" lvl="1" indent="-228600">
              <a:spcBef>
                <a:spcPts val="500"/>
              </a:spcBef>
              <a:buClr>
                <a:schemeClr val="accent4"/>
              </a:buClr>
              <a:buSzPct val="80000"/>
              <a:buFont typeface="Wingdings 2"/>
              <a:buChar char=""/>
            </a:pPr>
            <a:r>
              <a:rPr lang="en-US" sz="2000" b="1" dirty="0">
                <a:latin typeface="Garamond" pitchFamily="18" charset="0"/>
              </a:rPr>
              <a:t>Website link to other parts of your professional </a:t>
            </a:r>
            <a:r>
              <a:rPr lang="en-US" sz="2000" b="1" dirty="0" smtClean="0">
                <a:latin typeface="Garamond" pitchFamily="18" charset="0"/>
              </a:rPr>
              <a:t>identity</a:t>
            </a:r>
            <a:endParaRPr lang="en-US" sz="3100" b="1" dirty="0">
              <a:latin typeface="Garamond" pitchFamily="18" charset="0"/>
              <a:cs typeface="Calibri" pitchFamily="34" charset="0"/>
            </a:endParaRPr>
          </a:p>
        </p:txBody>
      </p:sp>
      <p:pic>
        <p:nvPicPr>
          <p:cNvPr id="23555" name="Picture 3" descr="C:\Users\maitreya\Desktop\SOCIAL RECRUITER BOOK PPT\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8426" y="1112843"/>
            <a:ext cx="5323115" cy="66051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2" descr="http://i.ytimg.com/vi/ZVlUwwgOfKw/hqdefault.jpg"/>
          <p:cNvPicPr>
            <a:picLocks noChangeAspect="1" noChangeArrowheads="1"/>
          </p:cNvPicPr>
          <p:nvPr/>
        </p:nvPicPr>
        <p:blipFill rotWithShape="1">
          <a:blip r:embed="rId3" cstate="print"/>
          <a:srcRect l="11666" t="37175" r="14972" b="35556"/>
          <a:stretch/>
        </p:blipFill>
        <p:spPr bwMode="auto">
          <a:xfrm>
            <a:off x="359978" y="77634"/>
            <a:ext cx="4515933" cy="771452"/>
          </a:xfrm>
          <a:prstGeom prst="rect">
            <a:avLst/>
          </a:prstGeom>
          <a:noFill/>
          <a:ln w="28575">
            <a:solidFill>
              <a:srgbClr val="FF0000"/>
            </a:solidFill>
          </a:ln>
        </p:spPr>
      </p:pic>
    </p:spTree>
    <p:extLst>
      <p:ext uri="{BB962C8B-B14F-4D97-AF65-F5344CB8AC3E}">
        <p14:creationId xmlns:p14="http://schemas.microsoft.com/office/powerpoint/2010/main" val="3182952062"/>
      </p:ext>
    </p:extLst>
  </p:cSld>
  <p:clrMapOvr>
    <a:masterClrMapping/>
  </p:clrMapOvr>
  <p:transition spd="slow">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3" descr="C:\Users\maitreya\Desktop\SOCIAL RECRUITER BOOK PPT\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9760" y="545740"/>
            <a:ext cx="5323115" cy="66051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85178" y="7459258"/>
            <a:ext cx="4406358" cy="679374"/>
          </a:xfrm>
          <a:solidFill>
            <a:schemeClr val="tx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Calibri" pitchFamily="34" charset="0"/>
                <a:cs typeface="Calibri" pitchFamily="34" charset="0"/>
              </a:rPr>
              <a:t>LinkedIn Profile</a:t>
            </a:r>
            <a:endParaRPr lang="en-US" sz="3600" dirty="0">
              <a:ln w="500">
                <a:noFill/>
              </a:ln>
              <a:solidFill>
                <a:srgbClr val="0000CC"/>
              </a:solidFill>
              <a:latin typeface="Calibri" pitchFamily="34" charset="0"/>
              <a:cs typeface="Calibri" pitchFamily="34" charset="0"/>
            </a:endParaRPr>
          </a:p>
        </p:txBody>
      </p:sp>
      <p:sp>
        <p:nvSpPr>
          <p:cNvPr id="13" name="TextBox 12"/>
          <p:cNvSpPr txBox="1"/>
          <p:nvPr/>
        </p:nvSpPr>
        <p:spPr>
          <a:xfrm>
            <a:off x="597931" y="2631327"/>
            <a:ext cx="1524000" cy="672120"/>
          </a:xfrm>
          <a:prstGeom prst="rect">
            <a:avLst/>
          </a:prstGeom>
          <a:solidFill>
            <a:schemeClr val="tx1"/>
          </a:solidFill>
        </p:spPr>
        <p:txBody>
          <a:bodyPr wrap="square" lIns="116979" tIns="58490" rIns="116979" bIns="58490" rtlCol="0">
            <a:spAutoFit/>
          </a:bodyPr>
          <a:lstStyle/>
          <a:p>
            <a:r>
              <a:rPr lang="en-US" b="1" dirty="0">
                <a:solidFill>
                  <a:prstClr val="black"/>
                </a:solidFill>
                <a:cs typeface="Calibri" pitchFamily="34" charset="0"/>
              </a:rPr>
              <a:t>Profile </a:t>
            </a:r>
          </a:p>
          <a:p>
            <a:r>
              <a:rPr lang="en-US" b="1" dirty="0">
                <a:solidFill>
                  <a:prstClr val="black"/>
                </a:solidFill>
                <a:cs typeface="Calibri" pitchFamily="34" charset="0"/>
              </a:rPr>
              <a:t>Photo</a:t>
            </a:r>
            <a:endParaRPr lang="en-US" b="1" dirty="0">
              <a:solidFill>
                <a:prstClr val="black"/>
              </a:solidFill>
              <a:cs typeface="Calibri" pitchFamily="34" charset="0"/>
            </a:endParaRPr>
          </a:p>
        </p:txBody>
      </p:sp>
      <p:cxnSp>
        <p:nvCxnSpPr>
          <p:cNvPr id="15" name="Straight Arrow Connector 14"/>
          <p:cNvCxnSpPr/>
          <p:nvPr/>
        </p:nvCxnSpPr>
        <p:spPr>
          <a:xfrm flipV="1">
            <a:off x="1639385" y="2576125"/>
            <a:ext cx="1985558" cy="391263"/>
          </a:xfrm>
          <a:prstGeom prst="straightConnector1">
            <a:avLst/>
          </a:prstGeom>
          <a:ln w="28575">
            <a:tailEnd type="arrow"/>
          </a:ln>
        </p:spPr>
        <p:style>
          <a:lnRef idx="1">
            <a:schemeClr val="accent2"/>
          </a:lnRef>
          <a:fillRef idx="0">
            <a:schemeClr val="accent2"/>
          </a:fillRef>
          <a:effectRef idx="0">
            <a:schemeClr val="accent2"/>
          </a:effectRef>
          <a:fontRef idx="minor">
            <a:schemeClr val="tx1"/>
          </a:fontRef>
        </p:style>
      </p:cxnSp>
      <p:sp>
        <p:nvSpPr>
          <p:cNvPr id="16" name="TextBox 15"/>
          <p:cNvSpPr txBox="1"/>
          <p:nvPr/>
        </p:nvSpPr>
        <p:spPr>
          <a:xfrm>
            <a:off x="216984" y="4130021"/>
            <a:ext cx="1343918" cy="425899"/>
          </a:xfrm>
          <a:prstGeom prst="rect">
            <a:avLst/>
          </a:prstGeom>
          <a:solidFill>
            <a:schemeClr val="tx1"/>
          </a:solidFill>
        </p:spPr>
        <p:txBody>
          <a:bodyPr wrap="none" lIns="116979" tIns="58490" rIns="116979" bIns="58490" rtlCol="0">
            <a:spAutoFit/>
          </a:bodyPr>
          <a:lstStyle/>
          <a:p>
            <a:r>
              <a:rPr lang="en-US" sz="2000" b="1" dirty="0">
                <a:solidFill>
                  <a:prstClr val="black"/>
                </a:solidFill>
                <a:cs typeface="Calibri" pitchFamily="34" charset="0"/>
              </a:rPr>
              <a:t>Summary</a:t>
            </a:r>
          </a:p>
        </p:txBody>
      </p:sp>
      <p:cxnSp>
        <p:nvCxnSpPr>
          <p:cNvPr id="18" name="Straight Arrow Connector 17"/>
          <p:cNvCxnSpPr>
            <a:stCxn id="16" idx="3"/>
          </p:cNvCxnSpPr>
          <p:nvPr/>
        </p:nvCxnSpPr>
        <p:spPr>
          <a:xfrm>
            <a:off x="1560902" y="4342971"/>
            <a:ext cx="383282" cy="43108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16984" y="5043242"/>
            <a:ext cx="1422401" cy="2334114"/>
          </a:xfrm>
          <a:prstGeom prst="rect">
            <a:avLst/>
          </a:prstGeom>
          <a:solidFill>
            <a:schemeClr val="tx1"/>
          </a:solidFill>
        </p:spPr>
        <p:txBody>
          <a:bodyPr wrap="square" lIns="116979" tIns="58490" rIns="116979" bIns="58490" rtlCol="0">
            <a:spAutoFit/>
          </a:bodyPr>
          <a:lstStyle/>
          <a:p>
            <a:r>
              <a:rPr lang="en-US" b="1" dirty="0" smtClean="0">
                <a:solidFill>
                  <a:prstClr val="black"/>
                </a:solidFill>
                <a:cs typeface="Calibri" pitchFamily="34" charset="0"/>
              </a:rPr>
              <a:t>In Media, Multiple PPT, Videos, Documents, </a:t>
            </a:r>
            <a:r>
              <a:rPr lang="en-US" b="1" dirty="0" err="1" smtClean="0">
                <a:solidFill>
                  <a:prstClr val="black"/>
                </a:solidFill>
                <a:cs typeface="Calibri" pitchFamily="34" charset="0"/>
              </a:rPr>
              <a:t>etc</a:t>
            </a:r>
            <a:r>
              <a:rPr lang="en-US" b="1" dirty="0" smtClean="0">
                <a:solidFill>
                  <a:prstClr val="black"/>
                </a:solidFill>
                <a:cs typeface="Calibri" pitchFamily="34" charset="0"/>
              </a:rPr>
              <a:t> can be added (Uploaded)</a:t>
            </a:r>
            <a:endParaRPr lang="en-US" b="1" dirty="0">
              <a:solidFill>
                <a:prstClr val="black"/>
              </a:solidFill>
              <a:cs typeface="Calibri" pitchFamily="34" charset="0"/>
            </a:endParaRPr>
          </a:p>
        </p:txBody>
      </p:sp>
      <p:cxnSp>
        <p:nvCxnSpPr>
          <p:cNvPr id="21" name="Straight Arrow Connector 20"/>
          <p:cNvCxnSpPr/>
          <p:nvPr/>
        </p:nvCxnSpPr>
        <p:spPr>
          <a:xfrm>
            <a:off x="1359931" y="5435035"/>
            <a:ext cx="565723" cy="200480"/>
          </a:xfrm>
          <a:prstGeom prst="straightConnector1">
            <a:avLst/>
          </a:prstGeom>
          <a:ln w="28575">
            <a:tailEnd type="arrow"/>
          </a:ln>
        </p:spPr>
        <p:style>
          <a:lnRef idx="1">
            <a:schemeClr val="accent2"/>
          </a:lnRef>
          <a:fillRef idx="0">
            <a:schemeClr val="accent2"/>
          </a:fillRef>
          <a:effectRef idx="0">
            <a:schemeClr val="accent2"/>
          </a:effectRef>
          <a:fontRef idx="minor">
            <a:schemeClr val="tx1"/>
          </a:fontRef>
        </p:style>
      </p:cxnSp>
      <p:pic>
        <p:nvPicPr>
          <p:cNvPr id="1027" name="Picture 3"/>
          <p:cNvPicPr>
            <a:picLocks noChangeAspect="1" noChangeArrowheads="1"/>
          </p:cNvPicPr>
          <p:nvPr/>
        </p:nvPicPr>
        <p:blipFill>
          <a:blip r:embed="rId3" cstate="print"/>
          <a:srcRect l="27160" t="7292" r="42972" b="10417"/>
          <a:stretch>
            <a:fillRect/>
          </a:stretch>
        </p:blipFill>
        <p:spPr bwMode="auto">
          <a:xfrm>
            <a:off x="7721600" y="1564076"/>
            <a:ext cx="4368800" cy="58882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TextBox 22"/>
          <p:cNvSpPr txBox="1"/>
          <p:nvPr/>
        </p:nvSpPr>
        <p:spPr>
          <a:xfrm rot="16200000">
            <a:off x="7083143" y="2509527"/>
            <a:ext cx="784470" cy="395121"/>
          </a:xfrm>
          <a:prstGeom prst="rect">
            <a:avLst/>
          </a:prstGeom>
          <a:noFill/>
        </p:spPr>
        <p:txBody>
          <a:bodyPr wrap="none" lIns="116979" tIns="58490" rIns="116979" bIns="58490" rtlCol="0">
            <a:spAutoFit/>
          </a:bodyPr>
          <a:lstStyle/>
          <a:p>
            <a:r>
              <a:rPr lang="en-US" b="1" dirty="0" smtClean="0">
                <a:solidFill>
                  <a:prstClr val="black"/>
                </a:solidFill>
                <a:cs typeface="Calibri" pitchFamily="34" charset="0"/>
              </a:rPr>
              <a:t>Skills</a:t>
            </a:r>
            <a:endParaRPr lang="en-US" b="1" dirty="0">
              <a:solidFill>
                <a:prstClr val="black"/>
              </a:solidFill>
              <a:cs typeface="Calibri" pitchFamily="34" charset="0"/>
            </a:endParaRPr>
          </a:p>
        </p:txBody>
      </p:sp>
      <p:cxnSp>
        <p:nvCxnSpPr>
          <p:cNvPr id="24" name="Straight Arrow Connector 23"/>
          <p:cNvCxnSpPr/>
          <p:nvPr/>
        </p:nvCxnSpPr>
        <p:spPr>
          <a:xfrm flipV="1">
            <a:off x="7620000" y="2576125"/>
            <a:ext cx="711200" cy="110405"/>
          </a:xfrm>
          <a:prstGeom prst="straightConnector1">
            <a:avLst/>
          </a:prstGeom>
          <a:ln w="28575">
            <a:tailEnd type="arrow"/>
          </a:ln>
        </p:spPr>
        <p:style>
          <a:lnRef idx="1">
            <a:schemeClr val="accent2"/>
          </a:lnRef>
          <a:fillRef idx="0">
            <a:schemeClr val="accent2"/>
          </a:fillRef>
          <a:effectRef idx="0">
            <a:schemeClr val="accent2"/>
          </a:effectRef>
          <a:fontRef idx="minor">
            <a:schemeClr val="tx1"/>
          </a:fontRef>
        </p:style>
      </p:cxnSp>
      <p:cxnSp>
        <p:nvCxnSpPr>
          <p:cNvPr id="25" name="Straight Arrow Connector 24"/>
          <p:cNvCxnSpPr/>
          <p:nvPr/>
        </p:nvCxnSpPr>
        <p:spPr>
          <a:xfrm>
            <a:off x="7823200" y="5262654"/>
            <a:ext cx="711200" cy="257612"/>
          </a:xfrm>
          <a:prstGeom prst="straightConnector1">
            <a:avLst/>
          </a:prstGeom>
          <a:ln w="28575">
            <a:tailEnd type="arrow"/>
          </a:ln>
        </p:spPr>
        <p:style>
          <a:lnRef idx="1">
            <a:schemeClr val="accent2"/>
          </a:lnRef>
          <a:fillRef idx="0">
            <a:schemeClr val="accent2"/>
          </a:fillRef>
          <a:effectRef idx="0">
            <a:schemeClr val="accent2"/>
          </a:effectRef>
          <a:fontRef idx="minor">
            <a:schemeClr val="tx1"/>
          </a:fontRef>
        </p:style>
      </p:cxnSp>
      <p:sp>
        <p:nvSpPr>
          <p:cNvPr id="20" name="Title 1"/>
          <p:cNvSpPr txBox="1">
            <a:spLocks/>
          </p:cNvSpPr>
          <p:nvPr/>
        </p:nvSpPr>
        <p:spPr>
          <a:xfrm>
            <a:off x="216984" y="176985"/>
            <a:ext cx="10371740" cy="737509"/>
          </a:xfrm>
          <a:prstGeom prst="rect">
            <a:avLst/>
          </a:prstGeom>
          <a:solidFill>
            <a:schemeClr val="tx1"/>
          </a:solidFill>
          <a:ln>
            <a:noFill/>
          </a:ln>
          <a:effectLst>
            <a:glow rad="101600">
              <a:schemeClr val="accent1">
                <a:satMod val="175000"/>
                <a:alpha val="40000"/>
              </a:schemeClr>
            </a:glow>
          </a:effectLst>
        </p:spPr>
        <p:txBody>
          <a:bodyPr vert="horz" lIns="45720" tIns="0" rIns="45720" bIns="0" anchor="b" anchorCtr="0">
            <a:normAutofit/>
          </a:bodyPr>
          <a:lstStyle>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extLst/>
          </a:lstStyle>
          <a:p>
            <a:r>
              <a:rPr lang="en-US" dirty="0"/>
              <a:t>Build your Profile</a:t>
            </a:r>
            <a:endParaRPr lang="en-US" dirty="0"/>
          </a:p>
        </p:txBody>
      </p:sp>
      <p:sp>
        <p:nvSpPr>
          <p:cNvPr id="27" name="TextBox 26"/>
          <p:cNvSpPr txBox="1"/>
          <p:nvPr/>
        </p:nvSpPr>
        <p:spPr>
          <a:xfrm rot="16200000">
            <a:off x="6821854" y="5359214"/>
            <a:ext cx="1307049" cy="395121"/>
          </a:xfrm>
          <a:prstGeom prst="rect">
            <a:avLst/>
          </a:prstGeom>
          <a:noFill/>
        </p:spPr>
        <p:txBody>
          <a:bodyPr wrap="none" lIns="116979" tIns="58490" rIns="116979" bIns="58490" rtlCol="0">
            <a:spAutoFit/>
          </a:bodyPr>
          <a:lstStyle/>
          <a:p>
            <a:r>
              <a:rPr lang="en-US" b="1" dirty="0" smtClean="0">
                <a:solidFill>
                  <a:prstClr val="black"/>
                </a:solidFill>
                <a:cs typeface="Calibri" pitchFamily="34" charset="0"/>
              </a:rPr>
              <a:t>Education</a:t>
            </a:r>
            <a:endParaRPr lang="en-US" b="1" dirty="0">
              <a:solidFill>
                <a:prstClr val="black"/>
              </a:solidFill>
              <a:cs typeface="Calibri" pitchFamily="34" charset="0"/>
            </a:endParaRPr>
          </a:p>
        </p:txBody>
      </p:sp>
      <p:sp>
        <p:nvSpPr>
          <p:cNvPr id="26" name="TextBox 25"/>
          <p:cNvSpPr txBox="1"/>
          <p:nvPr/>
        </p:nvSpPr>
        <p:spPr>
          <a:xfrm>
            <a:off x="607674" y="1346813"/>
            <a:ext cx="1524000" cy="672120"/>
          </a:xfrm>
          <a:prstGeom prst="rect">
            <a:avLst/>
          </a:prstGeom>
          <a:solidFill>
            <a:schemeClr val="tx1"/>
          </a:solidFill>
        </p:spPr>
        <p:txBody>
          <a:bodyPr wrap="square" lIns="116979" tIns="58490" rIns="116979" bIns="58490" rtlCol="0">
            <a:spAutoFit/>
          </a:bodyPr>
          <a:lstStyle/>
          <a:p>
            <a:r>
              <a:rPr lang="en-US" b="1" dirty="0" smtClean="0">
                <a:solidFill>
                  <a:prstClr val="black"/>
                </a:solidFill>
                <a:cs typeface="Calibri" pitchFamily="34" charset="0"/>
              </a:rPr>
              <a:t>Cover </a:t>
            </a:r>
            <a:endParaRPr lang="en-US" b="1" dirty="0">
              <a:solidFill>
                <a:prstClr val="black"/>
              </a:solidFill>
              <a:cs typeface="Calibri" pitchFamily="34" charset="0"/>
            </a:endParaRPr>
          </a:p>
          <a:p>
            <a:r>
              <a:rPr lang="en-US" b="1" dirty="0">
                <a:solidFill>
                  <a:prstClr val="black"/>
                </a:solidFill>
                <a:cs typeface="Calibri" pitchFamily="34" charset="0"/>
              </a:rPr>
              <a:t>Photo</a:t>
            </a:r>
            <a:endParaRPr lang="en-US" b="1" dirty="0">
              <a:solidFill>
                <a:prstClr val="black"/>
              </a:solidFill>
              <a:cs typeface="Calibri" pitchFamily="34" charset="0"/>
            </a:endParaRPr>
          </a:p>
        </p:txBody>
      </p:sp>
      <p:cxnSp>
        <p:nvCxnSpPr>
          <p:cNvPr id="28" name="Straight Arrow Connector 27"/>
          <p:cNvCxnSpPr/>
          <p:nvPr/>
        </p:nvCxnSpPr>
        <p:spPr>
          <a:xfrm flipV="1">
            <a:off x="1369365" y="1564076"/>
            <a:ext cx="1112578" cy="195632"/>
          </a:xfrm>
          <a:prstGeom prst="straightConnector1">
            <a:avLst/>
          </a:prstGeom>
          <a:ln w="28575">
            <a:tailEnd type="arrow"/>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848118901"/>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6746" y="328143"/>
            <a:ext cx="9042400" cy="714984"/>
          </a:xfrm>
          <a:solidFill>
            <a:schemeClr val="bg1"/>
          </a:solidFill>
          <a:ln>
            <a:noFill/>
          </a:ln>
          <a:effectLst>
            <a:glow rad="101600">
              <a:schemeClr val="accent1">
                <a:satMod val="175000"/>
                <a:alpha val="40000"/>
              </a:schemeClr>
            </a:glow>
          </a:effectLst>
        </p:spPr>
        <p:txBody>
          <a:bodyPr vert="horz" lIns="45720" tIns="0" rIns="45720" bIns="0" anchor="b" anchorCtr="0">
            <a:normAutofit fontScale="90000"/>
          </a:bodyPr>
          <a:lstStyle/>
          <a:p>
            <a:r>
              <a:rPr lang="en-US" sz="3600" dirty="0">
                <a:ln w="500">
                  <a:noFill/>
                </a:ln>
                <a:solidFill>
                  <a:srgbClr val="0000CC"/>
                </a:solidFill>
                <a:latin typeface="Garamond" pitchFamily="18" charset="0"/>
                <a:cs typeface="Calibri" pitchFamily="34" charset="0"/>
              </a:rPr>
              <a:t>LinkedIn Connections Structure</a:t>
            </a:r>
            <a:endParaRPr lang="en-US" sz="3600" dirty="0">
              <a:ln w="500">
                <a:noFill/>
              </a:ln>
              <a:solidFill>
                <a:srgbClr val="0000CC"/>
              </a:solidFill>
              <a:latin typeface="Garamond" pitchFamily="18" charset="0"/>
              <a:cs typeface="Calibri" pitchFamily="34" charset="0"/>
            </a:endParaRPr>
          </a:p>
        </p:txBody>
      </p:sp>
      <p:sp>
        <p:nvSpPr>
          <p:cNvPr id="4" name="Flowchart: Connector 3"/>
          <p:cNvSpPr/>
          <p:nvPr/>
        </p:nvSpPr>
        <p:spPr>
          <a:xfrm>
            <a:off x="582345" y="3619252"/>
            <a:ext cx="1727200" cy="170208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116979" tIns="58490" rIns="116979" bIns="5849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800" b="1" dirty="0" smtClean="0">
                <a:solidFill>
                  <a:prstClr val="white"/>
                </a:solidFill>
                <a:latin typeface="Garamond" pitchFamily="18" charset="0"/>
              </a:rPr>
              <a:t>You</a:t>
            </a:r>
            <a:endParaRPr lang="en-US" sz="1400" b="1" dirty="0">
              <a:solidFill>
                <a:prstClr val="white"/>
              </a:solidFill>
              <a:latin typeface="Garamond" pitchFamily="18" charset="0"/>
            </a:endParaRPr>
          </a:p>
        </p:txBody>
      </p:sp>
      <p:sp>
        <p:nvSpPr>
          <p:cNvPr id="5" name="Flowchart: Connector 4"/>
          <p:cNvSpPr/>
          <p:nvPr/>
        </p:nvSpPr>
        <p:spPr>
          <a:xfrm>
            <a:off x="3122347" y="3803261"/>
            <a:ext cx="1930399" cy="1518073"/>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116979" tIns="58490" rIns="116979" bIns="5849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4000" b="1" dirty="0" smtClean="0">
                <a:solidFill>
                  <a:prstClr val="white"/>
                </a:solidFill>
                <a:latin typeface="Garamond" pitchFamily="18" charset="0"/>
              </a:rPr>
              <a:t>1</a:t>
            </a:r>
            <a:r>
              <a:rPr lang="en-US" sz="4000" b="1" baseline="30000" dirty="0" smtClean="0">
                <a:solidFill>
                  <a:prstClr val="white"/>
                </a:solidFill>
                <a:latin typeface="Garamond" pitchFamily="18" charset="0"/>
              </a:rPr>
              <a:t>st</a:t>
            </a:r>
            <a:r>
              <a:rPr lang="en-US" sz="2000" b="1" dirty="0" smtClean="0">
                <a:solidFill>
                  <a:prstClr val="white"/>
                </a:solidFill>
                <a:latin typeface="Garamond" pitchFamily="18" charset="0"/>
              </a:rPr>
              <a:t> </a:t>
            </a:r>
            <a:r>
              <a:rPr lang="en-US" sz="2800" b="1" dirty="0" smtClean="0">
                <a:solidFill>
                  <a:prstClr val="white"/>
                </a:solidFill>
                <a:latin typeface="Garamond" pitchFamily="18" charset="0"/>
              </a:rPr>
              <a:t>Degree</a:t>
            </a:r>
            <a:endParaRPr lang="en-US" sz="1400" b="1" dirty="0">
              <a:solidFill>
                <a:prstClr val="white"/>
              </a:solidFill>
              <a:latin typeface="Garamond" pitchFamily="18" charset="0"/>
            </a:endParaRPr>
          </a:p>
        </p:txBody>
      </p:sp>
      <p:sp>
        <p:nvSpPr>
          <p:cNvPr id="6" name="Flowchart: Connector 5"/>
          <p:cNvSpPr/>
          <p:nvPr/>
        </p:nvSpPr>
        <p:spPr>
          <a:xfrm>
            <a:off x="5459146" y="4861312"/>
            <a:ext cx="1727200" cy="147207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116979" tIns="58490" rIns="116979" bIns="5849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dirty="0">
                <a:solidFill>
                  <a:prstClr val="white"/>
                </a:solidFill>
                <a:latin typeface="Garamond" pitchFamily="18" charset="0"/>
              </a:rPr>
              <a:t>2</a:t>
            </a:r>
            <a:r>
              <a:rPr lang="en-US" sz="2400" b="1" baseline="30000" dirty="0">
                <a:solidFill>
                  <a:prstClr val="white"/>
                </a:solidFill>
                <a:latin typeface="Garamond" pitchFamily="18" charset="0"/>
              </a:rPr>
              <a:t>nd</a:t>
            </a:r>
            <a:r>
              <a:rPr lang="en-US" sz="2400" b="1" dirty="0">
                <a:solidFill>
                  <a:prstClr val="white"/>
                </a:solidFill>
                <a:latin typeface="Garamond" pitchFamily="18" charset="0"/>
              </a:rPr>
              <a:t> </a:t>
            </a:r>
            <a:r>
              <a:rPr lang="en-US" sz="2400" b="1" dirty="0" smtClean="0">
                <a:solidFill>
                  <a:prstClr val="white"/>
                </a:solidFill>
                <a:latin typeface="Garamond" pitchFamily="18" charset="0"/>
              </a:rPr>
              <a:t>Degree</a:t>
            </a:r>
            <a:endParaRPr lang="en-US" sz="2400" b="1" dirty="0">
              <a:solidFill>
                <a:prstClr val="white"/>
              </a:solidFill>
              <a:latin typeface="Garamond" pitchFamily="18" charset="0"/>
            </a:endParaRPr>
          </a:p>
        </p:txBody>
      </p:sp>
      <p:cxnSp>
        <p:nvCxnSpPr>
          <p:cNvPr id="7" name="Straight Arrow Connector 6"/>
          <p:cNvCxnSpPr/>
          <p:nvPr/>
        </p:nvCxnSpPr>
        <p:spPr>
          <a:xfrm rot="10800000">
            <a:off x="2309546" y="4493294"/>
            <a:ext cx="812800" cy="191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endCxn id="5" idx="7"/>
          </p:cNvCxnSpPr>
          <p:nvPr/>
        </p:nvCxnSpPr>
        <p:spPr>
          <a:xfrm rot="5400000">
            <a:off x="4806025" y="3169250"/>
            <a:ext cx="820346" cy="89230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rot="10800000">
            <a:off x="4849547" y="4907314"/>
            <a:ext cx="711201" cy="41402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Flowchart: Connector 9"/>
          <p:cNvSpPr/>
          <p:nvPr/>
        </p:nvSpPr>
        <p:spPr>
          <a:xfrm>
            <a:off x="5459146" y="2239185"/>
            <a:ext cx="1727199" cy="124206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116979" tIns="58490" rIns="116979" bIns="5849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dirty="0">
                <a:solidFill>
                  <a:prstClr val="white"/>
                </a:solidFill>
                <a:latin typeface="Garamond" pitchFamily="18" charset="0"/>
              </a:rPr>
              <a:t>2</a:t>
            </a:r>
            <a:r>
              <a:rPr lang="en-US" sz="2400" b="1" baseline="30000" dirty="0">
                <a:solidFill>
                  <a:prstClr val="white"/>
                </a:solidFill>
                <a:latin typeface="Garamond" pitchFamily="18" charset="0"/>
              </a:rPr>
              <a:t>nd</a:t>
            </a:r>
            <a:r>
              <a:rPr lang="en-US" sz="2400" b="1" dirty="0">
                <a:solidFill>
                  <a:prstClr val="white"/>
                </a:solidFill>
                <a:latin typeface="Garamond" pitchFamily="18" charset="0"/>
              </a:rPr>
              <a:t> Degree</a:t>
            </a:r>
          </a:p>
          <a:p>
            <a:pPr algn="ctr"/>
            <a:endParaRPr lang="en-US" sz="1400" b="1" dirty="0">
              <a:solidFill>
                <a:prstClr val="white"/>
              </a:solidFill>
              <a:latin typeface="Garamond" pitchFamily="18" charset="0"/>
            </a:endParaRPr>
          </a:p>
        </p:txBody>
      </p:sp>
      <p:sp>
        <p:nvSpPr>
          <p:cNvPr id="11" name="Flowchart: Connector 10"/>
          <p:cNvSpPr/>
          <p:nvPr/>
        </p:nvSpPr>
        <p:spPr>
          <a:xfrm>
            <a:off x="7592745" y="1135132"/>
            <a:ext cx="1727200" cy="147207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116979" tIns="58490" rIns="116979" bIns="5849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dirty="0">
                <a:solidFill>
                  <a:prstClr val="white"/>
                </a:solidFill>
                <a:latin typeface="Garamond" pitchFamily="18" charset="0"/>
              </a:rPr>
              <a:t>3</a:t>
            </a:r>
            <a:r>
              <a:rPr lang="en-US" sz="2400" b="1" baseline="30000" dirty="0">
                <a:solidFill>
                  <a:prstClr val="white"/>
                </a:solidFill>
                <a:latin typeface="Garamond" pitchFamily="18" charset="0"/>
              </a:rPr>
              <a:t>rd</a:t>
            </a:r>
            <a:r>
              <a:rPr lang="en-US" sz="2400" b="1" dirty="0">
                <a:solidFill>
                  <a:prstClr val="white"/>
                </a:solidFill>
                <a:latin typeface="Garamond" pitchFamily="18" charset="0"/>
              </a:rPr>
              <a:t> Degree</a:t>
            </a:r>
          </a:p>
          <a:p>
            <a:pPr algn="ctr"/>
            <a:endParaRPr lang="en-US" sz="1400" b="1" dirty="0">
              <a:solidFill>
                <a:prstClr val="white"/>
              </a:solidFill>
              <a:latin typeface="Garamond" pitchFamily="18" charset="0"/>
            </a:endParaRPr>
          </a:p>
        </p:txBody>
      </p:sp>
      <p:sp>
        <p:nvSpPr>
          <p:cNvPr id="12" name="Flowchart: Connector 11"/>
          <p:cNvSpPr/>
          <p:nvPr/>
        </p:nvSpPr>
        <p:spPr>
          <a:xfrm>
            <a:off x="7491146" y="2929218"/>
            <a:ext cx="1727200" cy="147207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116979" tIns="58490" rIns="116979" bIns="5849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dirty="0">
                <a:solidFill>
                  <a:prstClr val="white"/>
                </a:solidFill>
                <a:latin typeface="Garamond" pitchFamily="18" charset="0"/>
              </a:rPr>
              <a:t>3</a:t>
            </a:r>
            <a:r>
              <a:rPr lang="en-US" sz="2400" b="1" baseline="30000" dirty="0">
                <a:solidFill>
                  <a:prstClr val="white"/>
                </a:solidFill>
                <a:latin typeface="Garamond" pitchFamily="18" charset="0"/>
              </a:rPr>
              <a:t>rd</a:t>
            </a:r>
            <a:r>
              <a:rPr lang="en-US" sz="2400" b="1" dirty="0">
                <a:solidFill>
                  <a:prstClr val="white"/>
                </a:solidFill>
                <a:latin typeface="Garamond" pitchFamily="18" charset="0"/>
              </a:rPr>
              <a:t> Degree</a:t>
            </a:r>
          </a:p>
          <a:p>
            <a:pPr algn="ctr"/>
            <a:endParaRPr lang="en-US" sz="1400" b="1" dirty="0">
              <a:solidFill>
                <a:prstClr val="white"/>
              </a:solidFill>
              <a:latin typeface="Garamond" pitchFamily="18" charset="0"/>
            </a:endParaRPr>
          </a:p>
        </p:txBody>
      </p:sp>
      <p:sp>
        <p:nvSpPr>
          <p:cNvPr id="13" name="Flowchart: Connector 12"/>
          <p:cNvSpPr/>
          <p:nvPr/>
        </p:nvSpPr>
        <p:spPr>
          <a:xfrm>
            <a:off x="7592746" y="4953316"/>
            <a:ext cx="1727200" cy="147207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116979" tIns="58490" rIns="116979" bIns="5849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dirty="0">
                <a:solidFill>
                  <a:prstClr val="white"/>
                </a:solidFill>
                <a:latin typeface="Garamond" pitchFamily="18" charset="0"/>
              </a:rPr>
              <a:t>3</a:t>
            </a:r>
            <a:r>
              <a:rPr lang="en-US" sz="2400" b="1" baseline="30000" dirty="0">
                <a:solidFill>
                  <a:prstClr val="white"/>
                </a:solidFill>
                <a:latin typeface="Garamond" pitchFamily="18" charset="0"/>
              </a:rPr>
              <a:t>rd</a:t>
            </a:r>
            <a:r>
              <a:rPr lang="en-US" sz="2400" b="1" dirty="0">
                <a:solidFill>
                  <a:prstClr val="white"/>
                </a:solidFill>
                <a:latin typeface="Garamond" pitchFamily="18" charset="0"/>
              </a:rPr>
              <a:t> Degree</a:t>
            </a:r>
          </a:p>
          <a:p>
            <a:pPr algn="ctr"/>
            <a:endParaRPr lang="en-US" sz="1400" b="1" dirty="0">
              <a:solidFill>
                <a:prstClr val="white"/>
              </a:solidFill>
              <a:latin typeface="Garamond" pitchFamily="18" charset="0"/>
            </a:endParaRPr>
          </a:p>
        </p:txBody>
      </p:sp>
      <p:sp>
        <p:nvSpPr>
          <p:cNvPr id="14" name="Flowchart: Connector 13"/>
          <p:cNvSpPr/>
          <p:nvPr/>
        </p:nvSpPr>
        <p:spPr>
          <a:xfrm>
            <a:off x="5662347" y="6701401"/>
            <a:ext cx="1828799" cy="133406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116979" tIns="58490" rIns="116979" bIns="5849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dirty="0">
                <a:solidFill>
                  <a:prstClr val="white"/>
                </a:solidFill>
                <a:latin typeface="Garamond" pitchFamily="18" charset="0"/>
              </a:rPr>
              <a:t>3</a:t>
            </a:r>
            <a:r>
              <a:rPr lang="en-US" sz="2400" b="1" baseline="30000" dirty="0">
                <a:solidFill>
                  <a:prstClr val="white"/>
                </a:solidFill>
                <a:latin typeface="Garamond" pitchFamily="18" charset="0"/>
              </a:rPr>
              <a:t>rd</a:t>
            </a:r>
            <a:r>
              <a:rPr lang="en-US" sz="2400" b="1" dirty="0">
                <a:solidFill>
                  <a:prstClr val="white"/>
                </a:solidFill>
                <a:latin typeface="Garamond" pitchFamily="18" charset="0"/>
              </a:rPr>
              <a:t> Degree</a:t>
            </a:r>
          </a:p>
          <a:p>
            <a:pPr algn="ctr"/>
            <a:endParaRPr lang="en-US" sz="2400" b="1" dirty="0">
              <a:solidFill>
                <a:prstClr val="white"/>
              </a:solidFill>
              <a:latin typeface="Garamond" pitchFamily="18" charset="0"/>
            </a:endParaRPr>
          </a:p>
        </p:txBody>
      </p:sp>
      <p:sp>
        <p:nvSpPr>
          <p:cNvPr id="15" name="Flowchart: Connector 14"/>
          <p:cNvSpPr/>
          <p:nvPr/>
        </p:nvSpPr>
        <p:spPr>
          <a:xfrm>
            <a:off x="2512745" y="6195376"/>
            <a:ext cx="1930400" cy="1748084"/>
          </a:xfrm>
          <a:prstGeom prst="flowChartConnector">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16979" tIns="58490" rIns="116979" bIns="5849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800" b="1" dirty="0">
                <a:solidFill>
                  <a:prstClr val="white"/>
                </a:solidFill>
                <a:latin typeface="Garamond" pitchFamily="18" charset="0"/>
              </a:rPr>
              <a:t>Group Member</a:t>
            </a:r>
            <a:endParaRPr lang="en-US" sz="2800" b="1" dirty="0">
              <a:solidFill>
                <a:prstClr val="white"/>
              </a:solidFill>
              <a:latin typeface="Garamond" pitchFamily="18" charset="0"/>
            </a:endParaRPr>
          </a:p>
        </p:txBody>
      </p:sp>
      <p:cxnSp>
        <p:nvCxnSpPr>
          <p:cNvPr id="16" name="Straight Arrow Connector 15"/>
          <p:cNvCxnSpPr/>
          <p:nvPr/>
        </p:nvCxnSpPr>
        <p:spPr>
          <a:xfrm rot="10800000" flipV="1">
            <a:off x="7084745" y="2147180"/>
            <a:ext cx="617259" cy="36801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rot="10800000">
            <a:off x="7084746" y="3113227"/>
            <a:ext cx="406400" cy="27601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rot="16200000" flipV="1">
            <a:off x="6138737" y="6466592"/>
            <a:ext cx="368018" cy="101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13" idx="2"/>
            <a:endCxn id="6" idx="6"/>
          </p:cNvCxnSpPr>
          <p:nvPr/>
        </p:nvCxnSpPr>
        <p:spPr>
          <a:xfrm rot="10800000">
            <a:off x="7186346" y="5597347"/>
            <a:ext cx="406400" cy="9200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15" idx="1"/>
          </p:cNvCxnSpPr>
          <p:nvPr/>
        </p:nvCxnSpPr>
        <p:spPr>
          <a:xfrm rot="16200000" flipV="1">
            <a:off x="1710474" y="5366404"/>
            <a:ext cx="1176043" cy="993904"/>
          </a:xfrm>
          <a:prstGeom prst="straightConnector1">
            <a:avLst/>
          </a:prstGeom>
          <a:ln>
            <a:solidFill>
              <a:schemeClr val="accent1"/>
            </a:solidFill>
            <a:tailEnd type="arrow"/>
          </a:ln>
        </p:spPr>
        <p:style>
          <a:lnRef idx="2">
            <a:schemeClr val="accent1"/>
          </a:lnRef>
          <a:fillRef idx="0">
            <a:schemeClr val="accent1"/>
          </a:fillRef>
          <a:effectRef idx="1">
            <a:schemeClr val="accent1"/>
          </a:effectRef>
          <a:fontRef idx="minor">
            <a:schemeClr val="tx1"/>
          </a:fontRef>
        </p:style>
      </p:cxnSp>
      <p:sp>
        <p:nvSpPr>
          <p:cNvPr id="23" name="Flowchart: Connector 22"/>
          <p:cNvSpPr/>
          <p:nvPr/>
        </p:nvSpPr>
        <p:spPr>
          <a:xfrm>
            <a:off x="9523145" y="1043127"/>
            <a:ext cx="1117600" cy="82804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16979" tIns="58490" rIns="116979" bIns="5849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b="1" dirty="0">
                <a:solidFill>
                  <a:prstClr val="white"/>
                </a:solidFill>
                <a:latin typeface="Garamond" pitchFamily="18" charset="0"/>
              </a:rPr>
              <a:t>Out of Network</a:t>
            </a:r>
            <a:endParaRPr lang="en-US" sz="1400" b="1" dirty="0">
              <a:solidFill>
                <a:prstClr val="white"/>
              </a:solidFill>
              <a:latin typeface="Garamond" pitchFamily="18" charset="0"/>
            </a:endParaRPr>
          </a:p>
        </p:txBody>
      </p:sp>
      <p:cxnSp>
        <p:nvCxnSpPr>
          <p:cNvPr id="25" name="Straight Arrow Connector 24"/>
          <p:cNvCxnSpPr>
            <a:stCxn id="23" idx="2"/>
          </p:cNvCxnSpPr>
          <p:nvPr/>
        </p:nvCxnSpPr>
        <p:spPr>
          <a:xfrm rot="10800000" flipV="1">
            <a:off x="9218345" y="1457147"/>
            <a:ext cx="304800" cy="13800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Flowchart: Connector 26"/>
          <p:cNvSpPr/>
          <p:nvPr/>
        </p:nvSpPr>
        <p:spPr>
          <a:xfrm>
            <a:off x="9421546" y="4723304"/>
            <a:ext cx="1779854" cy="96604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16979" tIns="58490" rIns="116979" bIns="5849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solidFill>
                  <a:prstClr val="white"/>
                </a:solidFill>
                <a:latin typeface="Garamond" pitchFamily="18" charset="0"/>
              </a:rPr>
              <a:t>Out of Network</a:t>
            </a:r>
            <a:endParaRPr lang="en-US" b="1" dirty="0">
              <a:solidFill>
                <a:prstClr val="white"/>
              </a:solidFill>
              <a:latin typeface="Garamond" pitchFamily="18" charset="0"/>
            </a:endParaRPr>
          </a:p>
        </p:txBody>
      </p:sp>
      <p:cxnSp>
        <p:nvCxnSpPr>
          <p:cNvPr id="28" name="Straight Arrow Connector 27"/>
          <p:cNvCxnSpPr>
            <a:stCxn id="27" idx="2"/>
          </p:cNvCxnSpPr>
          <p:nvPr/>
        </p:nvCxnSpPr>
        <p:spPr>
          <a:xfrm flipH="1">
            <a:off x="9116746" y="5206328"/>
            <a:ext cx="304800" cy="690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Flowchart: Connector 32"/>
          <p:cNvSpPr/>
          <p:nvPr/>
        </p:nvSpPr>
        <p:spPr>
          <a:xfrm>
            <a:off x="9464141" y="905120"/>
            <a:ext cx="1779854" cy="96604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16979" tIns="58490" rIns="116979" bIns="5849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solidFill>
                  <a:prstClr val="white"/>
                </a:solidFill>
                <a:latin typeface="Garamond" pitchFamily="18" charset="0"/>
              </a:rPr>
              <a:t>Out of Network</a:t>
            </a:r>
            <a:endParaRPr lang="en-US" b="1" dirty="0">
              <a:solidFill>
                <a:prstClr val="white"/>
              </a:solidFill>
              <a:latin typeface="Garamond" pitchFamily="18" charset="0"/>
            </a:endParaRPr>
          </a:p>
        </p:txBody>
      </p:sp>
    </p:spTree>
    <p:extLst>
      <p:ext uri="{BB962C8B-B14F-4D97-AF65-F5344CB8AC3E}">
        <p14:creationId xmlns:p14="http://schemas.microsoft.com/office/powerpoint/2010/main" val="2088696244"/>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2897" y="403423"/>
            <a:ext cx="6807200" cy="665226"/>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Calibri" pitchFamily="34" charset="0"/>
                <a:cs typeface="Calibri" pitchFamily="34" charset="0"/>
              </a:rPr>
              <a:t>LinkedIn Connections</a:t>
            </a:r>
            <a:endParaRPr lang="en-US" sz="3600" dirty="0">
              <a:ln w="500">
                <a:noFill/>
              </a:ln>
              <a:solidFill>
                <a:srgbClr val="0000CC"/>
              </a:solidFill>
              <a:latin typeface="Calibri" pitchFamily="34" charset="0"/>
              <a:cs typeface="Calibri" pitchFamily="34" charset="0"/>
            </a:endParaRPr>
          </a:p>
        </p:txBody>
      </p:sp>
      <p:sp>
        <p:nvSpPr>
          <p:cNvPr id="2" name="Content Placeholder 1"/>
          <p:cNvSpPr>
            <a:spLocks noGrp="1"/>
          </p:cNvSpPr>
          <p:nvPr>
            <p:ph idx="1"/>
          </p:nvPr>
        </p:nvSpPr>
        <p:spPr>
          <a:xfrm>
            <a:off x="215855" y="1472071"/>
            <a:ext cx="5384800" cy="6072293"/>
          </a:xfrm>
        </p:spPr>
        <p:txBody>
          <a:bodyPr lIns="116979" tIns="58490" rIns="116979" bIns="58490">
            <a:noAutofit/>
          </a:bodyPr>
          <a:lstStyle/>
          <a:p>
            <a:r>
              <a:rPr lang="en-US" sz="2000" u="sng" dirty="0">
                <a:solidFill>
                  <a:srgbClr val="3B3B3B"/>
                </a:solidFill>
              </a:rPr>
              <a:t>1</a:t>
            </a:r>
            <a:r>
              <a:rPr lang="en-US" sz="2000" u="sng" baseline="30000" dirty="0">
                <a:solidFill>
                  <a:srgbClr val="3B3B3B"/>
                </a:solidFill>
              </a:rPr>
              <a:t>st</a:t>
            </a:r>
            <a:r>
              <a:rPr lang="en-US" sz="2000" u="sng" dirty="0">
                <a:solidFill>
                  <a:srgbClr val="3B3B3B"/>
                </a:solidFill>
              </a:rPr>
              <a:t> Degree</a:t>
            </a:r>
            <a:r>
              <a:rPr lang="en-US" sz="2000" dirty="0">
                <a:solidFill>
                  <a:srgbClr val="3B3B3B"/>
                </a:solidFill>
              </a:rPr>
              <a:t> – Contacts which you voluntary add.</a:t>
            </a:r>
            <a:br>
              <a:rPr lang="en-US" sz="2000" dirty="0">
                <a:solidFill>
                  <a:srgbClr val="3B3B3B"/>
                </a:solidFill>
              </a:rPr>
            </a:br>
            <a:endParaRPr lang="en-US" sz="2000" dirty="0">
              <a:solidFill>
                <a:srgbClr val="3B3B3B"/>
              </a:solidFill>
            </a:endParaRPr>
          </a:p>
          <a:p>
            <a:r>
              <a:rPr lang="en-US" sz="2000" u="sng" dirty="0">
                <a:solidFill>
                  <a:srgbClr val="3B3B3B"/>
                </a:solidFill>
              </a:rPr>
              <a:t>2</a:t>
            </a:r>
            <a:r>
              <a:rPr lang="en-US" sz="2000" u="sng" baseline="30000" dirty="0">
                <a:solidFill>
                  <a:srgbClr val="3B3B3B"/>
                </a:solidFill>
              </a:rPr>
              <a:t>st</a:t>
            </a:r>
            <a:r>
              <a:rPr lang="en-US" sz="2000" u="sng" dirty="0">
                <a:solidFill>
                  <a:srgbClr val="3B3B3B"/>
                </a:solidFill>
              </a:rPr>
              <a:t> Degree</a:t>
            </a:r>
            <a:r>
              <a:rPr lang="en-US" sz="2000" dirty="0">
                <a:solidFill>
                  <a:srgbClr val="3B3B3B"/>
                </a:solidFill>
              </a:rPr>
              <a:t> – 1</a:t>
            </a:r>
            <a:r>
              <a:rPr lang="en-US" sz="2000" baseline="30000" dirty="0">
                <a:solidFill>
                  <a:srgbClr val="3B3B3B"/>
                </a:solidFill>
              </a:rPr>
              <a:t>st</a:t>
            </a:r>
            <a:r>
              <a:rPr lang="en-US" sz="2000" dirty="0">
                <a:solidFill>
                  <a:srgbClr val="3B3B3B"/>
                </a:solidFill>
              </a:rPr>
              <a:t> degrees of your 1</a:t>
            </a:r>
            <a:r>
              <a:rPr lang="en-US" sz="2000" baseline="30000" dirty="0">
                <a:solidFill>
                  <a:srgbClr val="3B3B3B"/>
                </a:solidFill>
              </a:rPr>
              <a:t>st</a:t>
            </a:r>
            <a:r>
              <a:rPr lang="en-US" sz="2000" dirty="0">
                <a:solidFill>
                  <a:srgbClr val="3B3B3B"/>
                </a:solidFill>
              </a:rPr>
              <a:t> degree connection.</a:t>
            </a:r>
            <a:br>
              <a:rPr lang="en-US" sz="2000" dirty="0">
                <a:solidFill>
                  <a:srgbClr val="3B3B3B"/>
                </a:solidFill>
              </a:rPr>
            </a:br>
            <a:endParaRPr lang="en-US" sz="2000" dirty="0">
              <a:solidFill>
                <a:srgbClr val="3B3B3B"/>
              </a:solidFill>
            </a:endParaRPr>
          </a:p>
          <a:p>
            <a:r>
              <a:rPr lang="en-US" sz="2000" u="sng" dirty="0">
                <a:solidFill>
                  <a:srgbClr val="3B3B3B"/>
                </a:solidFill>
              </a:rPr>
              <a:t>3</a:t>
            </a:r>
            <a:r>
              <a:rPr lang="en-US" sz="2000" u="sng" baseline="30000" dirty="0">
                <a:solidFill>
                  <a:srgbClr val="3B3B3B"/>
                </a:solidFill>
              </a:rPr>
              <a:t>rd</a:t>
            </a:r>
            <a:r>
              <a:rPr lang="en-US" sz="2000" u="sng" dirty="0">
                <a:solidFill>
                  <a:srgbClr val="3B3B3B"/>
                </a:solidFill>
              </a:rPr>
              <a:t> Degree</a:t>
            </a:r>
            <a:r>
              <a:rPr lang="en-US" sz="2000" dirty="0">
                <a:solidFill>
                  <a:srgbClr val="3B3B3B"/>
                </a:solidFill>
              </a:rPr>
              <a:t> – 1</a:t>
            </a:r>
            <a:r>
              <a:rPr lang="en-US" sz="2000" baseline="30000" dirty="0">
                <a:solidFill>
                  <a:srgbClr val="3B3B3B"/>
                </a:solidFill>
              </a:rPr>
              <a:t>st</a:t>
            </a:r>
            <a:r>
              <a:rPr lang="en-US" sz="2000" dirty="0">
                <a:solidFill>
                  <a:srgbClr val="3B3B3B"/>
                </a:solidFill>
              </a:rPr>
              <a:t> degree of your 2</a:t>
            </a:r>
            <a:r>
              <a:rPr lang="en-US" sz="2000" baseline="30000" dirty="0">
                <a:solidFill>
                  <a:srgbClr val="3B3B3B"/>
                </a:solidFill>
              </a:rPr>
              <a:t>nd</a:t>
            </a:r>
            <a:r>
              <a:rPr lang="en-US" sz="2000" dirty="0">
                <a:solidFill>
                  <a:srgbClr val="3B3B3B"/>
                </a:solidFill>
              </a:rPr>
              <a:t> degree connection or 2</a:t>
            </a:r>
            <a:r>
              <a:rPr lang="en-US" sz="2000" baseline="30000" dirty="0">
                <a:solidFill>
                  <a:srgbClr val="3B3B3B"/>
                </a:solidFill>
              </a:rPr>
              <a:t>nd</a:t>
            </a:r>
            <a:r>
              <a:rPr lang="en-US" sz="2000" dirty="0">
                <a:solidFill>
                  <a:srgbClr val="3B3B3B"/>
                </a:solidFill>
              </a:rPr>
              <a:t> degrees of your 1</a:t>
            </a:r>
            <a:r>
              <a:rPr lang="en-US" sz="2000" baseline="30000" dirty="0">
                <a:solidFill>
                  <a:srgbClr val="3B3B3B"/>
                </a:solidFill>
              </a:rPr>
              <a:t>st</a:t>
            </a:r>
            <a:r>
              <a:rPr lang="en-US" sz="2000" dirty="0">
                <a:solidFill>
                  <a:srgbClr val="3B3B3B"/>
                </a:solidFill>
              </a:rPr>
              <a:t> degree connection. </a:t>
            </a:r>
            <a:br>
              <a:rPr lang="en-US" sz="2000" dirty="0">
                <a:solidFill>
                  <a:srgbClr val="3B3B3B"/>
                </a:solidFill>
              </a:rPr>
            </a:br>
            <a:endParaRPr lang="en-US" sz="2000" dirty="0">
              <a:solidFill>
                <a:srgbClr val="3B3B3B"/>
              </a:solidFill>
            </a:endParaRPr>
          </a:p>
          <a:p>
            <a:r>
              <a:rPr lang="en-US" sz="2000" u="sng" dirty="0">
                <a:solidFill>
                  <a:srgbClr val="3B3B3B"/>
                </a:solidFill>
              </a:rPr>
              <a:t>Group Member</a:t>
            </a:r>
            <a:r>
              <a:rPr lang="en-US" sz="2000" dirty="0">
                <a:solidFill>
                  <a:srgbClr val="3B3B3B"/>
                </a:solidFill>
              </a:rPr>
              <a:t> – Linkedin searches Group Members from joined groups. (May or may not be your 1</a:t>
            </a:r>
            <a:r>
              <a:rPr lang="en-US" sz="2000" baseline="30000" dirty="0">
                <a:solidFill>
                  <a:srgbClr val="3B3B3B"/>
                </a:solidFill>
              </a:rPr>
              <a:t>st</a:t>
            </a:r>
            <a:r>
              <a:rPr lang="en-US" sz="2000" dirty="0">
                <a:solidFill>
                  <a:srgbClr val="3B3B3B"/>
                </a:solidFill>
              </a:rPr>
              <a:t>, 2</a:t>
            </a:r>
            <a:r>
              <a:rPr lang="en-US" sz="2000" baseline="30000" dirty="0">
                <a:solidFill>
                  <a:srgbClr val="3B3B3B"/>
                </a:solidFill>
              </a:rPr>
              <a:t>nd</a:t>
            </a:r>
            <a:r>
              <a:rPr lang="en-US" sz="2000" dirty="0">
                <a:solidFill>
                  <a:srgbClr val="3B3B3B"/>
                </a:solidFill>
              </a:rPr>
              <a:t> or 3</a:t>
            </a:r>
            <a:r>
              <a:rPr lang="en-US" sz="2000" baseline="30000" dirty="0">
                <a:solidFill>
                  <a:srgbClr val="3B3B3B"/>
                </a:solidFill>
              </a:rPr>
              <a:t>rd</a:t>
            </a:r>
            <a:r>
              <a:rPr lang="en-US" sz="2000" dirty="0">
                <a:solidFill>
                  <a:srgbClr val="3B3B3B"/>
                </a:solidFill>
              </a:rPr>
              <a:t> degree connection)</a:t>
            </a:r>
            <a:br>
              <a:rPr lang="en-US" sz="2000" dirty="0">
                <a:solidFill>
                  <a:srgbClr val="3B3B3B"/>
                </a:solidFill>
              </a:rPr>
            </a:br>
            <a:endParaRPr lang="en-US" sz="2000" dirty="0">
              <a:solidFill>
                <a:srgbClr val="3B3B3B"/>
              </a:solidFill>
            </a:endParaRPr>
          </a:p>
          <a:p>
            <a:r>
              <a:rPr lang="en-US" sz="2000" u="sng" dirty="0">
                <a:solidFill>
                  <a:srgbClr val="3B3B3B"/>
                </a:solidFill>
              </a:rPr>
              <a:t>LinkedIn Member</a:t>
            </a:r>
            <a:r>
              <a:rPr lang="en-US" sz="2000" dirty="0">
                <a:solidFill>
                  <a:srgbClr val="3B3B3B"/>
                </a:solidFill>
              </a:rPr>
              <a:t> – Out of Network. People who are not in your network at all.</a:t>
            </a:r>
            <a:endParaRPr lang="en-US" sz="2000" u="sng" dirty="0">
              <a:solidFill>
                <a:srgbClr val="3B3B3B"/>
              </a:solidFill>
            </a:endParaRPr>
          </a:p>
          <a:p>
            <a:endParaRPr lang="en-US" sz="2200" dirty="0">
              <a:solidFill>
                <a:srgbClr val="3B3B3B"/>
              </a:solidFill>
            </a:endParaRPr>
          </a:p>
        </p:txBody>
      </p:sp>
      <p:pic>
        <p:nvPicPr>
          <p:cNvPr id="3074" name="Picture 2"/>
          <p:cNvPicPr>
            <a:picLocks noChangeAspect="1" noChangeArrowheads="1"/>
          </p:cNvPicPr>
          <p:nvPr/>
        </p:nvPicPr>
        <p:blipFill>
          <a:blip r:embed="rId2" cstate="print"/>
          <a:srcRect r="1302"/>
          <a:stretch>
            <a:fillRect/>
          </a:stretch>
        </p:blipFill>
        <p:spPr bwMode="auto">
          <a:xfrm>
            <a:off x="5600656" y="1416485"/>
            <a:ext cx="4775201" cy="1104053"/>
          </a:xfrm>
          <a:prstGeom prst="rect">
            <a:avLst/>
          </a:prstGeom>
          <a:noFill/>
          <a:ln w="9525">
            <a:solidFill>
              <a:schemeClr val="tx1"/>
            </a:solidFill>
            <a:miter lim="800000"/>
            <a:headEnd/>
            <a:tailEnd/>
          </a:ln>
          <a:effectLst/>
        </p:spPr>
      </p:pic>
      <p:pic>
        <p:nvPicPr>
          <p:cNvPr id="3075" name="Picture 3"/>
          <p:cNvPicPr>
            <a:picLocks noChangeAspect="1" noChangeArrowheads="1"/>
          </p:cNvPicPr>
          <p:nvPr/>
        </p:nvPicPr>
        <p:blipFill>
          <a:blip r:embed="rId3" cstate="print"/>
          <a:srcRect/>
          <a:stretch>
            <a:fillRect/>
          </a:stretch>
        </p:blipFill>
        <p:spPr bwMode="auto">
          <a:xfrm>
            <a:off x="5600655" y="2704547"/>
            <a:ext cx="4775200" cy="1138555"/>
          </a:xfrm>
          <a:prstGeom prst="rect">
            <a:avLst/>
          </a:prstGeom>
          <a:noFill/>
          <a:ln w="9525">
            <a:solidFill>
              <a:schemeClr val="tx1"/>
            </a:solidFill>
            <a:miter lim="800000"/>
            <a:headEnd/>
            <a:tailEnd/>
          </a:ln>
          <a:effec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600655" y="4048196"/>
            <a:ext cx="4775200" cy="946357"/>
          </a:xfrm>
          <a:prstGeom prst="rect">
            <a:avLst/>
          </a:prstGeom>
          <a:noFill/>
          <a:ln w="9525">
            <a:solidFill>
              <a:schemeClr val="tx1"/>
            </a:solidFill>
            <a:miter lim="800000"/>
            <a:headEnd/>
            <a:tailEnd/>
          </a:ln>
          <a:effectLst/>
        </p:spPr>
      </p:pic>
      <p:pic>
        <p:nvPicPr>
          <p:cNvPr id="3077" name="Picture 5"/>
          <p:cNvPicPr>
            <a:picLocks noChangeAspect="1" noChangeArrowheads="1"/>
          </p:cNvPicPr>
          <p:nvPr/>
        </p:nvPicPr>
        <p:blipFill>
          <a:blip r:embed="rId5" cstate="print"/>
          <a:srcRect/>
          <a:stretch>
            <a:fillRect/>
          </a:stretch>
        </p:blipFill>
        <p:spPr bwMode="auto">
          <a:xfrm>
            <a:off x="5600655" y="5280671"/>
            <a:ext cx="4775200" cy="1104053"/>
          </a:xfrm>
          <a:prstGeom prst="rect">
            <a:avLst/>
          </a:prstGeom>
          <a:noFill/>
          <a:ln w="9525">
            <a:solidFill>
              <a:schemeClr val="tx1"/>
            </a:solidFill>
            <a:miter lim="800000"/>
            <a:headEnd/>
            <a:tailEnd/>
          </a:ln>
          <a:effectLst/>
        </p:spPr>
      </p:pic>
      <p:pic>
        <p:nvPicPr>
          <p:cNvPr id="3079" name="Picture 7"/>
          <p:cNvPicPr>
            <a:picLocks noChangeAspect="1" noChangeArrowheads="1"/>
          </p:cNvPicPr>
          <p:nvPr/>
        </p:nvPicPr>
        <p:blipFill>
          <a:blip r:embed="rId6" cstate="print"/>
          <a:srcRect/>
          <a:stretch>
            <a:fillRect/>
          </a:stretch>
        </p:blipFill>
        <p:spPr bwMode="auto">
          <a:xfrm>
            <a:off x="5600655" y="6568733"/>
            <a:ext cx="4775200" cy="1119875"/>
          </a:xfrm>
          <a:prstGeom prst="rect">
            <a:avLst/>
          </a:prstGeom>
          <a:noFill/>
          <a:ln w="9525">
            <a:solidFill>
              <a:schemeClr val="tx1"/>
            </a:solidFill>
            <a:miter lim="800000"/>
            <a:headEnd/>
            <a:tailEnd/>
          </a:ln>
          <a:effectLst/>
        </p:spPr>
      </p:pic>
      <p:pic>
        <p:nvPicPr>
          <p:cNvPr id="3081" name="Picture 9" descr="\\kds\SourePro\Images\17th April 2014\shutterstock_48384961.jpg"/>
          <p:cNvPicPr>
            <a:picLocks noChangeAspect="1" noChangeArrowheads="1"/>
          </p:cNvPicPr>
          <p:nvPr/>
        </p:nvPicPr>
        <p:blipFill>
          <a:blip r:embed="rId7" cstate="print"/>
          <a:srcRect b="10579"/>
          <a:stretch>
            <a:fillRect/>
          </a:stretch>
        </p:blipFill>
        <p:spPr bwMode="auto">
          <a:xfrm>
            <a:off x="8356556" y="92005"/>
            <a:ext cx="2120900" cy="1288062"/>
          </a:xfrm>
          <a:prstGeom prst="rect">
            <a:avLst/>
          </a:prstGeom>
          <a:noFill/>
        </p:spPr>
      </p:pic>
      <p:sp>
        <p:nvSpPr>
          <p:cNvPr id="13" name="Oval 12"/>
          <p:cNvSpPr/>
          <p:nvPr/>
        </p:nvSpPr>
        <p:spPr>
          <a:xfrm>
            <a:off x="8750255" y="1472071"/>
            <a:ext cx="406400" cy="368018"/>
          </a:xfrm>
          <a:prstGeom prst="ellipse">
            <a:avLst/>
          </a:prstGeom>
          <a:noFill/>
          <a:ln>
            <a:solidFill>
              <a:srgbClr val="C00000"/>
            </a:solidFill>
          </a:ln>
        </p:spPr>
        <p:style>
          <a:lnRef idx="1">
            <a:schemeClr val="accent1"/>
          </a:lnRef>
          <a:fillRef idx="2">
            <a:schemeClr val="accent1"/>
          </a:fillRef>
          <a:effectRef idx="1">
            <a:schemeClr val="accent1"/>
          </a:effectRef>
          <a:fontRef idx="minor">
            <a:schemeClr val="dk1"/>
          </a:fontRef>
        </p:style>
        <p:txBody>
          <a:bodyPr lIns="116979" tIns="58490" rIns="116979" bIns="58490" rtlCol="0" anchor="ctr"/>
          <a:lstStyle/>
          <a:p>
            <a:pPr algn="ctr"/>
            <a:endParaRPr lang="en-US" dirty="0">
              <a:solidFill>
                <a:srgbClr val="3B3B3B"/>
              </a:solidFill>
            </a:endParaRPr>
          </a:p>
        </p:txBody>
      </p:sp>
      <p:sp>
        <p:nvSpPr>
          <p:cNvPr id="14" name="Oval 13"/>
          <p:cNvSpPr/>
          <p:nvPr/>
        </p:nvSpPr>
        <p:spPr>
          <a:xfrm>
            <a:off x="8140655" y="2668129"/>
            <a:ext cx="406400" cy="368018"/>
          </a:xfrm>
          <a:prstGeom prst="ellipse">
            <a:avLst/>
          </a:prstGeom>
          <a:noFill/>
          <a:ln>
            <a:solidFill>
              <a:srgbClr val="C00000"/>
            </a:solidFill>
          </a:ln>
        </p:spPr>
        <p:style>
          <a:lnRef idx="1">
            <a:schemeClr val="accent1"/>
          </a:lnRef>
          <a:fillRef idx="2">
            <a:schemeClr val="accent1"/>
          </a:fillRef>
          <a:effectRef idx="1">
            <a:schemeClr val="accent1"/>
          </a:effectRef>
          <a:fontRef idx="minor">
            <a:schemeClr val="dk1"/>
          </a:fontRef>
        </p:style>
        <p:txBody>
          <a:bodyPr lIns="116979" tIns="58490" rIns="116979" bIns="58490" rtlCol="0" anchor="ctr"/>
          <a:lstStyle/>
          <a:p>
            <a:pPr algn="ctr"/>
            <a:endParaRPr lang="en-US" dirty="0">
              <a:solidFill>
                <a:srgbClr val="3B3B3B"/>
              </a:solidFill>
            </a:endParaRPr>
          </a:p>
        </p:txBody>
      </p:sp>
      <p:sp>
        <p:nvSpPr>
          <p:cNvPr id="16" name="Oval 15"/>
          <p:cNvSpPr/>
          <p:nvPr/>
        </p:nvSpPr>
        <p:spPr>
          <a:xfrm>
            <a:off x="7734255" y="4048195"/>
            <a:ext cx="406400" cy="368018"/>
          </a:xfrm>
          <a:prstGeom prst="ellipse">
            <a:avLst/>
          </a:prstGeom>
          <a:noFill/>
          <a:ln>
            <a:solidFill>
              <a:srgbClr val="C00000"/>
            </a:solidFill>
          </a:ln>
        </p:spPr>
        <p:style>
          <a:lnRef idx="1">
            <a:schemeClr val="accent1"/>
          </a:lnRef>
          <a:fillRef idx="2">
            <a:schemeClr val="accent1"/>
          </a:fillRef>
          <a:effectRef idx="1">
            <a:schemeClr val="accent1"/>
          </a:effectRef>
          <a:fontRef idx="minor">
            <a:schemeClr val="dk1"/>
          </a:fontRef>
        </p:style>
        <p:txBody>
          <a:bodyPr lIns="116979" tIns="58490" rIns="116979" bIns="58490" rtlCol="0" anchor="ctr"/>
          <a:lstStyle/>
          <a:p>
            <a:pPr algn="ctr"/>
            <a:endParaRPr lang="en-US" dirty="0">
              <a:solidFill>
                <a:srgbClr val="3B3B3B"/>
              </a:solidFill>
            </a:endParaRPr>
          </a:p>
        </p:txBody>
      </p:sp>
      <p:sp>
        <p:nvSpPr>
          <p:cNvPr id="17" name="Oval 16"/>
          <p:cNvSpPr/>
          <p:nvPr/>
        </p:nvSpPr>
        <p:spPr>
          <a:xfrm>
            <a:off x="7429455" y="5336258"/>
            <a:ext cx="609600" cy="184009"/>
          </a:xfrm>
          <a:prstGeom prst="ellipse">
            <a:avLst/>
          </a:prstGeom>
          <a:noFill/>
          <a:ln>
            <a:solidFill>
              <a:srgbClr val="C00000"/>
            </a:solidFill>
          </a:ln>
        </p:spPr>
        <p:style>
          <a:lnRef idx="1">
            <a:schemeClr val="dk1"/>
          </a:lnRef>
          <a:fillRef idx="2">
            <a:schemeClr val="dk1"/>
          </a:fillRef>
          <a:effectRef idx="1">
            <a:schemeClr val="dk1"/>
          </a:effectRef>
          <a:fontRef idx="minor">
            <a:schemeClr val="dk1"/>
          </a:fontRef>
        </p:style>
        <p:txBody>
          <a:bodyPr lIns="116979" tIns="58490" rIns="116979" bIns="58490" rtlCol="0" anchor="ctr"/>
          <a:lstStyle/>
          <a:p>
            <a:pPr algn="ctr"/>
            <a:endParaRPr lang="en-US" dirty="0">
              <a:solidFill>
                <a:srgbClr val="3B3B3B"/>
              </a:solidFill>
            </a:endParaRPr>
          </a:p>
        </p:txBody>
      </p:sp>
      <p:sp>
        <p:nvSpPr>
          <p:cNvPr id="25" name="Rounded Rectangle 24"/>
          <p:cNvSpPr/>
          <p:nvPr/>
        </p:nvSpPr>
        <p:spPr>
          <a:xfrm>
            <a:off x="6311855" y="6532316"/>
            <a:ext cx="1422400" cy="184009"/>
          </a:xfrm>
          <a:prstGeom prst="roundRect">
            <a:avLst/>
          </a:prstGeom>
          <a:noFill/>
          <a:ln>
            <a:solidFill>
              <a:srgbClr val="C00000"/>
            </a:solidFill>
          </a:ln>
        </p:spPr>
        <p:style>
          <a:lnRef idx="1">
            <a:schemeClr val="dk1"/>
          </a:lnRef>
          <a:fillRef idx="2">
            <a:schemeClr val="dk1"/>
          </a:fillRef>
          <a:effectRef idx="1">
            <a:schemeClr val="dk1"/>
          </a:effectRef>
          <a:fontRef idx="minor">
            <a:schemeClr val="dk1"/>
          </a:fontRef>
        </p:style>
        <p:txBody>
          <a:bodyPr lIns="116979" tIns="58490" rIns="116979" bIns="58490" rtlCol="0" anchor="ctr"/>
          <a:lstStyle/>
          <a:p>
            <a:pPr algn="ctr"/>
            <a:endParaRPr lang="en-US" dirty="0">
              <a:solidFill>
                <a:srgbClr val="3B3B3B"/>
              </a:solidFill>
            </a:endParaRPr>
          </a:p>
        </p:txBody>
      </p:sp>
    </p:spTree>
    <p:extLst>
      <p:ext uri="{BB962C8B-B14F-4D97-AF65-F5344CB8AC3E}">
        <p14:creationId xmlns:p14="http://schemas.microsoft.com/office/powerpoint/2010/main" val="124057118"/>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83571" y="244928"/>
            <a:ext cx="6502400" cy="680142"/>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Calibri" pitchFamily="34" charset="0"/>
                <a:cs typeface="Calibri" pitchFamily="34" charset="0"/>
              </a:rPr>
              <a:t>LinkedIn Advanced Search</a:t>
            </a:r>
            <a:endParaRPr lang="en-US" sz="3600" dirty="0">
              <a:ln w="500">
                <a:noFill/>
              </a:ln>
              <a:solidFill>
                <a:srgbClr val="0000CC"/>
              </a:solidFill>
              <a:latin typeface="Calibri" pitchFamily="34" charset="0"/>
              <a:cs typeface="Calibri" pitchFamily="34" charset="0"/>
            </a:endParaRPr>
          </a:p>
        </p:txBody>
      </p:sp>
      <p:sp>
        <p:nvSpPr>
          <p:cNvPr id="6" name="Content Placeholder 5"/>
          <p:cNvSpPr>
            <a:spLocks noGrp="1"/>
          </p:cNvSpPr>
          <p:nvPr>
            <p:ph idx="1"/>
          </p:nvPr>
        </p:nvSpPr>
        <p:spPr>
          <a:xfrm>
            <a:off x="362857" y="1801465"/>
            <a:ext cx="10261600" cy="5464681"/>
          </a:xfrm>
        </p:spPr>
        <p:txBody>
          <a:bodyPr lIns="116979" tIns="58490" rIns="116979" bIns="58490">
            <a:normAutofit/>
          </a:bodyPr>
          <a:lstStyle/>
          <a:p>
            <a:pPr>
              <a:buFont typeface="Garamond" pitchFamily="18" charset="0"/>
              <a:buChar char="®"/>
            </a:pPr>
            <a:r>
              <a:rPr lang="en-US" sz="3100" b="1" dirty="0">
                <a:latin typeface="Garamond" pitchFamily="18" charset="0"/>
                <a:cs typeface="Calibri" pitchFamily="34" charset="0"/>
              </a:rPr>
              <a:t>Allows you to search for people, jobs, companies, groups, and more.</a:t>
            </a:r>
          </a:p>
          <a:p>
            <a:pPr>
              <a:buFont typeface="Garamond" pitchFamily="18" charset="0"/>
              <a:buChar char="®"/>
            </a:pPr>
            <a:r>
              <a:rPr lang="en-US" sz="3100" b="1" dirty="0">
                <a:latin typeface="Garamond" pitchFamily="18" charset="0"/>
                <a:cs typeface="Calibri" pitchFamily="34" charset="0"/>
              </a:rPr>
              <a:t>Can use advanced search operators and Boolean logic to conduct searches. </a:t>
            </a:r>
          </a:p>
          <a:p>
            <a:pPr>
              <a:buFont typeface="Garamond" pitchFamily="18" charset="0"/>
              <a:buChar char="®"/>
            </a:pPr>
            <a:r>
              <a:rPr lang="en-US" sz="3100" b="1" dirty="0">
                <a:latin typeface="Garamond" pitchFamily="18" charset="0"/>
                <a:cs typeface="Calibri" pitchFamily="34" charset="0"/>
              </a:rPr>
              <a:t>Can use the LinkedIn Filters to search.</a:t>
            </a:r>
          </a:p>
          <a:p>
            <a:pPr>
              <a:buFont typeface="Garamond" pitchFamily="18" charset="0"/>
              <a:buChar char="®"/>
            </a:pPr>
            <a:r>
              <a:rPr lang="en-US" sz="3100" b="1" dirty="0">
                <a:latin typeface="Garamond" pitchFamily="18" charset="0"/>
                <a:cs typeface="Calibri" pitchFamily="34" charset="0"/>
              </a:rPr>
              <a:t>Relationship, Location, Company, LinkedIn Industry, LinkedIn Groups, Function, Company Size, etc. filters can be used to get more specific profiles.</a:t>
            </a:r>
          </a:p>
        </p:txBody>
      </p:sp>
    </p:spTree>
    <p:extLst>
      <p:ext uri="{BB962C8B-B14F-4D97-AF65-F5344CB8AC3E}">
        <p14:creationId xmlns:p14="http://schemas.microsoft.com/office/powerpoint/2010/main" val="1687069155"/>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32001" y="6716324"/>
            <a:ext cx="7569200" cy="579826"/>
          </a:xfrm>
          <a:solidFill>
            <a:schemeClr val="tx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Calibri" pitchFamily="34" charset="0"/>
                <a:cs typeface="Calibri" pitchFamily="34" charset="0"/>
              </a:rPr>
              <a:t>Advanced People Search</a:t>
            </a:r>
            <a:endParaRPr lang="en-US" sz="3600" dirty="0">
              <a:ln w="500">
                <a:noFill/>
              </a:ln>
              <a:solidFill>
                <a:srgbClr val="0000CC"/>
              </a:solidFill>
              <a:latin typeface="Calibri" pitchFamily="34" charset="0"/>
              <a:cs typeface="Calibri" pitchFamily="34" charset="0"/>
            </a:endParaRPr>
          </a:p>
        </p:txBody>
      </p:sp>
      <p:sp>
        <p:nvSpPr>
          <p:cNvPr id="13" name="Text Placeholder 12"/>
          <p:cNvSpPr>
            <a:spLocks noGrp="1"/>
          </p:cNvSpPr>
          <p:nvPr>
            <p:ph type="body" sz="half" idx="2"/>
          </p:nvPr>
        </p:nvSpPr>
        <p:spPr>
          <a:xfrm>
            <a:off x="2235200" y="7360356"/>
            <a:ext cx="7315200" cy="971796"/>
          </a:xfrm>
          <a:solidFill>
            <a:schemeClr val="tx1"/>
          </a:solidFill>
        </p:spPr>
        <p:txBody>
          <a:bodyPr>
            <a:normAutofit/>
          </a:bodyPr>
          <a:lstStyle/>
          <a:p>
            <a:pPr algn="l">
              <a:buFont typeface="Wingdings" pitchFamily="2" charset="2"/>
              <a:buChar char="q"/>
            </a:pPr>
            <a:r>
              <a:rPr lang="en-US" sz="2600" b="1" dirty="0">
                <a:solidFill>
                  <a:srgbClr val="3B3B3B"/>
                </a:solidFill>
                <a:latin typeface="Calibri" pitchFamily="34" charset="0"/>
                <a:cs typeface="Calibri" pitchFamily="34" charset="0"/>
              </a:rPr>
              <a:t> Boolean Syntax</a:t>
            </a:r>
          </a:p>
          <a:p>
            <a:pPr algn="l">
              <a:buFont typeface="Wingdings" pitchFamily="2" charset="2"/>
              <a:buChar char="q"/>
            </a:pPr>
            <a:r>
              <a:rPr lang="en-US" sz="2600" b="1" dirty="0">
                <a:solidFill>
                  <a:srgbClr val="3B3B3B"/>
                </a:solidFill>
                <a:latin typeface="Calibri" pitchFamily="34" charset="0"/>
                <a:cs typeface="Calibri" pitchFamily="34" charset="0"/>
              </a:rPr>
              <a:t> The results are the same for all accounts</a:t>
            </a:r>
          </a:p>
          <a:p>
            <a:endParaRPr lang="en-US" dirty="0">
              <a:solidFill>
                <a:srgbClr val="3B3B3B"/>
              </a:solidFill>
            </a:endParaRPr>
          </a:p>
        </p:txBody>
      </p:sp>
      <p:pic>
        <p:nvPicPr>
          <p:cNvPr id="11" name="Picture 2"/>
          <p:cNvPicPr>
            <a:picLocks noChangeAspect="1" noChangeArrowheads="1"/>
          </p:cNvPicPr>
          <p:nvPr/>
        </p:nvPicPr>
        <p:blipFill>
          <a:blip r:embed="rId2" cstate="print"/>
          <a:srcRect l="13466" r="17534"/>
          <a:stretch>
            <a:fillRect/>
          </a:stretch>
        </p:blipFill>
        <p:spPr bwMode="auto">
          <a:xfrm>
            <a:off x="2135384" y="1472071"/>
            <a:ext cx="9955017" cy="5336258"/>
          </a:xfrm>
          <a:prstGeom prst="rect">
            <a:avLst/>
          </a:prstGeom>
          <a:noFill/>
          <a:ln w="9525">
            <a:noFill/>
            <a:miter lim="800000"/>
            <a:headEnd/>
            <a:tailEnd/>
          </a:ln>
          <a:effectLst/>
        </p:spPr>
      </p:pic>
      <p:cxnSp>
        <p:nvCxnSpPr>
          <p:cNvPr id="7" name="Straight Arrow Connector 6"/>
          <p:cNvCxnSpPr/>
          <p:nvPr/>
        </p:nvCxnSpPr>
        <p:spPr>
          <a:xfrm rot="5400000" flipH="1" flipV="1">
            <a:off x="4093723" y="4953847"/>
            <a:ext cx="2484120" cy="3048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5183384" y="4232205"/>
            <a:ext cx="3655817" cy="2116102"/>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675384" y="6256302"/>
            <a:ext cx="2586245" cy="395121"/>
          </a:xfrm>
          <a:prstGeom prst="rect">
            <a:avLst/>
          </a:prstGeom>
          <a:noFill/>
        </p:spPr>
        <p:txBody>
          <a:bodyPr wrap="none" lIns="116979" tIns="58490" rIns="116979" bIns="58490" rtlCol="0">
            <a:spAutoFit/>
          </a:bodyPr>
          <a:lstStyle/>
          <a:p>
            <a:r>
              <a:rPr lang="en-US" dirty="0" smtClean="0">
                <a:solidFill>
                  <a:srgbClr val="3B3B3B"/>
                </a:solidFill>
              </a:rPr>
              <a:t>Advance Search Filters</a:t>
            </a:r>
            <a:endParaRPr lang="en-US" dirty="0">
              <a:solidFill>
                <a:srgbClr val="3B3B3B"/>
              </a:solidFill>
            </a:endParaRPr>
          </a:p>
        </p:txBody>
      </p:sp>
    </p:spTree>
    <p:extLst>
      <p:ext uri="{BB962C8B-B14F-4D97-AF65-F5344CB8AC3E}">
        <p14:creationId xmlns:p14="http://schemas.microsoft.com/office/powerpoint/2010/main" val="4015365922"/>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488041" y="273663"/>
            <a:ext cx="10058400" cy="736036"/>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extLst/>
          </a:lstStyle>
          <a:p>
            <a:r>
              <a:rPr lang="en-US" dirty="0"/>
              <a:t>Commercial Use Limit on Search</a:t>
            </a:r>
          </a:p>
        </p:txBody>
      </p:sp>
      <p:sp>
        <p:nvSpPr>
          <p:cNvPr id="5" name="TextBox 4"/>
          <p:cNvSpPr txBox="1"/>
          <p:nvPr/>
        </p:nvSpPr>
        <p:spPr>
          <a:xfrm>
            <a:off x="47169" y="1786405"/>
            <a:ext cx="5145315" cy="5350324"/>
          </a:xfrm>
          <a:prstGeom prst="rect">
            <a:avLst/>
          </a:prstGeom>
          <a:noFill/>
        </p:spPr>
        <p:txBody>
          <a:bodyPr wrap="square" lIns="116979" tIns="58490" rIns="116979" bIns="58490" rtlCol="0">
            <a:spAutoFit/>
          </a:bodyPr>
          <a:lstStyle/>
          <a:p>
            <a:pPr marL="274320" indent="-274320">
              <a:spcBef>
                <a:spcPts val="600"/>
              </a:spcBef>
              <a:buClr>
                <a:schemeClr val="tx2"/>
              </a:buClr>
              <a:buSzPct val="73000"/>
              <a:buFont typeface="Garamond" pitchFamily="18" charset="0"/>
              <a:buChar char="®"/>
            </a:pPr>
            <a:r>
              <a:rPr lang="en-US" sz="2000" b="1" dirty="0">
                <a:latin typeface="Garamond" pitchFamily="18" charset="0"/>
                <a:cs typeface="Calibri" pitchFamily="34" charset="0"/>
              </a:rPr>
              <a:t>Limit </a:t>
            </a:r>
            <a:r>
              <a:rPr lang="en-US" sz="2000" b="1" dirty="0">
                <a:latin typeface="Garamond" pitchFamily="18" charset="0"/>
                <a:cs typeface="Calibri" pitchFamily="34" charset="0"/>
              </a:rPr>
              <a:t>is calculated based on your search activity since the first of the calendar month</a:t>
            </a:r>
            <a:r>
              <a:rPr lang="en-US" sz="2000" b="1" dirty="0" smtClean="0">
                <a:latin typeface="Garamond" pitchFamily="18" charset="0"/>
                <a:cs typeface="Calibri" pitchFamily="34" charset="0"/>
              </a:rPr>
              <a:t>.</a:t>
            </a:r>
            <a:endParaRPr lang="en-US" sz="2000" b="1" dirty="0">
              <a:latin typeface="Garamond" pitchFamily="18" charset="0"/>
              <a:cs typeface="Calibri" pitchFamily="34" charset="0"/>
            </a:endParaRPr>
          </a:p>
          <a:p>
            <a:pPr marL="274320" indent="-274320">
              <a:spcBef>
                <a:spcPts val="600"/>
              </a:spcBef>
              <a:buClr>
                <a:schemeClr val="tx2"/>
              </a:buClr>
              <a:buSzPct val="73000"/>
              <a:buFont typeface="Garamond" pitchFamily="18" charset="0"/>
              <a:buChar char="®"/>
            </a:pPr>
            <a:r>
              <a:rPr lang="en-US" sz="2000" b="1" dirty="0">
                <a:latin typeface="Garamond" pitchFamily="18" charset="0"/>
                <a:cs typeface="Calibri" pitchFamily="34" charset="0"/>
              </a:rPr>
              <a:t>Progress </a:t>
            </a:r>
            <a:r>
              <a:rPr lang="en-US" sz="2000" b="1" dirty="0">
                <a:latin typeface="Garamond" pitchFamily="18" charset="0"/>
                <a:cs typeface="Calibri" pitchFamily="34" charset="0"/>
              </a:rPr>
              <a:t>bar will appear in your search results when 30% of your searches are left, and will continue to remind you in 5% </a:t>
            </a:r>
            <a:r>
              <a:rPr lang="en-US" sz="2000" b="1" dirty="0" smtClean="0">
                <a:latin typeface="Garamond" pitchFamily="18" charset="0"/>
                <a:cs typeface="Calibri" pitchFamily="34" charset="0"/>
              </a:rPr>
              <a:t>increments</a:t>
            </a:r>
            <a:endParaRPr lang="en-US" sz="2000" b="1" dirty="0">
              <a:latin typeface="Garamond" pitchFamily="18" charset="0"/>
              <a:cs typeface="Calibri" pitchFamily="34" charset="0"/>
            </a:endParaRPr>
          </a:p>
          <a:p>
            <a:pPr marL="274320" indent="-274320">
              <a:spcBef>
                <a:spcPts val="600"/>
              </a:spcBef>
              <a:buClr>
                <a:schemeClr val="tx2"/>
              </a:buClr>
              <a:buSzPct val="73000"/>
              <a:buFont typeface="Garamond" pitchFamily="18" charset="0"/>
              <a:buChar char="®"/>
            </a:pPr>
            <a:r>
              <a:rPr lang="en-US" sz="2000" b="1" dirty="0">
                <a:latin typeface="Garamond" pitchFamily="18" charset="0"/>
                <a:cs typeface="Calibri" pitchFamily="34" charset="0"/>
              </a:rPr>
              <a:t>After you've reached the limit, you'll continue to be able to search, but will see a limited number of results</a:t>
            </a:r>
            <a:r>
              <a:rPr lang="en-US" sz="2000" b="1" dirty="0" smtClean="0">
                <a:latin typeface="Garamond" pitchFamily="18" charset="0"/>
                <a:cs typeface="Calibri" pitchFamily="34" charset="0"/>
              </a:rPr>
              <a:t>.</a:t>
            </a:r>
            <a:endParaRPr lang="en-US" sz="2000" b="1" dirty="0">
              <a:latin typeface="Garamond" pitchFamily="18" charset="0"/>
              <a:cs typeface="Calibri" pitchFamily="34" charset="0"/>
            </a:endParaRPr>
          </a:p>
          <a:p>
            <a:pPr marL="274320" indent="-274320">
              <a:spcBef>
                <a:spcPts val="600"/>
              </a:spcBef>
              <a:buClr>
                <a:schemeClr val="tx2"/>
              </a:buClr>
              <a:buSzPct val="73000"/>
              <a:buFont typeface="Garamond" pitchFamily="18" charset="0"/>
              <a:buChar char="®"/>
            </a:pPr>
            <a:r>
              <a:rPr lang="en-US" sz="2000" b="1" dirty="0">
                <a:latin typeface="Garamond" pitchFamily="18" charset="0"/>
                <a:cs typeface="Calibri" pitchFamily="34" charset="0"/>
              </a:rPr>
              <a:t>Your free monthly usage will reset on the 1st of each calendar month</a:t>
            </a:r>
            <a:r>
              <a:rPr lang="en-US" sz="2000" b="1" dirty="0" smtClean="0">
                <a:latin typeface="Garamond" pitchFamily="18" charset="0"/>
                <a:cs typeface="Calibri" pitchFamily="34" charset="0"/>
              </a:rPr>
              <a:t>.</a:t>
            </a:r>
            <a:endParaRPr lang="en-US" sz="2000" b="1" dirty="0">
              <a:latin typeface="Garamond" pitchFamily="18" charset="0"/>
              <a:cs typeface="Calibri" pitchFamily="34" charset="0"/>
            </a:endParaRPr>
          </a:p>
          <a:p>
            <a:pPr marL="274320" indent="-274320">
              <a:spcBef>
                <a:spcPts val="600"/>
              </a:spcBef>
              <a:buClr>
                <a:schemeClr val="tx2"/>
              </a:buClr>
              <a:buSzPct val="73000"/>
              <a:buFont typeface="Garamond" pitchFamily="18" charset="0"/>
              <a:buChar char="®"/>
            </a:pPr>
            <a:r>
              <a:rPr lang="en-US" sz="2000" b="1" dirty="0">
                <a:latin typeface="Garamond" pitchFamily="18" charset="0"/>
                <a:cs typeface="Calibri" pitchFamily="34" charset="0"/>
              </a:rPr>
              <a:t>Need to upgrade to LinkedIn Premium </a:t>
            </a:r>
            <a:r>
              <a:rPr lang="en-US" sz="2000" b="1" dirty="0">
                <a:latin typeface="Garamond" pitchFamily="18" charset="0"/>
                <a:cs typeface="Calibri" pitchFamily="34" charset="0"/>
              </a:rPr>
              <a:t>Accounts </a:t>
            </a:r>
            <a:r>
              <a:rPr lang="en-US" sz="2000" b="1" dirty="0">
                <a:latin typeface="Garamond" pitchFamily="18" charset="0"/>
                <a:cs typeface="Calibri" pitchFamily="34" charset="0"/>
              </a:rPr>
              <a:t>for unlimited searches or wait for the limit to reset at the beginning of the </a:t>
            </a:r>
            <a:r>
              <a:rPr lang="en-US" sz="2000" b="1" dirty="0">
                <a:latin typeface="Garamond" pitchFamily="18" charset="0"/>
                <a:cs typeface="Calibri" pitchFamily="34" charset="0"/>
              </a:rPr>
              <a:t>month</a:t>
            </a:r>
            <a:endParaRPr lang="en-US" sz="2000" b="1" dirty="0">
              <a:latin typeface="Garamond" pitchFamily="18" charset="0"/>
              <a:cs typeface="Calibri"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2484" y="1333416"/>
            <a:ext cx="5519059" cy="62563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5772164"/>
      </p:ext>
    </p:extLst>
  </p:cSld>
  <p:clrMapOvr>
    <a:masterClrMapping/>
  </p:clrMapOvr>
  <p:transition spd="med">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libn.com/files/2014/09/linkedin_groups-600x330.jpg"/>
          <p:cNvPicPr>
            <a:picLocks noChangeAspect="1" noChangeArrowheads="1"/>
          </p:cNvPicPr>
          <p:nvPr/>
        </p:nvPicPr>
        <p:blipFill>
          <a:blip r:embed="rId2" cstate="print"/>
          <a:srcRect l="25333" r="25334" b="7879"/>
          <a:stretch>
            <a:fillRect/>
          </a:stretch>
        </p:blipFill>
        <p:spPr bwMode="auto">
          <a:xfrm>
            <a:off x="4673600" y="2484120"/>
            <a:ext cx="3759200" cy="3496169"/>
          </a:xfrm>
          <a:prstGeom prst="rect">
            <a:avLst/>
          </a:prstGeom>
          <a:noFill/>
        </p:spPr>
      </p:pic>
      <p:sp>
        <p:nvSpPr>
          <p:cNvPr id="5" name="Title 3"/>
          <p:cNvSpPr txBox="1">
            <a:spLocks/>
          </p:cNvSpPr>
          <p:nvPr/>
        </p:nvSpPr>
        <p:spPr>
          <a:xfrm>
            <a:off x="450325" y="355305"/>
            <a:ext cx="6102875" cy="736036"/>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defPPr>
              <a:defRPr lang="en-US"/>
            </a:defPPr>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lstStyle>
          <a:p>
            <a:r>
              <a:rPr lang="en-US" dirty="0"/>
              <a:t>Linkedin</a:t>
            </a:r>
            <a:r>
              <a:rPr lang="en-US" dirty="0"/>
              <a:t> Groups</a:t>
            </a:r>
            <a:endParaRPr lang="en-US" dirty="0"/>
          </a:p>
        </p:txBody>
      </p:sp>
    </p:spTree>
    <p:extLst>
      <p:ext uri="{BB962C8B-B14F-4D97-AF65-F5344CB8AC3E}">
        <p14:creationId xmlns:p14="http://schemas.microsoft.com/office/powerpoint/2010/main" val="1322359962"/>
      </p:ext>
    </p:extLst>
  </p:cSld>
  <p:clrMapOvr>
    <a:masterClrMapping/>
  </p:clrMapOvr>
  <p:transition spd="slow">
    <p:cu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614794388"/>
              </p:ext>
            </p:extLst>
          </p:nvPr>
        </p:nvGraphicFramePr>
        <p:xfrm>
          <a:off x="375325" y="1613062"/>
          <a:ext cx="10368874" cy="6208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3"/>
          <p:cNvSpPr txBox="1">
            <a:spLocks/>
          </p:cNvSpPr>
          <p:nvPr/>
        </p:nvSpPr>
        <p:spPr>
          <a:xfrm>
            <a:off x="1461853" y="256556"/>
            <a:ext cx="5641075" cy="736036"/>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defPPr>
              <a:defRPr lang="en-US"/>
            </a:defPPr>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lstStyle>
          <a:p>
            <a:r>
              <a:rPr lang="en-US" dirty="0"/>
              <a:t>Linkedin Groups</a:t>
            </a:r>
            <a:endParaRPr lang="en-US" dirty="0"/>
          </a:p>
        </p:txBody>
      </p:sp>
    </p:spTree>
    <p:extLst>
      <p:ext uri="{BB962C8B-B14F-4D97-AF65-F5344CB8AC3E}">
        <p14:creationId xmlns:p14="http://schemas.microsoft.com/office/powerpoint/2010/main" val="2083820889"/>
      </p:ext>
    </p:extLst>
  </p:cSld>
  <p:clrMapOvr>
    <a:masterClrMapping/>
  </p:clrMapOvr>
  <p:transition spd="slow">
    <p:cu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912974112"/>
              </p:ext>
            </p:extLst>
          </p:nvPr>
        </p:nvGraphicFramePr>
        <p:xfrm>
          <a:off x="999672" y="2696808"/>
          <a:ext cx="8128000" cy="49069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1021443" y="1595736"/>
            <a:ext cx="8534400" cy="595176"/>
          </a:xfrm>
          <a:prstGeom prst="rect">
            <a:avLst/>
          </a:prstGeom>
        </p:spPr>
        <p:txBody>
          <a:bodyPr wrap="square" lIns="116979" tIns="58490" rIns="116979" bIns="58490">
            <a:spAutoFit/>
          </a:bodyPr>
          <a:lstStyle/>
          <a:p>
            <a:r>
              <a:rPr lang="en-US" sz="3100" b="1" dirty="0">
                <a:solidFill>
                  <a:prstClr val="black"/>
                </a:solidFill>
                <a:latin typeface="Garamond" pitchFamily="18" charset="0"/>
              </a:rPr>
              <a:t>Why Should I Join a LinkedIn Group?</a:t>
            </a:r>
            <a:endParaRPr lang="en-US" sz="3100" dirty="0">
              <a:solidFill>
                <a:prstClr val="black"/>
              </a:solidFill>
              <a:latin typeface="Garamond" pitchFamily="18" charset="0"/>
            </a:endParaRPr>
          </a:p>
        </p:txBody>
      </p:sp>
      <p:sp>
        <p:nvSpPr>
          <p:cNvPr id="6" name="Title 3"/>
          <p:cNvSpPr txBox="1">
            <a:spLocks/>
          </p:cNvSpPr>
          <p:nvPr/>
        </p:nvSpPr>
        <p:spPr>
          <a:xfrm>
            <a:off x="599303" y="368018"/>
            <a:ext cx="7515997" cy="736036"/>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defPPr>
              <a:defRPr lang="en-US"/>
            </a:defPPr>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lstStyle>
          <a:p>
            <a:r>
              <a:rPr lang="en-US" dirty="0"/>
              <a:t>Linkedin Groups</a:t>
            </a:r>
            <a:endParaRPr lang="en-US" dirty="0"/>
          </a:p>
        </p:txBody>
      </p:sp>
    </p:spTree>
    <p:extLst>
      <p:ext uri="{BB962C8B-B14F-4D97-AF65-F5344CB8AC3E}">
        <p14:creationId xmlns:p14="http://schemas.microsoft.com/office/powerpoint/2010/main" val="805287108"/>
      </p:ext>
    </p:extLst>
  </p:cSld>
  <p:clrMapOvr>
    <a:masterClrMapping/>
  </p:clrMapOvr>
  <p:transition spd="slow">
    <p:cu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74271" y="250605"/>
            <a:ext cx="5080000" cy="956462"/>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Calibri" pitchFamily="34" charset="0"/>
                <a:cs typeface="Calibri" pitchFamily="34" charset="0"/>
              </a:rPr>
              <a:t>Company Search</a:t>
            </a:r>
            <a:endParaRPr lang="en-US" sz="3600" dirty="0">
              <a:ln w="500">
                <a:noFill/>
              </a:ln>
              <a:solidFill>
                <a:srgbClr val="0000CC"/>
              </a:solidFill>
              <a:latin typeface="Calibri" pitchFamily="34" charset="0"/>
              <a:cs typeface="Calibri" pitchFamily="34" charset="0"/>
            </a:endParaRPr>
          </a:p>
        </p:txBody>
      </p:sp>
      <p:sp>
        <p:nvSpPr>
          <p:cNvPr id="2" name="Content Placeholder 1"/>
          <p:cNvSpPr>
            <a:spLocks noGrp="1"/>
          </p:cNvSpPr>
          <p:nvPr>
            <p:ph idx="1"/>
          </p:nvPr>
        </p:nvSpPr>
        <p:spPr>
          <a:xfrm>
            <a:off x="477157" y="2089760"/>
            <a:ext cx="9956800" cy="5550379"/>
          </a:xfrm>
          <a:noFill/>
        </p:spPr>
        <p:txBody>
          <a:bodyPr wrap="square" lIns="116979" tIns="58490" rIns="116979" bIns="58490" rtlCol="0">
            <a:spAutoFit/>
          </a:bodyPr>
          <a:lstStyle/>
          <a:p>
            <a:pPr algn="just">
              <a:buFont typeface="Garamond" pitchFamily="18" charset="0"/>
              <a:buChar char="®"/>
            </a:pPr>
            <a:r>
              <a:rPr lang="en-US" sz="2800" b="1" dirty="0">
                <a:latin typeface="Garamond" pitchFamily="18" charset="0"/>
                <a:cs typeface="Calibri" pitchFamily="34" charset="0"/>
              </a:rPr>
              <a:t>3,244,156+ registered companies</a:t>
            </a:r>
          </a:p>
          <a:p>
            <a:pPr algn="just">
              <a:buFont typeface="Garamond" pitchFamily="18" charset="0"/>
              <a:buChar char="®"/>
            </a:pPr>
            <a:r>
              <a:rPr lang="en-US" sz="2800" b="1" dirty="0">
                <a:latin typeface="Garamond" pitchFamily="18" charset="0"/>
                <a:cs typeface="Calibri" pitchFamily="34" charset="0"/>
              </a:rPr>
              <a:t>Search for companies by attributes such as location, industry, and size as well as how you are connected</a:t>
            </a:r>
          </a:p>
          <a:p>
            <a:pPr algn="just">
              <a:buFont typeface="Garamond" pitchFamily="18" charset="0"/>
              <a:buChar char="®"/>
            </a:pPr>
            <a:r>
              <a:rPr lang="en-US" sz="2800" b="1" dirty="0">
                <a:latin typeface="Garamond" pitchFamily="18" charset="0"/>
                <a:cs typeface="Calibri" pitchFamily="34" charset="0"/>
              </a:rPr>
              <a:t>Filter a set of results to include only those companies where you have a direct connection or broaden your search to include companies in your extended network.</a:t>
            </a:r>
          </a:p>
          <a:p>
            <a:pPr algn="just">
              <a:buFont typeface="Garamond" pitchFamily="18" charset="0"/>
              <a:buChar char="®"/>
            </a:pPr>
            <a:r>
              <a:rPr lang="en-US" sz="2800" b="1" dirty="0">
                <a:latin typeface="Garamond" pitchFamily="18" charset="0"/>
                <a:cs typeface="Calibri" pitchFamily="34" charset="0"/>
              </a:rPr>
              <a:t>Results are personalized based on keywords used in your search, filters you have applied, your overall connection strength to that company, etc.</a:t>
            </a:r>
          </a:p>
          <a:p>
            <a:pPr algn="just">
              <a:buFont typeface="Garamond" pitchFamily="18" charset="0"/>
              <a:buChar char="®"/>
            </a:pPr>
            <a:r>
              <a:rPr lang="en-US" sz="2800" b="1" dirty="0">
                <a:latin typeface="Garamond" pitchFamily="18" charset="0"/>
                <a:cs typeface="Calibri" pitchFamily="34" charset="0"/>
              </a:rPr>
              <a:t>Companies may have duplicates – like Vodafone, Vodafone UK, </a:t>
            </a:r>
            <a:r>
              <a:rPr lang="en-US" sz="2800" b="1" dirty="0">
                <a:latin typeface="Garamond" pitchFamily="18" charset="0"/>
                <a:cs typeface="Calibri" pitchFamily="34" charset="0"/>
              </a:rPr>
              <a:t>Vodafone Ireland, etc</a:t>
            </a:r>
          </a:p>
          <a:p>
            <a:pPr algn="just">
              <a:buFont typeface="Garamond" pitchFamily="18" charset="0"/>
              <a:buChar char="®"/>
            </a:pPr>
            <a:endParaRPr lang="en-US" sz="2000" b="1" dirty="0">
              <a:latin typeface="Garamond" pitchFamily="18" charset="0"/>
              <a:cs typeface="Calibri" pitchFamily="34" charset="0"/>
            </a:endParaRPr>
          </a:p>
        </p:txBody>
      </p:sp>
    </p:spTree>
    <p:extLst>
      <p:ext uri="{BB962C8B-B14F-4D97-AF65-F5344CB8AC3E}">
        <p14:creationId xmlns:p14="http://schemas.microsoft.com/office/powerpoint/2010/main" val="3377516074"/>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3"/>
          <p:cNvSpPr>
            <a:spLocks noGrp="1"/>
          </p:cNvSpPr>
          <p:nvPr>
            <p:ph type="title"/>
          </p:nvPr>
        </p:nvSpPr>
        <p:spPr>
          <a:xfrm>
            <a:off x="3081885" y="7162800"/>
            <a:ext cx="6516959" cy="598084"/>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Calibri" pitchFamily="34" charset="0"/>
                <a:cs typeface="Calibri" pitchFamily="34" charset="0"/>
              </a:rPr>
              <a:t>Company Search Homepage</a:t>
            </a:r>
            <a:endParaRPr lang="en-US" sz="3600" dirty="0">
              <a:ln w="500">
                <a:noFill/>
              </a:ln>
              <a:solidFill>
                <a:srgbClr val="0000CC"/>
              </a:solidFill>
              <a:latin typeface="Calibri" pitchFamily="34" charset="0"/>
              <a:cs typeface="Calibri" pitchFamily="34" charset="0"/>
            </a:endParaRPr>
          </a:p>
        </p:txBody>
      </p:sp>
      <p:pic>
        <p:nvPicPr>
          <p:cNvPr id="9" name="Picture 8"/>
          <p:cNvPicPr/>
          <p:nvPr/>
        </p:nvPicPr>
        <p:blipFill>
          <a:blip r:embed="rId3" cstate="print"/>
          <a:srcRect l="13462" r="29968"/>
          <a:stretch>
            <a:fillRect/>
          </a:stretch>
        </p:blipFill>
        <p:spPr bwMode="auto">
          <a:xfrm>
            <a:off x="1253084" y="1109139"/>
            <a:ext cx="10058400" cy="5244253"/>
          </a:xfrm>
          <a:prstGeom prst="rect">
            <a:avLst/>
          </a:prstGeom>
          <a:noFill/>
          <a:ln w="3175">
            <a:solidFill>
              <a:schemeClr val="tx1"/>
            </a:solidFill>
            <a:miter lim="800000"/>
            <a:headEnd/>
            <a:tailEnd/>
          </a:ln>
        </p:spPr>
      </p:pic>
      <p:cxnSp>
        <p:nvCxnSpPr>
          <p:cNvPr id="6" name="Straight Arrow Connector 5"/>
          <p:cNvCxnSpPr/>
          <p:nvPr/>
        </p:nvCxnSpPr>
        <p:spPr>
          <a:xfrm rot="5400000" flipH="1" flipV="1">
            <a:off x="2111040" y="6026579"/>
            <a:ext cx="1840089" cy="1016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75751" y="6532886"/>
            <a:ext cx="2844782" cy="629914"/>
          </a:xfrm>
          <a:prstGeom prst="rect">
            <a:avLst/>
          </a:prstGeom>
          <a:solidFill>
            <a:schemeClr val="bg1"/>
          </a:solidFill>
          <a:ln>
            <a:noFill/>
          </a:ln>
          <a:effectLst>
            <a:glow rad="63500">
              <a:schemeClr val="accent3">
                <a:satMod val="175000"/>
                <a:alpha val="40000"/>
              </a:schemeClr>
            </a:glow>
          </a:effectLst>
        </p:spPr>
        <p:txBody>
          <a:bodyPr vert="horz" lIns="45720" tIns="0" rIns="45720" bIns="0" anchor="b" anchorCtr="0">
            <a:normAutofit fontScale="70000" lnSpcReduction="20000"/>
          </a:bodyPr>
          <a:lstStyle>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extLst/>
          </a:lstStyle>
          <a:p>
            <a:r>
              <a:rPr lang="en-US" cap="none" dirty="0" smtClean="0"/>
              <a:t>Filters To Get Appropriate Results</a:t>
            </a:r>
            <a:endParaRPr lang="en-US" cap="none" dirty="0"/>
          </a:p>
        </p:txBody>
      </p:sp>
    </p:spTree>
    <p:extLst>
      <p:ext uri="{BB962C8B-B14F-4D97-AF65-F5344CB8AC3E}">
        <p14:creationId xmlns:p14="http://schemas.microsoft.com/office/powerpoint/2010/main" val="2943448146"/>
      </p:ext>
    </p:extLst>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atMod val="220000"/>
                <a:lumMod val="14000"/>
                <a:lumOff val="86000"/>
              </a:schemeClr>
            </a:gs>
            <a:gs pos="100000">
              <a:schemeClr val="bg2">
                <a:shade val="35000"/>
                <a:satMod val="15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43368" y="7589482"/>
            <a:ext cx="784448" cy="276014"/>
          </a:xfrm>
        </p:spPr>
        <p:txBody>
          <a:bodyPr/>
          <a:lstStyle/>
          <a:p>
            <a:r>
              <a:rPr lang="en-US" dirty="0" smtClean="0">
                <a:solidFill>
                  <a:prstClr val="black">
                    <a:tint val="75000"/>
                  </a:prstClr>
                </a:solidFill>
              </a:rPr>
              <a:t>D</a:t>
            </a:r>
            <a:fld id="{4B13FE7C-9F2C-4785-9E36-15C787D00BD6}" type="slidenum">
              <a:rPr lang="en-US" smtClean="0">
                <a:solidFill>
                  <a:prstClr val="black">
                    <a:tint val="75000"/>
                  </a:prstClr>
                </a:solidFill>
              </a:rPr>
              <a:pPr/>
              <a:t>47</a:t>
            </a:fld>
            <a:endParaRPr lang="en-US" dirty="0">
              <a:solidFill>
                <a:prstClr val="black">
                  <a:tint val="75000"/>
                </a:prstClr>
              </a:solidFill>
            </a:endParaRPr>
          </a:p>
        </p:txBody>
      </p:sp>
      <p:sp>
        <p:nvSpPr>
          <p:cNvPr id="8" name="Title 1"/>
          <p:cNvSpPr txBox="1">
            <a:spLocks/>
          </p:cNvSpPr>
          <p:nvPr/>
        </p:nvSpPr>
        <p:spPr>
          <a:xfrm>
            <a:off x="1715993" y="223973"/>
            <a:ext cx="5512112" cy="737509"/>
          </a:xfrm>
          <a:prstGeom prst="rect">
            <a:avLst/>
          </a:prstGeom>
          <a:solidFill>
            <a:schemeClr val="tx1"/>
          </a:solidFill>
          <a:ln>
            <a:noFill/>
          </a:ln>
          <a:effectLst>
            <a:glow rad="101600">
              <a:schemeClr val="accent1">
                <a:satMod val="175000"/>
                <a:alpha val="40000"/>
              </a:schemeClr>
            </a:glow>
          </a:effectLst>
        </p:spPr>
        <p:txBody>
          <a:bodyPr vert="horz" lIns="45720" tIns="0" rIns="45720" bIns="0" anchor="b" anchorCtr="0">
            <a:normAutofit/>
          </a:bodyPr>
          <a:lstStyle>
            <a:defPPr>
              <a:defRPr lang="en-US"/>
            </a:defPPr>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lstStyle>
          <a:p>
            <a:r>
              <a:rPr lang="en-US" dirty="0"/>
              <a:t>LinkedIn InMails</a:t>
            </a:r>
          </a:p>
        </p:txBody>
      </p:sp>
      <p:sp>
        <p:nvSpPr>
          <p:cNvPr id="7" name="TextBox 6"/>
          <p:cNvSpPr txBox="1"/>
          <p:nvPr/>
        </p:nvSpPr>
        <p:spPr>
          <a:xfrm>
            <a:off x="1944904" y="1237496"/>
            <a:ext cx="8636000" cy="1226118"/>
          </a:xfrm>
          <a:prstGeom prst="rect">
            <a:avLst/>
          </a:prstGeom>
          <a:noFill/>
        </p:spPr>
        <p:txBody>
          <a:bodyPr wrap="square" lIns="116979" tIns="58490" rIns="116979" bIns="58490" rtlCol="0">
            <a:spAutoFit/>
          </a:bodyPr>
          <a:lstStyle/>
          <a:p>
            <a:r>
              <a:rPr lang="en-US" sz="3600" dirty="0">
                <a:solidFill>
                  <a:prstClr val="black"/>
                </a:solidFill>
              </a:rPr>
              <a:t>InMail: </a:t>
            </a:r>
            <a:r>
              <a:rPr lang="en-US" sz="3600" dirty="0">
                <a:solidFill>
                  <a:prstClr val="black">
                    <a:lumMod val="75000"/>
                    <a:lumOff val="25000"/>
                  </a:prstClr>
                </a:solidFill>
              </a:rPr>
              <a:t>The most credible way to message anyone on LinkedIn</a:t>
            </a:r>
            <a:endParaRPr lang="en-US" sz="3600" dirty="0">
              <a:solidFill>
                <a:prstClr val="black">
                  <a:lumMod val="75000"/>
                  <a:lumOff val="25000"/>
                </a:prstClr>
              </a:solidFill>
            </a:endParaRPr>
          </a:p>
        </p:txBody>
      </p:sp>
      <p:sp>
        <p:nvSpPr>
          <p:cNvPr id="10" name="TextBox 9"/>
          <p:cNvSpPr txBox="1"/>
          <p:nvPr/>
        </p:nvSpPr>
        <p:spPr>
          <a:xfrm>
            <a:off x="1944904" y="2433553"/>
            <a:ext cx="8128000" cy="395121"/>
          </a:xfrm>
          <a:prstGeom prst="rect">
            <a:avLst/>
          </a:prstGeom>
          <a:noFill/>
        </p:spPr>
        <p:txBody>
          <a:bodyPr wrap="square" lIns="116979" tIns="58490" rIns="116979" bIns="58490" rtlCol="0">
            <a:spAutoFit/>
          </a:bodyPr>
          <a:lstStyle/>
          <a:p>
            <a:r>
              <a:rPr lang="en-US" dirty="0" smtClean="0">
                <a:solidFill>
                  <a:prstClr val="black"/>
                </a:solidFill>
              </a:rPr>
              <a:t>Message any </a:t>
            </a:r>
            <a:r>
              <a:rPr lang="en-US" dirty="0">
                <a:solidFill>
                  <a:prstClr val="black"/>
                </a:solidFill>
              </a:rPr>
              <a:t>of the </a:t>
            </a:r>
            <a:r>
              <a:rPr lang="en-US" dirty="0" smtClean="0">
                <a:solidFill>
                  <a:prstClr val="black"/>
                </a:solidFill>
              </a:rPr>
              <a:t>364 million+ </a:t>
            </a:r>
            <a:r>
              <a:rPr lang="en-US" dirty="0">
                <a:solidFill>
                  <a:prstClr val="black"/>
                </a:solidFill>
              </a:rPr>
              <a:t>people on LinkedIn</a:t>
            </a:r>
            <a:r>
              <a:rPr lang="en-US" dirty="0" smtClean="0">
                <a:solidFill>
                  <a:prstClr val="black"/>
                </a:solidFill>
              </a:rPr>
              <a:t>.</a:t>
            </a:r>
            <a:endParaRPr lang="en-US" dirty="0">
              <a:solidFill>
                <a:prstClr val="black"/>
              </a:solidFill>
            </a:endParaRPr>
          </a:p>
        </p:txBody>
      </p:sp>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533" b="-1533"/>
          <a:stretch/>
        </p:blipFill>
        <p:spPr bwMode="auto">
          <a:xfrm>
            <a:off x="8650505" y="1904283"/>
            <a:ext cx="3062505" cy="1725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3304" y="414469"/>
            <a:ext cx="1879600" cy="356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2013267" y="4641660"/>
            <a:ext cx="1829628" cy="395121"/>
          </a:xfrm>
          <a:prstGeom prst="rect">
            <a:avLst/>
          </a:prstGeom>
        </p:spPr>
        <p:txBody>
          <a:bodyPr wrap="none" lIns="116979" tIns="58490" rIns="116979" bIns="58490">
            <a:spAutoFit/>
          </a:bodyPr>
          <a:lstStyle/>
          <a:p>
            <a:r>
              <a:rPr lang="en-US" b="1" dirty="0">
                <a:solidFill>
                  <a:prstClr val="black"/>
                </a:solidFill>
              </a:rPr>
              <a:t>What is InMail?</a:t>
            </a:r>
          </a:p>
        </p:txBody>
      </p:sp>
      <p:sp>
        <p:nvSpPr>
          <p:cNvPr id="13" name="Rectangle 12"/>
          <p:cNvSpPr/>
          <p:nvPr/>
        </p:nvSpPr>
        <p:spPr>
          <a:xfrm>
            <a:off x="4992904" y="4641660"/>
            <a:ext cx="2874786" cy="395121"/>
          </a:xfrm>
          <a:prstGeom prst="rect">
            <a:avLst/>
          </a:prstGeom>
        </p:spPr>
        <p:txBody>
          <a:bodyPr wrap="none" lIns="116979" tIns="58490" rIns="116979" bIns="58490">
            <a:spAutoFit/>
          </a:bodyPr>
          <a:lstStyle/>
          <a:p>
            <a:r>
              <a:rPr lang="en-US" b="1" dirty="0">
                <a:solidFill>
                  <a:prstClr val="black"/>
                </a:solidFill>
              </a:rPr>
              <a:t>Reach any LinkedIn user</a:t>
            </a:r>
          </a:p>
        </p:txBody>
      </p:sp>
      <p:sp>
        <p:nvSpPr>
          <p:cNvPr id="14" name="Rectangle 13"/>
          <p:cNvSpPr/>
          <p:nvPr/>
        </p:nvSpPr>
        <p:spPr>
          <a:xfrm>
            <a:off x="8447305" y="4365647"/>
            <a:ext cx="2726079" cy="672120"/>
          </a:xfrm>
          <a:prstGeom prst="rect">
            <a:avLst/>
          </a:prstGeom>
        </p:spPr>
        <p:txBody>
          <a:bodyPr wrap="square" lIns="116979" tIns="58490" rIns="116979" bIns="58490">
            <a:spAutoFit/>
          </a:bodyPr>
          <a:lstStyle/>
          <a:p>
            <a:pPr algn="ctr"/>
            <a:r>
              <a:rPr lang="en-US" b="1" dirty="0">
                <a:solidFill>
                  <a:prstClr val="black"/>
                </a:solidFill>
              </a:rPr>
              <a:t>InMail protects every user’s privacy</a:t>
            </a:r>
          </a:p>
        </p:txBody>
      </p:sp>
      <p:sp>
        <p:nvSpPr>
          <p:cNvPr id="15" name="Rectangle 14"/>
          <p:cNvSpPr/>
          <p:nvPr/>
        </p:nvSpPr>
        <p:spPr>
          <a:xfrm>
            <a:off x="4942104" y="5101766"/>
            <a:ext cx="3606800" cy="1503117"/>
          </a:xfrm>
          <a:prstGeom prst="rect">
            <a:avLst/>
          </a:prstGeom>
        </p:spPr>
        <p:txBody>
          <a:bodyPr wrap="square" lIns="116979" tIns="58490" rIns="116979" bIns="58490">
            <a:spAutoFit/>
          </a:bodyPr>
          <a:lstStyle/>
          <a:p>
            <a:pPr algn="ctr"/>
            <a:r>
              <a:rPr lang="en-US" dirty="0">
                <a:solidFill>
                  <a:prstClr val="black"/>
                </a:solidFill>
              </a:rPr>
              <a:t>InMail allows you to contact or be directly contacted by 2nd or 3rd degree contacts as well as LinkedIn users who are not in your network.</a:t>
            </a:r>
          </a:p>
        </p:txBody>
      </p:sp>
      <p:sp>
        <p:nvSpPr>
          <p:cNvPr id="16" name="Rectangle 15"/>
          <p:cNvSpPr/>
          <p:nvPr/>
        </p:nvSpPr>
        <p:spPr>
          <a:xfrm>
            <a:off x="1640104" y="5158513"/>
            <a:ext cx="3388535" cy="1226118"/>
          </a:xfrm>
          <a:prstGeom prst="rect">
            <a:avLst/>
          </a:prstGeom>
        </p:spPr>
        <p:txBody>
          <a:bodyPr wrap="square" lIns="116979" tIns="58490" rIns="116979" bIns="58490">
            <a:spAutoFit/>
          </a:bodyPr>
          <a:lstStyle/>
          <a:p>
            <a:pPr algn="ctr"/>
            <a:r>
              <a:rPr lang="en-US" dirty="0">
                <a:solidFill>
                  <a:prstClr val="black"/>
                </a:solidFill>
              </a:rPr>
              <a:t>InMails are private messages that let you send business and career opportunities directly to any LinkedIn user.</a:t>
            </a:r>
          </a:p>
        </p:txBody>
      </p:sp>
      <p:pic>
        <p:nvPicPr>
          <p:cNvPr id="30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9304" y="6830766"/>
            <a:ext cx="1193800" cy="862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7304" y="7034146"/>
            <a:ext cx="1473200" cy="644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8548904" y="5101682"/>
            <a:ext cx="2438400" cy="2334114"/>
          </a:xfrm>
          <a:prstGeom prst="rect">
            <a:avLst/>
          </a:prstGeom>
        </p:spPr>
        <p:txBody>
          <a:bodyPr wrap="square" lIns="116979" tIns="58490" rIns="116979" bIns="58490">
            <a:spAutoFit/>
          </a:bodyPr>
          <a:lstStyle/>
          <a:p>
            <a:pPr algn="ctr"/>
            <a:r>
              <a:rPr lang="en-US" dirty="0">
                <a:solidFill>
                  <a:prstClr val="black"/>
                </a:solidFill>
              </a:rPr>
              <a:t>If a recipient is not in the sender’s network, the sender will not see the recipient’s name or contact information until the InMail has been accepted.</a:t>
            </a:r>
          </a:p>
        </p:txBody>
      </p:sp>
      <p:pic>
        <p:nvPicPr>
          <p:cNvPr id="308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71921" y="7175216"/>
            <a:ext cx="1282700" cy="609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p:cNvSpPr/>
          <p:nvPr/>
        </p:nvSpPr>
        <p:spPr>
          <a:xfrm>
            <a:off x="4756248" y="7545047"/>
            <a:ext cx="2876389" cy="425899"/>
          </a:xfrm>
          <a:prstGeom prst="rect">
            <a:avLst/>
          </a:prstGeom>
        </p:spPr>
        <p:txBody>
          <a:bodyPr wrap="none" lIns="116979" tIns="58490" rIns="116979" bIns="58490">
            <a:spAutoFit/>
          </a:bodyPr>
          <a:lstStyle/>
          <a:p>
            <a:r>
              <a:rPr lang="en-US" sz="2000" dirty="0">
                <a:solidFill>
                  <a:prstClr val="black"/>
                </a:solidFill>
              </a:rPr>
              <a:t>InMail is a paid </a:t>
            </a:r>
            <a:r>
              <a:rPr lang="en-US" sz="2000" dirty="0">
                <a:solidFill>
                  <a:prstClr val="black"/>
                </a:solidFill>
              </a:rPr>
              <a:t>feature</a:t>
            </a:r>
            <a:endParaRPr lang="en-US" sz="2000" dirty="0">
              <a:solidFill>
                <a:prstClr val="black"/>
              </a:solidFill>
            </a:endParaRPr>
          </a:p>
        </p:txBody>
      </p:sp>
    </p:spTree>
    <p:extLst>
      <p:ext uri="{BB962C8B-B14F-4D97-AF65-F5344CB8AC3E}">
        <p14:creationId xmlns:p14="http://schemas.microsoft.com/office/powerpoint/2010/main" val="807076236"/>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atMod val="220000"/>
                <a:alpha val="67000"/>
                <a:lumMod val="75000"/>
                <a:lumOff val="25000"/>
              </a:schemeClr>
            </a:gs>
            <a:gs pos="100000">
              <a:schemeClr val="bg2">
                <a:shade val="35000"/>
                <a:satMod val="15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dirty="0" smtClean="0">
                <a:solidFill>
                  <a:prstClr val="black">
                    <a:tint val="75000"/>
                  </a:prstClr>
                </a:solidFill>
              </a:rPr>
              <a:t>D</a:t>
            </a:r>
            <a:fld id="{4B13FE7C-9F2C-4785-9E36-15C787D00BD6}" type="slidenum">
              <a:rPr lang="en-US" smtClean="0">
                <a:solidFill>
                  <a:prstClr val="black">
                    <a:tint val="75000"/>
                  </a:prstClr>
                </a:solidFill>
              </a:rPr>
              <a:pPr/>
              <a:t>48</a:t>
            </a:fld>
            <a:endParaRPr lang="en-US" dirty="0">
              <a:solidFill>
                <a:prstClr val="black">
                  <a:tint val="75000"/>
                </a:prstClr>
              </a:solidFill>
            </a:endParaRPr>
          </a:p>
        </p:txBody>
      </p:sp>
      <p:sp>
        <p:nvSpPr>
          <p:cNvPr id="8" name="Title 1"/>
          <p:cNvSpPr txBox="1">
            <a:spLocks/>
          </p:cNvSpPr>
          <p:nvPr/>
        </p:nvSpPr>
        <p:spPr>
          <a:xfrm>
            <a:off x="1006087" y="193508"/>
            <a:ext cx="4977684" cy="737509"/>
          </a:xfrm>
          <a:prstGeom prst="rect">
            <a:avLst/>
          </a:prstGeom>
          <a:solidFill>
            <a:schemeClr val="tx1"/>
          </a:solidFill>
          <a:ln>
            <a:noFill/>
          </a:ln>
          <a:effectLst>
            <a:glow rad="101600">
              <a:schemeClr val="accent1">
                <a:satMod val="175000"/>
                <a:alpha val="40000"/>
              </a:schemeClr>
            </a:glow>
          </a:effectLst>
        </p:spPr>
        <p:txBody>
          <a:bodyPr vert="horz" lIns="45720" tIns="0" rIns="45720" bIns="0" anchor="b" anchorCtr="0">
            <a:normAutofit/>
          </a:bodyPr>
          <a:lstStyle>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extLst/>
          </a:lstStyle>
          <a:p>
            <a:r>
              <a:rPr lang="en-US" dirty="0"/>
              <a:t>LinkedIn InMails</a:t>
            </a: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5200" y="741049"/>
            <a:ext cx="1879600" cy="356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2119" y="1425421"/>
            <a:ext cx="8318500" cy="58192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1" y="1425420"/>
            <a:ext cx="10124225" cy="68083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p:nvPr/>
        </p:nvCxnSpPr>
        <p:spPr>
          <a:xfrm flipH="1">
            <a:off x="6705600" y="3571085"/>
            <a:ext cx="609600" cy="37887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4775200" y="4335061"/>
            <a:ext cx="711200"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4232205"/>
            <a:ext cx="1778000" cy="195509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68092436"/>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49856" y="4641660"/>
            <a:ext cx="2228776" cy="395121"/>
          </a:xfrm>
          <a:prstGeom prst="rect">
            <a:avLst/>
          </a:prstGeom>
        </p:spPr>
        <p:txBody>
          <a:bodyPr wrap="none" lIns="116979" tIns="58490" rIns="116979" bIns="58490">
            <a:spAutoFit/>
          </a:bodyPr>
          <a:lstStyle/>
          <a:p>
            <a:r>
              <a:rPr lang="en-US" b="1" dirty="0">
                <a:solidFill>
                  <a:prstClr val="black"/>
                </a:solidFill>
              </a:rPr>
              <a:t>Why </a:t>
            </a:r>
            <a:r>
              <a:rPr lang="en-US" b="1" dirty="0" smtClean="0">
                <a:solidFill>
                  <a:prstClr val="black"/>
                </a:solidFill>
              </a:rPr>
              <a:t>to use </a:t>
            </a:r>
            <a:r>
              <a:rPr lang="en-US" b="1" dirty="0">
                <a:solidFill>
                  <a:prstClr val="black"/>
                </a:solidFill>
              </a:rPr>
              <a:t>InMail?</a:t>
            </a:r>
          </a:p>
        </p:txBody>
      </p:sp>
      <p:sp>
        <p:nvSpPr>
          <p:cNvPr id="5" name="Rectangle 4"/>
          <p:cNvSpPr/>
          <p:nvPr/>
        </p:nvSpPr>
        <p:spPr>
          <a:xfrm>
            <a:off x="4486693" y="4641660"/>
            <a:ext cx="1683755" cy="395121"/>
          </a:xfrm>
          <a:prstGeom prst="rect">
            <a:avLst/>
          </a:prstGeom>
        </p:spPr>
        <p:txBody>
          <a:bodyPr wrap="none" lIns="116979" tIns="58490" rIns="116979" bIns="58490">
            <a:spAutoFit/>
          </a:bodyPr>
          <a:lstStyle/>
          <a:p>
            <a:r>
              <a:rPr lang="en-US" b="1" dirty="0">
                <a:solidFill>
                  <a:prstClr val="black"/>
                </a:solidFill>
              </a:rPr>
              <a:t>Does it work?</a:t>
            </a:r>
          </a:p>
        </p:txBody>
      </p:sp>
      <p:sp>
        <p:nvSpPr>
          <p:cNvPr id="6" name="Rectangle 5"/>
          <p:cNvSpPr/>
          <p:nvPr/>
        </p:nvSpPr>
        <p:spPr>
          <a:xfrm>
            <a:off x="7653415" y="4624731"/>
            <a:ext cx="2021988" cy="395121"/>
          </a:xfrm>
          <a:prstGeom prst="rect">
            <a:avLst/>
          </a:prstGeom>
        </p:spPr>
        <p:txBody>
          <a:bodyPr wrap="none" lIns="116979" tIns="58490" rIns="116979" bIns="58490">
            <a:spAutoFit/>
          </a:bodyPr>
          <a:lstStyle/>
          <a:p>
            <a:r>
              <a:rPr lang="en-US" b="1" dirty="0">
                <a:solidFill>
                  <a:prstClr val="black"/>
                </a:solidFill>
              </a:rPr>
              <a:t>How can it </a:t>
            </a:r>
            <a:r>
              <a:rPr lang="en-US" b="1" dirty="0" smtClean="0">
                <a:solidFill>
                  <a:prstClr val="black"/>
                </a:solidFill>
              </a:rPr>
              <a:t>help?</a:t>
            </a:r>
            <a:endParaRPr lang="en-US" b="1" dirty="0">
              <a:solidFill>
                <a:prstClr val="black"/>
              </a:solidFill>
            </a:endParaRPr>
          </a:p>
        </p:txBody>
      </p:sp>
      <p:sp>
        <p:nvSpPr>
          <p:cNvPr id="7" name="Rectangle 6"/>
          <p:cNvSpPr/>
          <p:nvPr/>
        </p:nvSpPr>
        <p:spPr>
          <a:xfrm>
            <a:off x="3978693" y="5101766"/>
            <a:ext cx="3606800" cy="1780116"/>
          </a:xfrm>
          <a:prstGeom prst="rect">
            <a:avLst/>
          </a:prstGeom>
        </p:spPr>
        <p:txBody>
          <a:bodyPr wrap="square" lIns="116979" tIns="58490" rIns="116979" bIns="58490">
            <a:spAutoFit/>
          </a:bodyPr>
          <a:lstStyle/>
          <a:p>
            <a:pPr algn="ctr"/>
            <a:r>
              <a:rPr lang="en-US" dirty="0">
                <a:solidFill>
                  <a:prstClr val="black"/>
                </a:solidFill>
              </a:rPr>
              <a:t>InMails </a:t>
            </a:r>
            <a:r>
              <a:rPr lang="en-US" dirty="0">
                <a:solidFill>
                  <a:prstClr val="black"/>
                </a:solidFill>
              </a:rPr>
              <a:t>are </a:t>
            </a:r>
            <a:r>
              <a:rPr lang="en-US" dirty="0">
                <a:solidFill>
                  <a:prstClr val="black"/>
                </a:solidFill>
              </a:rPr>
              <a:t>effective &amp; backed with </a:t>
            </a:r>
            <a:r>
              <a:rPr lang="en-US" dirty="0">
                <a:solidFill>
                  <a:prstClr val="black"/>
                </a:solidFill>
              </a:rPr>
              <a:t>a response guarantee. </a:t>
            </a:r>
            <a:r>
              <a:rPr lang="en-US" dirty="0">
                <a:solidFill>
                  <a:prstClr val="black"/>
                </a:solidFill>
              </a:rPr>
              <a:t>You get </a:t>
            </a:r>
            <a:r>
              <a:rPr lang="en-US" dirty="0">
                <a:solidFill>
                  <a:prstClr val="black"/>
                </a:solidFill>
              </a:rPr>
              <a:t>an InMail credit for every InMail message that receives a response within 90 days of the </a:t>
            </a:r>
            <a:r>
              <a:rPr lang="en-US" dirty="0">
                <a:solidFill>
                  <a:prstClr val="black"/>
                </a:solidFill>
              </a:rPr>
              <a:t>sent </a:t>
            </a:r>
            <a:r>
              <a:rPr lang="en-US" dirty="0">
                <a:solidFill>
                  <a:prstClr val="black"/>
                </a:solidFill>
              </a:rPr>
              <a:t>date.</a:t>
            </a:r>
          </a:p>
        </p:txBody>
      </p:sp>
      <p:sp>
        <p:nvSpPr>
          <p:cNvPr id="8" name="Rectangle 7"/>
          <p:cNvSpPr/>
          <p:nvPr/>
        </p:nvSpPr>
        <p:spPr>
          <a:xfrm>
            <a:off x="676693" y="5158513"/>
            <a:ext cx="3388535" cy="1780116"/>
          </a:xfrm>
          <a:prstGeom prst="rect">
            <a:avLst/>
          </a:prstGeom>
        </p:spPr>
        <p:txBody>
          <a:bodyPr wrap="square" lIns="116979" tIns="58490" rIns="116979" bIns="58490">
            <a:spAutoFit/>
          </a:bodyPr>
          <a:lstStyle/>
          <a:p>
            <a:pPr algn="ctr"/>
            <a:r>
              <a:rPr lang="en-US" dirty="0">
                <a:solidFill>
                  <a:prstClr val="black"/>
                </a:solidFill>
              </a:rPr>
              <a:t>To reach anyone on LinkedIn, no introduction or contact info required.</a:t>
            </a:r>
          </a:p>
          <a:p>
            <a:pPr algn="ctr"/>
            <a:r>
              <a:rPr lang="en-US" dirty="0">
                <a:solidFill>
                  <a:prstClr val="black"/>
                </a:solidFill>
              </a:rPr>
              <a:t>It's professional, credible outreach - with your LinkedIn profile attached.</a:t>
            </a:r>
          </a:p>
        </p:txBody>
      </p:sp>
      <p:pic>
        <p:nvPicPr>
          <p:cNvPr id="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5893" y="6830766"/>
            <a:ext cx="1193800" cy="862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3893" y="7034146"/>
            <a:ext cx="1473200" cy="644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7585493" y="5087594"/>
            <a:ext cx="2438400" cy="2334114"/>
          </a:xfrm>
          <a:prstGeom prst="rect">
            <a:avLst/>
          </a:prstGeom>
        </p:spPr>
        <p:txBody>
          <a:bodyPr wrap="square" lIns="116979" tIns="58490" rIns="116979" bIns="58490">
            <a:spAutoFit/>
          </a:bodyPr>
          <a:lstStyle/>
          <a:p>
            <a:pPr algn="ctr"/>
            <a:r>
              <a:rPr lang="en-US" dirty="0">
                <a:solidFill>
                  <a:prstClr val="black"/>
                </a:solidFill>
              </a:rPr>
              <a:t>Impress with InMail.</a:t>
            </a:r>
          </a:p>
          <a:p>
            <a:pPr algn="ctr"/>
            <a:r>
              <a:rPr lang="en-US" dirty="0">
                <a:solidFill>
                  <a:prstClr val="black"/>
                </a:solidFill>
              </a:rPr>
              <a:t>If you are seeking new opportunities, InMail helps you make the right impression, in front of the right people, at the right time.</a:t>
            </a:r>
          </a:p>
        </p:txBody>
      </p:sp>
      <p:pic>
        <p:nvPicPr>
          <p:cNvPr id="1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8510" y="7403816"/>
            <a:ext cx="1282700" cy="609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descr="http://m.c.lnkd.licdn.com/mpr/mpr/p/7/005/04d/164/1958f44.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370960" y="1165183"/>
            <a:ext cx="5416551" cy="3682515"/>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txBox="1">
            <a:spLocks/>
          </p:cNvSpPr>
          <p:nvPr/>
        </p:nvSpPr>
        <p:spPr>
          <a:xfrm>
            <a:off x="769754" y="223973"/>
            <a:ext cx="6104575" cy="737509"/>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defPPr>
              <a:defRPr lang="en-US"/>
            </a:defPPr>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lstStyle>
          <a:p>
            <a:r>
              <a:rPr lang="en-US" dirty="0"/>
              <a:t>LinkedIn InMails</a:t>
            </a:r>
          </a:p>
        </p:txBody>
      </p:sp>
    </p:spTree>
    <p:extLst>
      <p:ext uri="{BB962C8B-B14F-4D97-AF65-F5344CB8AC3E}">
        <p14:creationId xmlns:p14="http://schemas.microsoft.com/office/powerpoint/2010/main" val="2399287999"/>
      </p:ext>
    </p:extLst>
  </p:cSld>
  <p:clrMapOvr>
    <a:masterClrMapping/>
  </p:clrMapOvr>
  <p:transition spd="med">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txBox="1">
            <a:spLocks/>
          </p:cNvSpPr>
          <p:nvPr/>
        </p:nvSpPr>
        <p:spPr>
          <a:xfrm>
            <a:off x="709271" y="550553"/>
            <a:ext cx="8891929" cy="737509"/>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defPPr>
              <a:defRPr lang="en-US"/>
            </a:defPPr>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lstStyle>
          <a:p>
            <a:r>
              <a:rPr lang="en-US" dirty="0"/>
              <a:t>LinkedIn Job Posting</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1906" y="1552576"/>
            <a:ext cx="8255000" cy="35076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9335" y="5215745"/>
            <a:ext cx="6540143" cy="2796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1438441"/>
      </p:ext>
    </p:extLst>
  </p:cSld>
  <p:clrMapOvr>
    <a:masterClrMapping/>
  </p:clrMapOvr>
  <p:transition spd="med">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14529" y="1748084"/>
            <a:ext cx="3174548" cy="395121"/>
          </a:xfrm>
          <a:prstGeom prst="rect">
            <a:avLst/>
          </a:prstGeom>
        </p:spPr>
        <p:txBody>
          <a:bodyPr wrap="none" lIns="116979" tIns="58490" rIns="116979" bIns="58490">
            <a:spAutoFit/>
          </a:bodyPr>
          <a:lstStyle/>
          <a:p>
            <a:r>
              <a:rPr lang="en-US" b="1" dirty="0">
                <a:solidFill>
                  <a:prstClr val="black"/>
                </a:solidFill>
              </a:rPr>
              <a:t>Why post jobs on LinkedIn?</a:t>
            </a:r>
          </a:p>
        </p:txBody>
      </p:sp>
      <p:sp>
        <p:nvSpPr>
          <p:cNvPr id="4" name="TextBox 3"/>
          <p:cNvSpPr txBox="1"/>
          <p:nvPr/>
        </p:nvSpPr>
        <p:spPr>
          <a:xfrm>
            <a:off x="874528" y="2392115"/>
            <a:ext cx="9753600" cy="2611113"/>
          </a:xfrm>
          <a:prstGeom prst="rect">
            <a:avLst/>
          </a:prstGeom>
          <a:noFill/>
        </p:spPr>
        <p:txBody>
          <a:bodyPr wrap="square" lIns="116979" tIns="58490" rIns="116979" bIns="58490" rtlCol="0">
            <a:spAutoFit/>
          </a:bodyPr>
          <a:lstStyle/>
          <a:p>
            <a:pPr marL="365560" indent="-365560">
              <a:lnSpc>
                <a:spcPct val="150000"/>
              </a:lnSpc>
              <a:buClr>
                <a:srgbClr val="FF0000"/>
              </a:buClr>
              <a:buFont typeface="Garamond" pitchFamily="18" charset="0"/>
              <a:buChar char="®"/>
            </a:pPr>
            <a:r>
              <a:rPr lang="en-US" b="1" dirty="0" smtClean="0">
                <a:solidFill>
                  <a:prstClr val="black"/>
                </a:solidFill>
                <a:latin typeface="Garamond" pitchFamily="18" charset="0"/>
              </a:rPr>
              <a:t>World’s </a:t>
            </a:r>
            <a:r>
              <a:rPr lang="en-US" b="1" dirty="0">
                <a:solidFill>
                  <a:prstClr val="black"/>
                </a:solidFill>
                <a:latin typeface="Garamond" pitchFamily="18" charset="0"/>
              </a:rPr>
              <a:t>largest professional </a:t>
            </a:r>
            <a:r>
              <a:rPr lang="en-US" b="1" dirty="0" smtClean="0">
                <a:solidFill>
                  <a:prstClr val="black"/>
                </a:solidFill>
                <a:latin typeface="Garamond" pitchFamily="18" charset="0"/>
              </a:rPr>
              <a:t>network</a:t>
            </a:r>
          </a:p>
          <a:p>
            <a:pPr marL="365560" indent="-365560">
              <a:lnSpc>
                <a:spcPct val="150000"/>
              </a:lnSpc>
              <a:buClr>
                <a:srgbClr val="FF0000"/>
              </a:buClr>
              <a:buFont typeface="Garamond" pitchFamily="18" charset="0"/>
              <a:buChar char="®"/>
            </a:pPr>
            <a:r>
              <a:rPr lang="en-US" b="1" dirty="0" smtClean="0">
                <a:solidFill>
                  <a:prstClr val="black"/>
                </a:solidFill>
                <a:latin typeface="Garamond" pitchFamily="18" charset="0"/>
              </a:rPr>
              <a:t>Provides you with ultimate </a:t>
            </a:r>
            <a:r>
              <a:rPr lang="en-US" b="1" dirty="0">
                <a:solidFill>
                  <a:prstClr val="black"/>
                </a:solidFill>
                <a:latin typeface="Garamond" pitchFamily="18" charset="0"/>
              </a:rPr>
              <a:t>talent pool to source the best candidates for your hiring </a:t>
            </a:r>
            <a:r>
              <a:rPr lang="en-US" b="1" dirty="0" smtClean="0">
                <a:solidFill>
                  <a:prstClr val="black"/>
                </a:solidFill>
                <a:latin typeface="Garamond" pitchFamily="18" charset="0"/>
              </a:rPr>
              <a:t>needs</a:t>
            </a:r>
          </a:p>
          <a:p>
            <a:pPr marL="365560" indent="-365560">
              <a:lnSpc>
                <a:spcPct val="150000"/>
              </a:lnSpc>
              <a:buClr>
                <a:srgbClr val="FF0000"/>
              </a:buClr>
              <a:buFont typeface="Garamond" pitchFamily="18" charset="0"/>
              <a:buChar char="®"/>
            </a:pPr>
            <a:r>
              <a:rPr lang="en-US" b="1" dirty="0">
                <a:solidFill>
                  <a:prstClr val="black"/>
                </a:solidFill>
                <a:latin typeface="Garamond" pitchFamily="18" charset="0"/>
              </a:rPr>
              <a:t>job posts are more relevant, personalized and </a:t>
            </a:r>
            <a:r>
              <a:rPr lang="en-US" b="1" dirty="0" smtClean="0">
                <a:solidFill>
                  <a:prstClr val="black"/>
                </a:solidFill>
                <a:latin typeface="Garamond" pitchFamily="18" charset="0"/>
              </a:rPr>
              <a:t>targeted</a:t>
            </a:r>
          </a:p>
          <a:p>
            <a:pPr marL="365560" indent="-365560">
              <a:lnSpc>
                <a:spcPct val="150000"/>
              </a:lnSpc>
              <a:buClr>
                <a:srgbClr val="FF0000"/>
              </a:buClr>
              <a:buFont typeface="Garamond" pitchFamily="18" charset="0"/>
              <a:buChar char="®"/>
            </a:pPr>
            <a:r>
              <a:rPr lang="en-US" b="1" dirty="0">
                <a:solidFill>
                  <a:prstClr val="black"/>
                </a:solidFill>
                <a:latin typeface="Garamond" pitchFamily="18" charset="0"/>
              </a:rPr>
              <a:t>reaching both active and passive candidates that are open to </a:t>
            </a:r>
            <a:r>
              <a:rPr lang="en-US" b="1" dirty="0" smtClean="0">
                <a:solidFill>
                  <a:prstClr val="black"/>
                </a:solidFill>
                <a:latin typeface="Garamond" pitchFamily="18" charset="0"/>
              </a:rPr>
              <a:t>opportunities</a:t>
            </a:r>
          </a:p>
          <a:p>
            <a:pPr marL="365560" indent="-365560">
              <a:lnSpc>
                <a:spcPct val="150000"/>
              </a:lnSpc>
              <a:buClr>
                <a:srgbClr val="FF0000"/>
              </a:buClr>
              <a:buFont typeface="Garamond" pitchFamily="18" charset="0"/>
              <a:buChar char="®"/>
            </a:pPr>
            <a:r>
              <a:rPr lang="en-US" b="1" dirty="0">
                <a:solidFill>
                  <a:prstClr val="black"/>
                </a:solidFill>
                <a:latin typeface="Garamond" pitchFamily="18" charset="0"/>
              </a:rPr>
              <a:t>Powered by </a:t>
            </a:r>
            <a:r>
              <a:rPr lang="en-US" b="1" dirty="0" smtClean="0">
                <a:solidFill>
                  <a:prstClr val="black"/>
                </a:solidFill>
                <a:latin typeface="Garamond" pitchFamily="18" charset="0"/>
              </a:rPr>
              <a:t>LinkedIn’s social network</a:t>
            </a:r>
          </a:p>
          <a:p>
            <a:pPr marL="365560" indent="-365560">
              <a:lnSpc>
                <a:spcPct val="150000"/>
              </a:lnSpc>
              <a:buClr>
                <a:srgbClr val="FF0000"/>
              </a:buClr>
              <a:buFont typeface="Garamond" pitchFamily="18" charset="0"/>
              <a:buChar char="®"/>
            </a:pPr>
            <a:r>
              <a:rPr lang="en-US" b="1" dirty="0" smtClean="0">
                <a:solidFill>
                  <a:prstClr val="black"/>
                </a:solidFill>
                <a:latin typeface="Garamond" pitchFamily="18" charset="0"/>
              </a:rPr>
              <a:t>Can </a:t>
            </a:r>
            <a:r>
              <a:rPr lang="en-US" b="1" dirty="0">
                <a:solidFill>
                  <a:prstClr val="black"/>
                </a:solidFill>
                <a:latin typeface="Garamond" pitchFamily="18" charset="0"/>
              </a:rPr>
              <a:t>also have premium placements via sponsored jobs for your high priority </a:t>
            </a:r>
            <a:r>
              <a:rPr lang="en-US" b="1" dirty="0" smtClean="0">
                <a:solidFill>
                  <a:prstClr val="black"/>
                </a:solidFill>
                <a:latin typeface="Garamond" pitchFamily="18" charset="0"/>
              </a:rPr>
              <a:t>opportunities</a:t>
            </a:r>
          </a:p>
        </p:txBody>
      </p:sp>
      <p:sp>
        <p:nvSpPr>
          <p:cNvPr id="8" name="Title 1"/>
          <p:cNvSpPr txBox="1">
            <a:spLocks/>
          </p:cNvSpPr>
          <p:nvPr/>
        </p:nvSpPr>
        <p:spPr>
          <a:xfrm>
            <a:off x="654157" y="550552"/>
            <a:ext cx="8342886" cy="737509"/>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defPPr>
              <a:defRPr lang="en-US"/>
            </a:defPPr>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lstStyle>
          <a:p>
            <a:r>
              <a:rPr lang="en-US" dirty="0"/>
              <a:t>LinkedIn Job Posting</a:t>
            </a:r>
            <a:endParaRPr lang="en-US" dirty="0"/>
          </a:p>
        </p:txBody>
      </p:sp>
    </p:spTree>
    <p:extLst>
      <p:ext uri="{BB962C8B-B14F-4D97-AF65-F5344CB8AC3E}">
        <p14:creationId xmlns:p14="http://schemas.microsoft.com/office/powerpoint/2010/main" val="3417833656"/>
      </p:ext>
    </p:extLst>
  </p:cSld>
  <p:clrMapOvr>
    <a:masterClrMapping/>
  </p:clrMapOvr>
  <p:transition spd="med">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37678" y="1349558"/>
            <a:ext cx="5843547" cy="487454"/>
          </a:xfrm>
          <a:prstGeom prst="rect">
            <a:avLst/>
          </a:prstGeom>
        </p:spPr>
        <p:txBody>
          <a:bodyPr wrap="none" lIns="116979" tIns="58490" rIns="116979" bIns="58490">
            <a:spAutoFit/>
          </a:bodyPr>
          <a:lstStyle/>
          <a:p>
            <a:r>
              <a:rPr lang="en-US" sz="2400" b="1" dirty="0">
                <a:solidFill>
                  <a:prstClr val="black"/>
                </a:solidFill>
              </a:rPr>
              <a:t>How do job postings work on LinkedIn?</a:t>
            </a:r>
          </a:p>
        </p:txBody>
      </p:sp>
      <p:sp>
        <p:nvSpPr>
          <p:cNvPr id="4" name="TextBox 3"/>
          <p:cNvSpPr txBox="1"/>
          <p:nvPr/>
        </p:nvSpPr>
        <p:spPr>
          <a:xfrm>
            <a:off x="370068" y="1828197"/>
            <a:ext cx="10058400" cy="6135154"/>
          </a:xfrm>
          <a:prstGeom prst="rect">
            <a:avLst/>
          </a:prstGeom>
          <a:noFill/>
        </p:spPr>
        <p:txBody>
          <a:bodyPr wrap="square" lIns="116979" tIns="58490" rIns="116979" bIns="58490" rtlCol="0">
            <a:spAutoFit/>
          </a:bodyPr>
          <a:lstStyle>
            <a:defPPr>
              <a:defRPr lang="en-US"/>
            </a:defPPr>
            <a:lvl1pPr marL="365560" indent="-365560">
              <a:lnSpc>
                <a:spcPct val="150000"/>
              </a:lnSpc>
              <a:buClr>
                <a:srgbClr val="FF0000"/>
              </a:buClr>
              <a:buFont typeface="Garamond" pitchFamily="18" charset="0"/>
              <a:buChar char="®"/>
              <a:defRPr b="1">
                <a:solidFill>
                  <a:prstClr val="black"/>
                </a:solidFill>
                <a:latin typeface="Garamond" pitchFamily="18" charset="0"/>
              </a:defRPr>
            </a:lvl1pPr>
          </a:lstStyle>
          <a:p>
            <a:r>
              <a:rPr lang="en-US" sz="2000" dirty="0"/>
              <a:t>Prices for job postings vary by location and include up to 24 free profile matches and 5 InMail messages</a:t>
            </a:r>
            <a:r>
              <a:rPr lang="en-US" sz="2000" dirty="0"/>
              <a:t>.</a:t>
            </a:r>
            <a:br>
              <a:rPr lang="en-US" sz="2000" dirty="0"/>
            </a:br>
            <a:endParaRPr lang="en-US" sz="2000" dirty="0"/>
          </a:p>
          <a:p>
            <a:r>
              <a:rPr lang="en-US" sz="2000" dirty="0"/>
              <a:t>Job postings automatically expire 30 days after they're posted. You can renew your job or close your job posting at any time before it expires</a:t>
            </a:r>
            <a:r>
              <a:rPr lang="en-US" sz="2000" dirty="0"/>
              <a:t>.</a:t>
            </a:r>
            <a:br>
              <a:rPr lang="en-US" sz="2000" dirty="0"/>
            </a:br>
            <a:endParaRPr lang="en-US" sz="2000" dirty="0"/>
          </a:p>
          <a:p>
            <a:r>
              <a:rPr lang="en-US" sz="2000" dirty="0"/>
              <a:t>Job postings can feature your company logo and link to your Company Page</a:t>
            </a:r>
            <a:r>
              <a:rPr lang="en-US" sz="2000" dirty="0"/>
              <a:t>.</a:t>
            </a:r>
            <a:r>
              <a:rPr lang="en-US" dirty="0"/>
              <a:t/>
            </a:r>
            <a:br>
              <a:rPr lang="en-US" dirty="0"/>
            </a:br>
            <a:endParaRPr lang="en-US" dirty="0"/>
          </a:p>
          <a:p>
            <a:r>
              <a:rPr lang="en-US" dirty="0"/>
              <a:t>You can select to collect applicants through LinkedIn or an external website: </a:t>
            </a:r>
            <a:endParaRPr lang="en-US" dirty="0"/>
          </a:p>
          <a:p>
            <a:pPr lvl="1"/>
            <a:r>
              <a:rPr lang="en-US" sz="2000" b="1" dirty="0">
                <a:latin typeface="Garamond" pitchFamily="18" charset="0"/>
              </a:rPr>
              <a:t>Through LinkedIn </a:t>
            </a:r>
            <a:r>
              <a:rPr lang="en-US" dirty="0">
                <a:latin typeface="Garamond" pitchFamily="18" charset="0"/>
              </a:rPr>
              <a:t>- You can see statistics on who has applied and be notified by email when applications are received</a:t>
            </a:r>
            <a:r>
              <a:rPr lang="en-US" dirty="0">
                <a:latin typeface="Garamond" pitchFamily="18" charset="0"/>
              </a:rPr>
              <a:t>.</a:t>
            </a:r>
          </a:p>
          <a:p>
            <a:pPr lvl="1"/>
            <a:r>
              <a:rPr lang="en-US" sz="2000" b="1" dirty="0">
                <a:latin typeface="Garamond" pitchFamily="18" charset="0"/>
              </a:rPr>
              <a:t>Through external website or application tracking </a:t>
            </a:r>
            <a:r>
              <a:rPr lang="en-US" sz="2000" b="1" dirty="0">
                <a:latin typeface="Garamond" pitchFamily="18" charset="0"/>
              </a:rPr>
              <a:t>system </a:t>
            </a:r>
            <a:r>
              <a:rPr lang="en-US" dirty="0">
                <a:latin typeface="Garamond" pitchFamily="18" charset="0"/>
              </a:rPr>
              <a:t>- LinkedIn doesn't have access to applicant information</a:t>
            </a:r>
            <a:r>
              <a:rPr lang="en-US" dirty="0">
                <a:latin typeface="Garamond" pitchFamily="18" charset="0"/>
              </a:rPr>
              <a:t>.</a:t>
            </a:r>
          </a:p>
          <a:p>
            <a:pPr lvl="1"/>
            <a:r>
              <a:rPr lang="en-US" dirty="0">
                <a:latin typeface="Garamond" pitchFamily="18" charset="0"/>
              </a:rPr>
              <a:t>You can choose to make your job a sponsored job</a:t>
            </a:r>
            <a:r>
              <a:rPr lang="en-US" dirty="0">
                <a:latin typeface="Garamond" pitchFamily="18" charset="0"/>
              </a:rPr>
              <a:t>.</a:t>
            </a:r>
          </a:p>
          <a:p>
            <a:pPr lvl="1"/>
            <a:r>
              <a:rPr lang="en-US" dirty="0">
                <a:latin typeface="Garamond" pitchFamily="18" charset="0"/>
              </a:rPr>
              <a:t>After </a:t>
            </a:r>
            <a:r>
              <a:rPr lang="en-US" dirty="0">
                <a:latin typeface="Garamond" pitchFamily="18" charset="0"/>
              </a:rPr>
              <a:t>posting a job, you and your colleagues can share it with your networks on LinkedIn and other sites, and post it to groups where you're a member.</a:t>
            </a:r>
          </a:p>
        </p:txBody>
      </p:sp>
      <p:sp>
        <p:nvSpPr>
          <p:cNvPr id="6" name="Title 1"/>
          <p:cNvSpPr txBox="1">
            <a:spLocks/>
          </p:cNvSpPr>
          <p:nvPr/>
        </p:nvSpPr>
        <p:spPr>
          <a:xfrm>
            <a:off x="352897" y="321947"/>
            <a:ext cx="6031574" cy="737509"/>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defPPr>
              <a:defRPr lang="en-US"/>
            </a:defPPr>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lstStyle>
          <a:p>
            <a:r>
              <a:rPr lang="en-US" dirty="0"/>
              <a:t>LinkedIn Job Posting</a:t>
            </a:r>
            <a:endParaRPr lang="en-US" dirty="0"/>
          </a:p>
        </p:txBody>
      </p:sp>
    </p:spTree>
    <p:extLst>
      <p:ext uri="{BB962C8B-B14F-4D97-AF65-F5344CB8AC3E}">
        <p14:creationId xmlns:p14="http://schemas.microsoft.com/office/powerpoint/2010/main" val="391041376"/>
      </p:ext>
    </p:extLst>
  </p:cSld>
  <p:clrMapOvr>
    <a:masterClrMapping/>
  </p:clrMapOvr>
  <p:transition spd="med">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6898312" y="7752772"/>
            <a:ext cx="784448" cy="276014"/>
          </a:xfrm>
        </p:spPr>
        <p:txBody>
          <a:bodyPr/>
          <a:lstStyle/>
          <a:p>
            <a:fld id="{B82CCC60-E8CD-4174-8B1A-7DF615B22EEF}" type="slidenum">
              <a:rPr lang="en-US" smtClean="0">
                <a:solidFill>
                  <a:prstClr val="black">
                    <a:tint val="75000"/>
                  </a:prstClr>
                </a:solidFill>
              </a:rPr>
              <a:pPr/>
              <a:t>53</a:t>
            </a:fld>
            <a:endParaRPr lang="en-US" dirty="0">
              <a:solidFill>
                <a:prstClr val="black">
                  <a:tint val="75000"/>
                </a:prstClr>
              </a:solidFill>
            </a:endParaRPr>
          </a:p>
        </p:txBody>
      </p:sp>
      <p:sp>
        <p:nvSpPr>
          <p:cNvPr id="4" name="Title 1"/>
          <p:cNvSpPr txBox="1">
            <a:spLocks/>
          </p:cNvSpPr>
          <p:nvPr/>
        </p:nvSpPr>
        <p:spPr>
          <a:xfrm>
            <a:off x="302085" y="200311"/>
            <a:ext cx="6896963" cy="487673"/>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fontScale="92500" lnSpcReduction="10000"/>
          </a:bodyPr>
          <a:lstStyle>
            <a:defPPr>
              <a:defRPr lang="en-US"/>
            </a:defPPr>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lstStyle>
          <a:p>
            <a:r>
              <a:rPr lang="en-US" dirty="0"/>
              <a:t>LinkedIn Job Posting</a:t>
            </a:r>
            <a:endParaRPr lang="en-US" dirty="0"/>
          </a:p>
        </p:txBody>
      </p:sp>
      <p:pic>
        <p:nvPicPr>
          <p:cNvPr id="819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30248" y="1275981"/>
            <a:ext cx="4368800" cy="6657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722" y="1260647"/>
            <a:ext cx="9698185" cy="6120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2335" y="1216777"/>
            <a:ext cx="8093913" cy="68083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249" y="1186109"/>
            <a:ext cx="6935884" cy="6900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6309809"/>
      </p:ext>
    </p:extLst>
  </p:cSld>
  <p:clrMapOvr>
    <a:masterClrMapping/>
  </p:clrMapOvr>
  <p:transition spd="med">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69226" y="550553"/>
            <a:ext cx="10371740" cy="737509"/>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defPPr>
              <a:defRPr lang="en-US"/>
            </a:defPPr>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lstStyle>
          <a:p>
            <a:r>
              <a:rPr lang="en-US" dirty="0">
                <a:latin typeface="Garamond" pitchFamily="18" charset="0"/>
              </a:rPr>
              <a:t>LinkedIn Job Posting</a:t>
            </a:r>
            <a:endParaRPr lang="en-US" dirty="0">
              <a:latin typeface="Garamond" pitchFamily="18" charset="0"/>
            </a:endParaRPr>
          </a:p>
        </p:txBody>
      </p:sp>
      <p:sp>
        <p:nvSpPr>
          <p:cNvPr id="2" name="Rectangle 1"/>
          <p:cNvSpPr/>
          <p:nvPr/>
        </p:nvSpPr>
        <p:spPr>
          <a:xfrm>
            <a:off x="284797" y="1466681"/>
            <a:ext cx="3593957" cy="595176"/>
          </a:xfrm>
          <a:prstGeom prst="rect">
            <a:avLst/>
          </a:prstGeom>
        </p:spPr>
        <p:txBody>
          <a:bodyPr wrap="none" lIns="116979" tIns="58490" rIns="116979" bIns="58490">
            <a:spAutoFit/>
          </a:bodyPr>
          <a:lstStyle/>
          <a:p>
            <a:r>
              <a:rPr lang="en-US" sz="3100" b="1" dirty="0">
                <a:solidFill>
                  <a:prstClr val="black"/>
                </a:solidFill>
                <a:latin typeface="Garamond" pitchFamily="18" charset="0"/>
              </a:rPr>
              <a:t>Post jobs differently</a:t>
            </a:r>
          </a:p>
        </p:txBody>
      </p:sp>
      <p:sp>
        <p:nvSpPr>
          <p:cNvPr id="5" name="Rectangle 4"/>
          <p:cNvSpPr/>
          <p:nvPr/>
        </p:nvSpPr>
        <p:spPr>
          <a:xfrm>
            <a:off x="3739197" y="1558398"/>
            <a:ext cx="6705600" cy="2580335"/>
          </a:xfrm>
          <a:prstGeom prst="rect">
            <a:avLst/>
          </a:prstGeom>
        </p:spPr>
        <p:txBody>
          <a:bodyPr wrap="square" lIns="116979" tIns="58490" rIns="116979" bIns="58490">
            <a:spAutoFit/>
          </a:bodyPr>
          <a:lstStyle/>
          <a:p>
            <a:r>
              <a:rPr lang="en-US" sz="2000" b="1" dirty="0">
                <a:solidFill>
                  <a:prstClr val="black"/>
                </a:solidFill>
                <a:latin typeface="Garamond" pitchFamily="18" charset="0"/>
              </a:rPr>
              <a:t>60% of professionals are open to job opportunities but not actively looking. Use Job Slots to share personalized job postings with members when they visit their home page, an employee profile, or your Career Page. Automatically target the most relevant candidates using LinkedIn’s matching algorithms and profile data. Posting jobs on LinkedIn leverages the power of our data combined with the social reach of our professional network.</a:t>
            </a:r>
          </a:p>
        </p:txBody>
      </p:sp>
      <p:sp>
        <p:nvSpPr>
          <p:cNvPr id="7" name="Rectangle 6"/>
          <p:cNvSpPr/>
          <p:nvPr/>
        </p:nvSpPr>
        <p:spPr>
          <a:xfrm>
            <a:off x="184207" y="4234960"/>
            <a:ext cx="3593957" cy="595176"/>
          </a:xfrm>
          <a:prstGeom prst="rect">
            <a:avLst/>
          </a:prstGeom>
        </p:spPr>
        <p:txBody>
          <a:bodyPr wrap="none" lIns="116979" tIns="58490" rIns="116979" bIns="58490">
            <a:spAutoFit/>
          </a:bodyPr>
          <a:lstStyle/>
          <a:p>
            <a:r>
              <a:rPr lang="en-US" sz="3100" b="1" dirty="0">
                <a:solidFill>
                  <a:prstClr val="black"/>
                </a:solidFill>
                <a:latin typeface="Garamond" pitchFamily="18" charset="0"/>
              </a:rPr>
              <a:t>Post jobs differently</a:t>
            </a:r>
          </a:p>
        </p:txBody>
      </p:sp>
      <p:sp>
        <p:nvSpPr>
          <p:cNvPr id="6" name="Rectangle 5"/>
          <p:cNvSpPr/>
          <p:nvPr/>
        </p:nvSpPr>
        <p:spPr>
          <a:xfrm>
            <a:off x="3739197" y="4311630"/>
            <a:ext cx="6605011" cy="1349229"/>
          </a:xfrm>
          <a:prstGeom prst="rect">
            <a:avLst/>
          </a:prstGeom>
        </p:spPr>
        <p:txBody>
          <a:bodyPr wrap="square" lIns="116979" tIns="58490" rIns="116979" bIns="58490">
            <a:spAutoFit/>
          </a:bodyPr>
          <a:lstStyle/>
          <a:p>
            <a:r>
              <a:rPr lang="en-US" sz="2000" b="1" dirty="0">
                <a:solidFill>
                  <a:prstClr val="black"/>
                </a:solidFill>
                <a:latin typeface="Garamond" pitchFamily="18" charset="0"/>
              </a:rPr>
              <a:t>Drive great candidates to your high priority roles with a Sponsored Jobs placement – the new and smarter way to post your jobs. Bid for premium placement of your roles in our personalized job recommendations.</a:t>
            </a:r>
            <a:endParaRPr lang="en-US" sz="2000" b="1" dirty="0">
              <a:solidFill>
                <a:prstClr val="black"/>
              </a:solidFill>
              <a:latin typeface="Garamond" pitchFamily="18" charset="0"/>
            </a:endParaRPr>
          </a:p>
        </p:txBody>
      </p:sp>
      <p:sp>
        <p:nvSpPr>
          <p:cNvPr id="10" name="Rectangle 9"/>
          <p:cNvSpPr/>
          <p:nvPr/>
        </p:nvSpPr>
        <p:spPr>
          <a:xfrm>
            <a:off x="184207" y="5727061"/>
            <a:ext cx="3655581" cy="1549283"/>
          </a:xfrm>
          <a:prstGeom prst="rect">
            <a:avLst/>
          </a:prstGeom>
        </p:spPr>
        <p:txBody>
          <a:bodyPr wrap="square" lIns="116979" tIns="58490" rIns="116979" bIns="58490">
            <a:spAutoFit/>
          </a:bodyPr>
          <a:lstStyle/>
          <a:p>
            <a:pPr algn="ctr"/>
            <a:r>
              <a:rPr lang="en-US" sz="3100" b="1" dirty="0">
                <a:solidFill>
                  <a:prstClr val="black"/>
                </a:solidFill>
                <a:latin typeface="Garamond" pitchFamily="18" charset="0"/>
              </a:rPr>
              <a:t>Increase employee engagement with your job posts</a:t>
            </a:r>
          </a:p>
        </p:txBody>
      </p:sp>
      <p:sp>
        <p:nvSpPr>
          <p:cNvPr id="9" name="Rectangle 8"/>
          <p:cNvSpPr/>
          <p:nvPr/>
        </p:nvSpPr>
        <p:spPr>
          <a:xfrm>
            <a:off x="3739197" y="5783701"/>
            <a:ext cx="6705600" cy="1041452"/>
          </a:xfrm>
          <a:prstGeom prst="rect">
            <a:avLst/>
          </a:prstGeom>
        </p:spPr>
        <p:txBody>
          <a:bodyPr wrap="square" lIns="116979" tIns="58490" rIns="116979" bIns="58490">
            <a:spAutoFit/>
          </a:bodyPr>
          <a:lstStyle/>
          <a:p>
            <a:r>
              <a:rPr lang="en-US" sz="2000" b="1" dirty="0">
                <a:solidFill>
                  <a:prstClr val="black"/>
                </a:solidFill>
                <a:latin typeface="Garamond" pitchFamily="18" charset="0"/>
              </a:rPr>
              <a:t>Internal Job Recommendations surface your jobs to the right internal candidates, building awareness of internal opportunities and supporting your internal mobility efforts.</a:t>
            </a:r>
          </a:p>
        </p:txBody>
      </p:sp>
    </p:spTree>
    <p:extLst>
      <p:ext uri="{BB962C8B-B14F-4D97-AF65-F5344CB8AC3E}">
        <p14:creationId xmlns:p14="http://schemas.microsoft.com/office/powerpoint/2010/main" val="689681028"/>
      </p:ext>
    </p:extLst>
  </p:cSld>
  <p:clrMapOvr>
    <a:masterClrMapping/>
  </p:clrMapOvr>
  <p:transition spd="med">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46965" y="266929"/>
            <a:ext cx="6826251" cy="956462"/>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Calibri" pitchFamily="34" charset="0"/>
                <a:cs typeface="Calibri" pitchFamily="34" charset="0"/>
              </a:rPr>
              <a:t>Tip’s for Messages and InMails</a:t>
            </a:r>
            <a:endParaRPr lang="en-US" sz="3600" dirty="0">
              <a:ln w="500">
                <a:noFill/>
              </a:ln>
              <a:solidFill>
                <a:srgbClr val="0000CC"/>
              </a:solidFill>
              <a:latin typeface="Calibri" pitchFamily="34" charset="0"/>
              <a:cs typeface="Calibri" pitchFamily="34" charset="0"/>
            </a:endParaRPr>
          </a:p>
        </p:txBody>
      </p:sp>
      <p:sp>
        <p:nvSpPr>
          <p:cNvPr id="4" name="Content Placeholder 3"/>
          <p:cNvSpPr>
            <a:spLocks noGrp="1"/>
          </p:cNvSpPr>
          <p:nvPr>
            <p:ph idx="1"/>
          </p:nvPr>
        </p:nvSpPr>
        <p:spPr>
          <a:xfrm>
            <a:off x="381867" y="1691903"/>
            <a:ext cx="10972800" cy="5270815"/>
          </a:xfrm>
          <a:noFill/>
        </p:spPr>
        <p:txBody>
          <a:bodyPr wrap="square" lIns="116979" tIns="58490" rIns="116979" bIns="58490" rtlCol="0">
            <a:spAutoFit/>
          </a:bodyPr>
          <a:lstStyle/>
          <a:p>
            <a:pPr marL="365560" indent="-365560">
              <a:lnSpc>
                <a:spcPct val="150000"/>
              </a:lnSpc>
              <a:buClr>
                <a:srgbClr val="FF0000"/>
              </a:buClr>
              <a:buFont typeface="Garamond" pitchFamily="18" charset="0"/>
              <a:buChar char="®"/>
            </a:pPr>
            <a:r>
              <a:rPr lang="en-US" sz="2400" b="1" dirty="0">
                <a:solidFill>
                  <a:prstClr val="black"/>
                </a:solidFill>
                <a:latin typeface="Garamond" pitchFamily="18" charset="0"/>
              </a:rPr>
              <a:t>Send Messages or Inmails who matches to your criteria.</a:t>
            </a:r>
          </a:p>
          <a:p>
            <a:pPr marL="365560" indent="-365560">
              <a:lnSpc>
                <a:spcPct val="150000"/>
              </a:lnSpc>
              <a:buClr>
                <a:srgbClr val="FF0000"/>
              </a:buClr>
              <a:buFont typeface="Garamond" pitchFamily="18" charset="0"/>
              <a:buChar char="®"/>
            </a:pPr>
            <a:r>
              <a:rPr lang="en-US" sz="2400" b="1" dirty="0">
                <a:solidFill>
                  <a:prstClr val="black"/>
                </a:solidFill>
                <a:latin typeface="Garamond" pitchFamily="18" charset="0"/>
              </a:rPr>
              <a:t>Ask for one thing at one time.</a:t>
            </a:r>
          </a:p>
          <a:p>
            <a:pPr marL="365560" indent="-365560">
              <a:lnSpc>
                <a:spcPct val="150000"/>
              </a:lnSpc>
              <a:buClr>
                <a:srgbClr val="FF0000"/>
              </a:buClr>
              <a:buFont typeface="Garamond" pitchFamily="18" charset="0"/>
              <a:buChar char="®"/>
            </a:pPr>
            <a:r>
              <a:rPr lang="en-US" sz="2400" b="1" dirty="0">
                <a:solidFill>
                  <a:prstClr val="black"/>
                </a:solidFill>
                <a:latin typeface="Garamond" pitchFamily="18" charset="0"/>
              </a:rPr>
              <a:t>Keep your message short and to the point.</a:t>
            </a:r>
          </a:p>
          <a:p>
            <a:pPr marL="365560" indent="-365560">
              <a:lnSpc>
                <a:spcPct val="150000"/>
              </a:lnSpc>
              <a:buClr>
                <a:srgbClr val="FF0000"/>
              </a:buClr>
              <a:buFont typeface="Garamond" pitchFamily="18" charset="0"/>
              <a:buChar char="®"/>
            </a:pPr>
            <a:endParaRPr lang="en-US" sz="2400" b="1" dirty="0">
              <a:solidFill>
                <a:prstClr val="black"/>
              </a:solidFill>
              <a:latin typeface="Garamond" pitchFamily="18" charset="0"/>
            </a:endParaRPr>
          </a:p>
          <a:p>
            <a:pPr marL="365560" indent="-365560">
              <a:lnSpc>
                <a:spcPct val="150000"/>
              </a:lnSpc>
              <a:buClr>
                <a:srgbClr val="FF0000"/>
              </a:buClr>
              <a:buFont typeface="Garamond" pitchFamily="18" charset="0"/>
              <a:buChar char="®"/>
            </a:pPr>
            <a:r>
              <a:rPr lang="en-US" sz="2400" b="1" dirty="0">
                <a:solidFill>
                  <a:prstClr val="black"/>
                </a:solidFill>
                <a:latin typeface="Garamond" pitchFamily="18" charset="0"/>
              </a:rPr>
              <a:t>Use:</a:t>
            </a:r>
          </a:p>
          <a:p>
            <a:pPr marL="457200" lvl="1"/>
            <a:r>
              <a:rPr lang="en-US" sz="2400" dirty="0">
                <a:solidFill>
                  <a:schemeClr val="tx1"/>
                </a:solidFill>
                <a:latin typeface="Garamond" pitchFamily="18" charset="0"/>
              </a:rPr>
              <a:t>Asking for help/Advice</a:t>
            </a:r>
          </a:p>
          <a:p>
            <a:pPr marL="457200" lvl="1"/>
            <a:r>
              <a:rPr lang="en-US" sz="2400" dirty="0">
                <a:solidFill>
                  <a:schemeClr val="tx1"/>
                </a:solidFill>
                <a:latin typeface="Garamond" pitchFamily="18" charset="0"/>
              </a:rPr>
              <a:t> </a:t>
            </a:r>
            <a:r>
              <a:rPr lang="en-US" sz="2400" dirty="0">
                <a:solidFill>
                  <a:schemeClr val="tx1"/>
                </a:solidFill>
                <a:latin typeface="Garamond" pitchFamily="18" charset="0"/>
              </a:rPr>
              <a:t>    /Expertise</a:t>
            </a:r>
          </a:p>
          <a:p>
            <a:pPr marL="457200" lvl="1"/>
            <a:r>
              <a:rPr lang="en-US" sz="2400" dirty="0">
                <a:solidFill>
                  <a:schemeClr val="tx1"/>
                </a:solidFill>
                <a:latin typeface="Garamond" pitchFamily="18" charset="0"/>
              </a:rPr>
              <a:t>Getting introductions</a:t>
            </a:r>
          </a:p>
          <a:p>
            <a:pPr marL="457200" lvl="1"/>
            <a:r>
              <a:rPr lang="en-US" sz="2400" dirty="0">
                <a:solidFill>
                  <a:schemeClr val="tx1"/>
                </a:solidFill>
                <a:latin typeface="Garamond" pitchFamily="18" charset="0"/>
              </a:rPr>
              <a:t>Request to connect on LinkedIn</a:t>
            </a:r>
          </a:p>
          <a:p>
            <a:pPr marL="457200" lvl="1"/>
            <a:endParaRPr lang="en-US" sz="1800" dirty="0">
              <a:solidFill>
                <a:schemeClr val="tx1"/>
              </a:solidFill>
              <a:latin typeface="Garamond" pitchFamily="18" charset="0"/>
            </a:endParaRPr>
          </a:p>
        </p:txBody>
      </p:sp>
      <p:pic>
        <p:nvPicPr>
          <p:cNvPr id="4098" name="Picture 2"/>
          <p:cNvPicPr>
            <a:picLocks noChangeAspect="1" noChangeArrowheads="1"/>
          </p:cNvPicPr>
          <p:nvPr/>
        </p:nvPicPr>
        <p:blipFill>
          <a:blip r:embed="rId3" cstate="print"/>
          <a:srcRect/>
          <a:stretch>
            <a:fillRect/>
          </a:stretch>
        </p:blipFill>
        <p:spPr bwMode="auto">
          <a:xfrm>
            <a:off x="5225143" y="3657600"/>
            <a:ext cx="5297673" cy="3263452"/>
          </a:xfrm>
          <a:prstGeom prst="rect">
            <a:avLst/>
          </a:prstGeom>
          <a:noFill/>
          <a:ln w="9525">
            <a:solidFill>
              <a:schemeClr val="tx1"/>
            </a:solidFill>
            <a:miter lim="800000"/>
            <a:headEnd/>
            <a:tailEnd/>
          </a:ln>
          <a:effectLst/>
        </p:spPr>
      </p:pic>
    </p:spTree>
    <p:extLst>
      <p:ext uri="{BB962C8B-B14F-4D97-AF65-F5344CB8AC3E}">
        <p14:creationId xmlns:p14="http://schemas.microsoft.com/office/powerpoint/2010/main" val="1757894558"/>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17029" y="83978"/>
            <a:ext cx="5486400" cy="473048"/>
          </a:xfrm>
          <a:solidFill>
            <a:schemeClr val="bg1"/>
          </a:solidFill>
          <a:ln>
            <a:noFill/>
          </a:ln>
          <a:effectLst>
            <a:glow rad="101600">
              <a:schemeClr val="accent1">
                <a:satMod val="175000"/>
                <a:alpha val="40000"/>
              </a:schemeClr>
            </a:glow>
          </a:effectLst>
        </p:spPr>
        <p:txBody>
          <a:bodyPr vert="horz" lIns="45720" tIns="0" rIns="45720" bIns="0" anchor="b" anchorCtr="0">
            <a:normAutofit fontScale="90000"/>
          </a:bodyPr>
          <a:lstStyle/>
          <a:p>
            <a:r>
              <a:rPr lang="en-US" sz="3600" dirty="0">
                <a:ln w="500">
                  <a:noFill/>
                </a:ln>
                <a:solidFill>
                  <a:srgbClr val="0000CC"/>
                </a:solidFill>
                <a:latin typeface="Calibri" pitchFamily="34" charset="0"/>
                <a:cs typeface="Calibri" pitchFamily="34" charset="0"/>
              </a:rPr>
              <a:t>For Potential Candidates</a:t>
            </a:r>
            <a:endParaRPr lang="en-US" sz="3600" dirty="0">
              <a:ln w="500">
                <a:noFill/>
              </a:ln>
              <a:solidFill>
                <a:srgbClr val="0000CC"/>
              </a:solidFill>
              <a:latin typeface="Calibri" pitchFamily="34" charset="0"/>
              <a:cs typeface="Calibri" pitchFamily="34" charset="0"/>
            </a:endParaRPr>
          </a:p>
        </p:txBody>
      </p:sp>
      <p:sp>
        <p:nvSpPr>
          <p:cNvPr id="4" name="TextBox 3"/>
          <p:cNvSpPr txBox="1"/>
          <p:nvPr/>
        </p:nvSpPr>
        <p:spPr>
          <a:xfrm>
            <a:off x="313829" y="557026"/>
            <a:ext cx="9956800" cy="2334114"/>
          </a:xfrm>
          <a:prstGeom prst="rect">
            <a:avLst/>
          </a:prstGeom>
          <a:noFill/>
        </p:spPr>
        <p:txBody>
          <a:bodyPr wrap="square" lIns="116979" tIns="58490" rIns="116979" bIns="58490" rtlCol="0">
            <a:spAutoFit/>
          </a:bodyPr>
          <a:lstStyle/>
          <a:p>
            <a:pPr>
              <a:buFont typeface="Wingdings" pitchFamily="2" charset="2"/>
              <a:buChar char="ü"/>
            </a:pPr>
            <a:r>
              <a:rPr lang="en-US" b="1" dirty="0">
                <a:solidFill>
                  <a:srgbClr val="3B3B3B"/>
                </a:solidFill>
                <a:latin typeface="Garamond" pitchFamily="18" charset="0"/>
              </a:rPr>
              <a:t>Be Polite</a:t>
            </a:r>
          </a:p>
          <a:p>
            <a:pPr>
              <a:buFont typeface="Wingdings" pitchFamily="2" charset="2"/>
              <a:buChar char="ü"/>
            </a:pPr>
            <a:r>
              <a:rPr lang="en-US" b="1" dirty="0">
                <a:solidFill>
                  <a:srgbClr val="3B3B3B"/>
                </a:solidFill>
                <a:latin typeface="Garamond" pitchFamily="18" charset="0"/>
              </a:rPr>
              <a:t>Apologize for Direct Approach</a:t>
            </a:r>
          </a:p>
          <a:p>
            <a:pPr>
              <a:buFont typeface="Wingdings" pitchFamily="2" charset="2"/>
              <a:buChar char="ü"/>
            </a:pPr>
            <a:r>
              <a:rPr lang="en-US" b="1" dirty="0">
                <a:solidFill>
                  <a:srgbClr val="3B3B3B"/>
                </a:solidFill>
                <a:latin typeface="Garamond" pitchFamily="18" charset="0"/>
              </a:rPr>
              <a:t>Introduce Yourself</a:t>
            </a:r>
          </a:p>
          <a:p>
            <a:pPr>
              <a:buFont typeface="Wingdings" pitchFamily="2" charset="2"/>
              <a:buChar char="ü"/>
            </a:pPr>
            <a:r>
              <a:rPr lang="en-US" b="1" dirty="0">
                <a:solidFill>
                  <a:srgbClr val="3B3B3B"/>
                </a:solidFill>
                <a:latin typeface="Garamond" pitchFamily="18" charset="0"/>
              </a:rPr>
              <a:t>Don’t approach directly and talk about the vacancy you have in your first </a:t>
            </a:r>
            <a:r>
              <a:rPr lang="en-US" b="1" dirty="0" err="1">
                <a:solidFill>
                  <a:srgbClr val="3B3B3B"/>
                </a:solidFill>
                <a:latin typeface="Garamond" pitchFamily="18" charset="0"/>
              </a:rPr>
              <a:t>Inmail</a:t>
            </a:r>
            <a:r>
              <a:rPr lang="en-US" b="1" dirty="0">
                <a:solidFill>
                  <a:srgbClr val="3B3B3B"/>
                </a:solidFill>
                <a:latin typeface="Garamond" pitchFamily="18" charset="0"/>
              </a:rPr>
              <a:t>/Message.</a:t>
            </a:r>
          </a:p>
          <a:p>
            <a:r>
              <a:rPr lang="en-US" b="1" dirty="0">
                <a:solidFill>
                  <a:srgbClr val="3B3B3B"/>
                </a:solidFill>
                <a:latin typeface="Garamond" pitchFamily="18" charset="0"/>
              </a:rPr>
              <a:t>   E.g. Ask if he interested to listen to what you have or what is    </a:t>
            </a:r>
          </a:p>
          <a:p>
            <a:r>
              <a:rPr lang="en-US" b="1" dirty="0">
                <a:solidFill>
                  <a:srgbClr val="3B3B3B"/>
                </a:solidFill>
                <a:latin typeface="Garamond" pitchFamily="18" charset="0"/>
              </a:rPr>
              <a:t>   he interested in etc.</a:t>
            </a:r>
          </a:p>
          <a:p>
            <a:pPr>
              <a:buFont typeface="Wingdings" pitchFamily="2" charset="2"/>
              <a:buChar char="ü"/>
            </a:pPr>
            <a:endParaRPr lang="en-US" dirty="0" smtClean="0">
              <a:solidFill>
                <a:srgbClr val="3B3B3B"/>
              </a:solidFill>
            </a:endParaRPr>
          </a:p>
          <a:p>
            <a:pPr>
              <a:buFont typeface="Wingdings" pitchFamily="2" charset="2"/>
              <a:buChar char="ü"/>
            </a:pPr>
            <a:endParaRPr lang="en-US" dirty="0">
              <a:solidFill>
                <a:srgbClr val="3B3B3B"/>
              </a:solidFill>
            </a:endParaRPr>
          </a:p>
        </p:txBody>
      </p:sp>
      <p:sp>
        <p:nvSpPr>
          <p:cNvPr id="5" name="TextBox 4"/>
          <p:cNvSpPr txBox="1"/>
          <p:nvPr/>
        </p:nvSpPr>
        <p:spPr>
          <a:xfrm>
            <a:off x="110629" y="2567753"/>
            <a:ext cx="5080000" cy="3118944"/>
          </a:xfrm>
          <a:prstGeom prst="rect">
            <a:avLst/>
          </a:prstGeom>
          <a:noFill/>
          <a:ln>
            <a:solidFill>
              <a:schemeClr val="tx1"/>
            </a:solidFill>
          </a:ln>
        </p:spPr>
        <p:txBody>
          <a:bodyPr wrap="square" lIns="116979" tIns="58490" rIns="116979" bIns="58490" rtlCol="0">
            <a:spAutoFit/>
          </a:bodyPr>
          <a:lstStyle/>
          <a:p>
            <a:r>
              <a:rPr lang="en-US" sz="1300" b="1" dirty="0">
                <a:solidFill>
                  <a:srgbClr val="3B3B3B"/>
                </a:solidFill>
                <a:latin typeface="Garamond" pitchFamily="18" charset="0"/>
              </a:rPr>
              <a:t>Dear Name,</a:t>
            </a:r>
          </a:p>
          <a:p>
            <a:endParaRPr lang="en-US" sz="1300" b="1" dirty="0">
              <a:solidFill>
                <a:srgbClr val="3B3B3B"/>
              </a:solidFill>
              <a:latin typeface="Garamond" pitchFamily="18" charset="0"/>
            </a:endParaRPr>
          </a:p>
          <a:p>
            <a:r>
              <a:rPr lang="en-US" sz="1300" b="1" dirty="0">
                <a:solidFill>
                  <a:srgbClr val="3B3B3B"/>
                </a:solidFill>
                <a:latin typeface="Garamond" pitchFamily="18" charset="0"/>
              </a:rPr>
              <a:t>We have not spoken before but I am looking for your help on a project I am currently working on.</a:t>
            </a:r>
          </a:p>
          <a:p>
            <a:endParaRPr lang="en-US" sz="1300" b="1" dirty="0">
              <a:solidFill>
                <a:srgbClr val="3B3B3B"/>
              </a:solidFill>
              <a:latin typeface="Garamond" pitchFamily="18" charset="0"/>
            </a:endParaRPr>
          </a:p>
          <a:p>
            <a:r>
              <a:rPr lang="en-US" sz="1300" b="1" dirty="0">
                <a:solidFill>
                  <a:srgbClr val="3B3B3B"/>
                </a:solidFill>
                <a:latin typeface="Garamond" pitchFamily="18" charset="0"/>
              </a:rPr>
              <a:t>I know from your profile you have a well-developed network within the oil refinery market. I am looking for and General Manager to relocate to the Caribbean on an expat basis. Is there anyone you have worked with in the past who could be ready for this challenge?</a:t>
            </a:r>
          </a:p>
          <a:p>
            <a:endParaRPr lang="en-US" sz="1300" b="1" dirty="0">
              <a:solidFill>
                <a:srgbClr val="3B3B3B"/>
              </a:solidFill>
              <a:latin typeface="Garamond" pitchFamily="18" charset="0"/>
            </a:endParaRPr>
          </a:p>
          <a:p>
            <a:r>
              <a:rPr lang="en-US" sz="1300" b="1" dirty="0">
                <a:solidFill>
                  <a:srgbClr val="3B3B3B"/>
                </a:solidFill>
                <a:latin typeface="Garamond" pitchFamily="18" charset="0"/>
              </a:rPr>
              <a:t>If you have any questions or would like to recommend a colleague please let me know a convenient time and number to get in touch with you.</a:t>
            </a:r>
          </a:p>
          <a:p>
            <a:endParaRPr lang="en-US" sz="1300" b="1" dirty="0">
              <a:solidFill>
                <a:srgbClr val="3B3B3B"/>
              </a:solidFill>
              <a:latin typeface="Garamond" pitchFamily="18" charset="0"/>
            </a:endParaRPr>
          </a:p>
          <a:p>
            <a:r>
              <a:rPr lang="en-US" sz="1300" b="1" dirty="0">
                <a:solidFill>
                  <a:srgbClr val="3B3B3B"/>
                </a:solidFill>
                <a:latin typeface="Garamond" pitchFamily="18" charset="0"/>
              </a:rPr>
              <a:t>Kind Regards…</a:t>
            </a:r>
            <a:endParaRPr lang="en-US" sz="1300" b="1" dirty="0">
              <a:solidFill>
                <a:srgbClr val="3B3B3B"/>
              </a:solidFill>
              <a:latin typeface="Garamond" pitchFamily="18" charset="0"/>
            </a:endParaRPr>
          </a:p>
        </p:txBody>
      </p:sp>
      <p:sp>
        <p:nvSpPr>
          <p:cNvPr id="6" name="TextBox 5"/>
          <p:cNvSpPr txBox="1"/>
          <p:nvPr/>
        </p:nvSpPr>
        <p:spPr>
          <a:xfrm>
            <a:off x="5800229" y="2795601"/>
            <a:ext cx="4775200" cy="2718834"/>
          </a:xfrm>
          <a:prstGeom prst="rect">
            <a:avLst/>
          </a:prstGeom>
          <a:noFill/>
          <a:ln>
            <a:solidFill>
              <a:schemeClr val="tx1"/>
            </a:solidFill>
          </a:ln>
        </p:spPr>
        <p:txBody>
          <a:bodyPr wrap="square" lIns="116979" tIns="58490" rIns="116979" bIns="58490" rtlCol="0">
            <a:spAutoFit/>
          </a:bodyPr>
          <a:lstStyle/>
          <a:p>
            <a:r>
              <a:rPr lang="en-US" sz="1300" b="1" dirty="0">
                <a:solidFill>
                  <a:srgbClr val="3B3B3B"/>
                </a:solidFill>
                <a:latin typeface="Garamond" pitchFamily="18" charset="0"/>
              </a:rPr>
              <a:t>Dear Name,</a:t>
            </a:r>
          </a:p>
          <a:p>
            <a:endParaRPr lang="en-US" sz="1300" b="1" dirty="0">
              <a:solidFill>
                <a:srgbClr val="3B3B3B"/>
              </a:solidFill>
              <a:latin typeface="Garamond" pitchFamily="18" charset="0"/>
            </a:endParaRPr>
          </a:p>
          <a:p>
            <a:r>
              <a:rPr lang="en-US" sz="1300" b="1" dirty="0">
                <a:solidFill>
                  <a:srgbClr val="3B3B3B"/>
                </a:solidFill>
                <a:latin typeface="Garamond" pitchFamily="18" charset="0"/>
              </a:rPr>
              <a:t>I am a specialist in upstream geology and seismic activities. I have been trying to reach you to have a discussion on activities in Development Geology so far I have been unable to reach you. I am retained by clients who are developing assets in Angola, Brazil, Mozambique, Morocco and Namibia. If this is interesting for you please advise on the best contact number for me to call and a convenient time to reach you.</a:t>
            </a:r>
          </a:p>
          <a:p>
            <a:endParaRPr lang="en-US" sz="1300" b="1" dirty="0">
              <a:solidFill>
                <a:srgbClr val="3B3B3B"/>
              </a:solidFill>
              <a:latin typeface="Garamond" pitchFamily="18" charset="0"/>
            </a:endParaRPr>
          </a:p>
          <a:p>
            <a:r>
              <a:rPr lang="en-US" sz="1300" b="1" dirty="0">
                <a:solidFill>
                  <a:srgbClr val="3B3B3B"/>
                </a:solidFill>
                <a:latin typeface="Garamond" pitchFamily="18" charset="0"/>
              </a:rPr>
              <a:t>Looking forward to your response,</a:t>
            </a:r>
          </a:p>
          <a:p>
            <a:endParaRPr lang="en-US" sz="1300" b="1" dirty="0">
              <a:solidFill>
                <a:srgbClr val="3B3B3B"/>
              </a:solidFill>
              <a:latin typeface="Garamond" pitchFamily="18" charset="0"/>
            </a:endParaRPr>
          </a:p>
          <a:p>
            <a:r>
              <a:rPr lang="en-US" sz="1300" b="1" dirty="0">
                <a:solidFill>
                  <a:srgbClr val="3B3B3B"/>
                </a:solidFill>
                <a:latin typeface="Garamond" pitchFamily="18" charset="0"/>
              </a:rPr>
              <a:t>Kind regards…</a:t>
            </a:r>
          </a:p>
        </p:txBody>
      </p:sp>
      <p:sp>
        <p:nvSpPr>
          <p:cNvPr id="7" name="Rectangle 6"/>
          <p:cNvSpPr/>
          <p:nvPr/>
        </p:nvSpPr>
        <p:spPr>
          <a:xfrm>
            <a:off x="923429" y="5949453"/>
            <a:ext cx="9347200" cy="2118670"/>
          </a:xfrm>
          <a:prstGeom prst="rect">
            <a:avLst/>
          </a:prstGeom>
          <a:ln>
            <a:solidFill>
              <a:schemeClr val="tx1"/>
            </a:solidFill>
          </a:ln>
        </p:spPr>
        <p:txBody>
          <a:bodyPr wrap="square" lIns="116979" tIns="58490" rIns="116979" bIns="58490">
            <a:spAutoFit/>
          </a:bodyPr>
          <a:lstStyle/>
          <a:p>
            <a:r>
              <a:rPr lang="en-US" sz="1300" b="1" dirty="0">
                <a:solidFill>
                  <a:srgbClr val="3B3B3B"/>
                </a:solidFill>
                <a:latin typeface="Garamond" pitchFamily="18" charset="0"/>
              </a:rPr>
              <a:t>Dear Name,</a:t>
            </a:r>
          </a:p>
          <a:p>
            <a:endParaRPr lang="en-US" sz="1300" b="1" dirty="0">
              <a:solidFill>
                <a:srgbClr val="3B3B3B"/>
              </a:solidFill>
              <a:latin typeface="Garamond" pitchFamily="18" charset="0"/>
            </a:endParaRPr>
          </a:p>
          <a:p>
            <a:r>
              <a:rPr lang="en-US" sz="1300" b="1" dirty="0">
                <a:solidFill>
                  <a:srgbClr val="3B3B3B"/>
                </a:solidFill>
                <a:latin typeface="Garamond" pitchFamily="18" charset="0"/>
              </a:rPr>
              <a:t>I work with leading IT companies with a focus on placing senior IT professionals within challenging, unconventional projects worldwide.</a:t>
            </a:r>
          </a:p>
          <a:p>
            <a:endParaRPr lang="en-US" sz="1300" b="1" dirty="0">
              <a:solidFill>
                <a:srgbClr val="3B3B3B"/>
              </a:solidFill>
              <a:latin typeface="Garamond" pitchFamily="18" charset="0"/>
            </a:endParaRPr>
          </a:p>
          <a:p>
            <a:r>
              <a:rPr lang="en-US" sz="1300" b="1" dirty="0">
                <a:solidFill>
                  <a:srgbClr val="3B3B3B"/>
                </a:solidFill>
                <a:latin typeface="Garamond" pitchFamily="18" charset="0"/>
              </a:rPr>
              <a:t>After several weeks of research, I wanted to approach you regarding a specific opportunity on behalf of my client.</a:t>
            </a:r>
          </a:p>
          <a:p>
            <a:endParaRPr lang="en-US" sz="1300" b="1" dirty="0">
              <a:solidFill>
                <a:srgbClr val="3B3B3B"/>
              </a:solidFill>
              <a:latin typeface="Garamond" pitchFamily="18" charset="0"/>
            </a:endParaRPr>
          </a:p>
          <a:p>
            <a:r>
              <a:rPr lang="en-US" sz="1300" b="1" dirty="0">
                <a:solidFill>
                  <a:srgbClr val="3B3B3B"/>
                </a:solidFill>
                <a:latin typeface="Garamond" pitchFamily="18" charset="0"/>
              </a:rPr>
              <a:t>If you are open to an approach, please advise how best to contact you.</a:t>
            </a:r>
          </a:p>
          <a:p>
            <a:endParaRPr lang="en-US" sz="1300" b="1" dirty="0">
              <a:solidFill>
                <a:srgbClr val="3B3B3B"/>
              </a:solidFill>
              <a:latin typeface="Garamond" pitchFamily="18" charset="0"/>
            </a:endParaRPr>
          </a:p>
          <a:p>
            <a:r>
              <a:rPr lang="en-US" sz="1300" b="1" dirty="0">
                <a:solidFill>
                  <a:srgbClr val="3B3B3B"/>
                </a:solidFill>
                <a:latin typeface="Garamond" pitchFamily="18" charset="0"/>
              </a:rPr>
              <a:t>Best regards…</a:t>
            </a:r>
          </a:p>
        </p:txBody>
      </p:sp>
      <p:sp>
        <p:nvSpPr>
          <p:cNvPr id="8" name="TextBox 7"/>
          <p:cNvSpPr txBox="1"/>
          <p:nvPr/>
        </p:nvSpPr>
        <p:spPr>
          <a:xfrm>
            <a:off x="5292229" y="2747372"/>
            <a:ext cx="711200" cy="2918889"/>
          </a:xfrm>
          <a:prstGeom prst="rect">
            <a:avLst/>
          </a:prstGeom>
          <a:noFill/>
        </p:spPr>
        <p:txBody>
          <a:bodyPr vert="horz" wrap="square" lIns="116979" tIns="58490" rIns="116979" bIns="58490" rtlCol="0">
            <a:spAutoFit/>
          </a:bodyPr>
          <a:lstStyle/>
          <a:p>
            <a:r>
              <a:rPr lang="en-US" sz="2600" b="1" dirty="0">
                <a:solidFill>
                  <a:srgbClr val="00B0F0"/>
                </a:solidFill>
                <a:effectLst>
                  <a:outerShdw blurRad="31750" dist="25400" dir="5400000" algn="tl" rotWithShape="0">
                    <a:srgbClr val="000000">
                      <a:alpha val="25000"/>
                    </a:srgbClr>
                  </a:outerShdw>
                </a:effectLst>
                <a:ea typeface="+mj-ea"/>
                <a:cs typeface="+mj-cs"/>
              </a:rPr>
              <a:t>E</a:t>
            </a:r>
          </a:p>
          <a:p>
            <a:r>
              <a:rPr lang="en-US" sz="2600" b="1" dirty="0">
                <a:solidFill>
                  <a:srgbClr val="00B0F0"/>
                </a:solidFill>
                <a:effectLst>
                  <a:outerShdw blurRad="31750" dist="25400" dir="5400000" algn="tl" rotWithShape="0">
                    <a:srgbClr val="000000">
                      <a:alpha val="25000"/>
                    </a:srgbClr>
                  </a:outerShdw>
                </a:effectLst>
                <a:ea typeface="+mj-ea"/>
                <a:cs typeface="+mj-cs"/>
              </a:rPr>
              <a:t>X</a:t>
            </a:r>
          </a:p>
          <a:p>
            <a:r>
              <a:rPr lang="en-US" sz="2600" b="1" dirty="0">
                <a:solidFill>
                  <a:srgbClr val="00B0F0"/>
                </a:solidFill>
                <a:effectLst>
                  <a:outerShdw blurRad="31750" dist="25400" dir="5400000" algn="tl" rotWithShape="0">
                    <a:srgbClr val="000000">
                      <a:alpha val="25000"/>
                    </a:srgbClr>
                  </a:outerShdw>
                </a:effectLst>
                <a:ea typeface="+mj-ea"/>
                <a:cs typeface="+mj-cs"/>
              </a:rPr>
              <a:t>AM</a:t>
            </a:r>
          </a:p>
          <a:p>
            <a:r>
              <a:rPr lang="en-US" sz="2600" b="1" dirty="0">
                <a:solidFill>
                  <a:srgbClr val="00B0F0"/>
                </a:solidFill>
                <a:effectLst>
                  <a:outerShdw blurRad="31750" dist="25400" dir="5400000" algn="tl" rotWithShape="0">
                    <a:srgbClr val="000000">
                      <a:alpha val="25000"/>
                    </a:srgbClr>
                  </a:outerShdw>
                </a:effectLst>
                <a:ea typeface="+mj-ea"/>
                <a:cs typeface="+mj-cs"/>
              </a:rPr>
              <a:t>P</a:t>
            </a:r>
          </a:p>
          <a:p>
            <a:r>
              <a:rPr lang="en-US" sz="2600" b="1" dirty="0">
                <a:solidFill>
                  <a:srgbClr val="00B0F0"/>
                </a:solidFill>
                <a:effectLst>
                  <a:outerShdw blurRad="31750" dist="25400" dir="5400000" algn="tl" rotWithShape="0">
                    <a:srgbClr val="000000">
                      <a:alpha val="25000"/>
                    </a:srgbClr>
                  </a:outerShdw>
                </a:effectLst>
                <a:ea typeface="+mj-ea"/>
                <a:cs typeface="+mj-cs"/>
              </a:rPr>
              <a:t>L</a:t>
            </a:r>
          </a:p>
          <a:p>
            <a:r>
              <a:rPr lang="en-US" sz="2600" b="1" dirty="0">
                <a:solidFill>
                  <a:srgbClr val="00B0F0"/>
                </a:solidFill>
                <a:effectLst>
                  <a:outerShdw blurRad="31750" dist="25400" dir="5400000" algn="tl" rotWithShape="0">
                    <a:srgbClr val="000000">
                      <a:alpha val="25000"/>
                    </a:srgbClr>
                  </a:outerShdw>
                </a:effectLst>
                <a:ea typeface="+mj-ea"/>
                <a:cs typeface="+mj-cs"/>
              </a:rPr>
              <a:t>E</a:t>
            </a:r>
          </a:p>
          <a:p>
            <a:r>
              <a:rPr lang="en-US" sz="2600" b="1" dirty="0">
                <a:solidFill>
                  <a:srgbClr val="00B0F0"/>
                </a:solidFill>
                <a:effectLst>
                  <a:outerShdw blurRad="31750" dist="25400" dir="5400000" algn="tl" rotWithShape="0">
                    <a:srgbClr val="000000">
                      <a:alpha val="25000"/>
                    </a:srgbClr>
                  </a:outerShdw>
                </a:effectLst>
                <a:ea typeface="+mj-ea"/>
                <a:cs typeface="+mj-cs"/>
              </a:rPr>
              <a:t>S</a:t>
            </a:r>
          </a:p>
        </p:txBody>
      </p:sp>
    </p:spTree>
    <p:extLst>
      <p:ext uri="{BB962C8B-B14F-4D97-AF65-F5344CB8AC3E}">
        <p14:creationId xmlns:p14="http://schemas.microsoft.com/office/powerpoint/2010/main" val="1605797322"/>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328988" y="331363"/>
            <a:ext cx="10290870" cy="741530"/>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fontScale="97500"/>
          </a:bodyPr>
          <a:lstStyle>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extLst/>
          </a:lstStyle>
          <a:p>
            <a:r>
              <a:rPr lang="en-US" dirty="0"/>
              <a:t>10 Things to do, before you use an InMail</a:t>
            </a:r>
            <a:endParaRPr lang="en-US" dirty="0"/>
          </a:p>
        </p:txBody>
      </p:sp>
      <p:sp>
        <p:nvSpPr>
          <p:cNvPr id="4" name="TextBox 3"/>
          <p:cNvSpPr txBox="1"/>
          <p:nvPr/>
        </p:nvSpPr>
        <p:spPr>
          <a:xfrm>
            <a:off x="0" y="1344243"/>
            <a:ext cx="10619858" cy="7381649"/>
          </a:xfrm>
          <a:prstGeom prst="rect">
            <a:avLst/>
          </a:prstGeom>
          <a:noFill/>
        </p:spPr>
        <p:txBody>
          <a:bodyPr wrap="square" lIns="116979" tIns="58490" rIns="116979" bIns="58490" rtlCol="0">
            <a:spAutoFit/>
          </a:bodyPr>
          <a:lstStyle/>
          <a:p>
            <a:pPr marL="438672" indent="-438672">
              <a:lnSpc>
                <a:spcPct val="200000"/>
              </a:lnSpc>
              <a:buClr>
                <a:srgbClr val="FF0000"/>
              </a:buClr>
              <a:buFont typeface="+mj-lt"/>
              <a:buAutoNum type="arabicPeriod"/>
            </a:pPr>
            <a:r>
              <a:rPr lang="en-US" sz="2000" b="1" dirty="0" smtClean="0">
                <a:solidFill>
                  <a:prstClr val="black"/>
                </a:solidFill>
                <a:latin typeface="Garamond" pitchFamily="18" charset="0"/>
              </a:rPr>
              <a:t>Referral</a:t>
            </a:r>
            <a:r>
              <a:rPr lang="en-US" sz="2000" b="1" dirty="0">
                <a:solidFill>
                  <a:prstClr val="black"/>
                </a:solidFill>
                <a:latin typeface="Garamond" pitchFamily="18" charset="0"/>
              </a:rPr>
              <a:t>. See if there is someone you know that also knows </a:t>
            </a:r>
            <a:r>
              <a:rPr lang="en-US" sz="2000" b="1" dirty="0" smtClean="0">
                <a:solidFill>
                  <a:prstClr val="black"/>
                </a:solidFill>
                <a:latin typeface="Garamond" pitchFamily="18" charset="0"/>
              </a:rPr>
              <a:t>them. (</a:t>
            </a:r>
            <a:r>
              <a:rPr lang="en-US" sz="2000" b="1" dirty="0">
                <a:solidFill>
                  <a:prstClr val="black"/>
                </a:solidFill>
                <a:latin typeface="Garamond" pitchFamily="18" charset="0"/>
              </a:rPr>
              <a:t>LinkedIn is also good for this</a:t>
            </a:r>
            <a:r>
              <a:rPr lang="en-US" sz="2000" b="1" dirty="0" smtClean="0">
                <a:solidFill>
                  <a:prstClr val="black"/>
                </a:solidFill>
                <a:latin typeface="Garamond" pitchFamily="18" charset="0"/>
              </a:rPr>
              <a:t>)</a:t>
            </a:r>
            <a:endParaRPr lang="en-US" sz="2000" b="1" dirty="0" smtClean="0">
              <a:solidFill>
                <a:prstClr val="black"/>
              </a:solidFill>
              <a:latin typeface="Garamond" pitchFamily="18" charset="0"/>
            </a:endParaRPr>
          </a:p>
          <a:p>
            <a:pPr marL="438672" indent="-438672">
              <a:lnSpc>
                <a:spcPct val="200000"/>
              </a:lnSpc>
              <a:buClr>
                <a:srgbClr val="FF0000"/>
              </a:buClr>
              <a:buFont typeface="+mj-lt"/>
              <a:buAutoNum type="arabicPeriod"/>
            </a:pPr>
            <a:r>
              <a:rPr lang="en-US" sz="2000" b="1" dirty="0" smtClean="0">
                <a:solidFill>
                  <a:prstClr val="black"/>
                </a:solidFill>
                <a:latin typeface="Garamond" pitchFamily="18" charset="0"/>
              </a:rPr>
              <a:t>Do </a:t>
            </a:r>
            <a:r>
              <a:rPr lang="en-US" sz="2000" b="1" dirty="0">
                <a:solidFill>
                  <a:prstClr val="black"/>
                </a:solidFill>
                <a:latin typeface="Garamond" pitchFamily="18" charset="0"/>
              </a:rPr>
              <a:t>a Google search for their name, they may have their own website or blog</a:t>
            </a:r>
            <a:r>
              <a:rPr lang="en-US" sz="2000" b="1" dirty="0" smtClean="0">
                <a:solidFill>
                  <a:prstClr val="black"/>
                </a:solidFill>
                <a:latin typeface="Garamond" pitchFamily="18" charset="0"/>
              </a:rPr>
              <a:t>.</a:t>
            </a:r>
          </a:p>
          <a:p>
            <a:pPr marL="438672" indent="-438672">
              <a:lnSpc>
                <a:spcPct val="200000"/>
              </a:lnSpc>
              <a:buClr>
                <a:srgbClr val="FF0000"/>
              </a:buClr>
              <a:buFont typeface="+mj-lt"/>
              <a:buAutoNum type="arabicPeriod"/>
            </a:pPr>
            <a:endParaRPr lang="en-US" sz="2000" b="1" dirty="0">
              <a:solidFill>
                <a:prstClr val="black"/>
              </a:solidFill>
              <a:latin typeface="Garamond" pitchFamily="18" charset="0"/>
            </a:endParaRPr>
          </a:p>
          <a:p>
            <a:pPr marL="438672" indent="-438672">
              <a:lnSpc>
                <a:spcPct val="200000"/>
              </a:lnSpc>
              <a:buClr>
                <a:srgbClr val="FF0000"/>
              </a:buClr>
              <a:buFont typeface="+mj-lt"/>
              <a:buAutoNum type="arabicPeriod"/>
            </a:pPr>
            <a:r>
              <a:rPr lang="en-US" sz="2000" b="1" dirty="0">
                <a:solidFill>
                  <a:prstClr val="black"/>
                </a:solidFill>
                <a:latin typeface="Garamond" pitchFamily="18" charset="0"/>
              </a:rPr>
              <a:t>If you know where they work, it </a:t>
            </a:r>
            <a:r>
              <a:rPr lang="en-US" sz="2000" b="1" dirty="0" smtClean="0">
                <a:solidFill>
                  <a:prstClr val="black"/>
                </a:solidFill>
                <a:latin typeface="Garamond" pitchFamily="18" charset="0"/>
              </a:rPr>
              <a:t>shouldn’t </a:t>
            </a:r>
            <a:r>
              <a:rPr lang="en-US" sz="2000" b="1" dirty="0">
                <a:solidFill>
                  <a:prstClr val="black"/>
                </a:solidFill>
                <a:latin typeface="Garamond" pitchFamily="18" charset="0"/>
              </a:rPr>
              <a:t>be too hard to find an email address for the person. </a:t>
            </a:r>
            <a:endParaRPr lang="en-US" sz="2000" b="1" dirty="0" smtClean="0">
              <a:solidFill>
                <a:prstClr val="black"/>
              </a:solidFill>
              <a:latin typeface="Garamond" pitchFamily="18" charset="0"/>
            </a:endParaRPr>
          </a:p>
          <a:p>
            <a:pPr marL="438672" indent="-438672">
              <a:lnSpc>
                <a:spcPct val="200000"/>
              </a:lnSpc>
              <a:buClr>
                <a:srgbClr val="FF0000"/>
              </a:buClr>
              <a:buFont typeface="+mj-lt"/>
              <a:buAutoNum type="arabicPeriod"/>
            </a:pPr>
            <a:r>
              <a:rPr lang="en-US" sz="2000" b="1" dirty="0" smtClean="0">
                <a:solidFill>
                  <a:prstClr val="black"/>
                </a:solidFill>
                <a:latin typeface="Garamond" pitchFamily="18" charset="0"/>
              </a:rPr>
              <a:t>Do </a:t>
            </a:r>
            <a:r>
              <a:rPr lang="en-US" sz="2000" b="1" dirty="0">
                <a:solidFill>
                  <a:prstClr val="black"/>
                </a:solidFill>
                <a:latin typeface="Garamond" pitchFamily="18" charset="0"/>
              </a:rPr>
              <a:t>a Google search for their name and find which other social networks they are on</a:t>
            </a:r>
            <a:r>
              <a:rPr lang="en-US" sz="2000" b="1" dirty="0" smtClean="0">
                <a:solidFill>
                  <a:prstClr val="black"/>
                </a:solidFill>
                <a:latin typeface="Garamond" pitchFamily="18" charset="0"/>
              </a:rPr>
              <a:t>.</a:t>
            </a:r>
          </a:p>
          <a:p>
            <a:pPr marL="438672" indent="-438672">
              <a:lnSpc>
                <a:spcPct val="200000"/>
              </a:lnSpc>
              <a:buClr>
                <a:srgbClr val="FF0000"/>
              </a:buClr>
              <a:buFont typeface="+mj-lt"/>
              <a:buAutoNum type="arabicPeriod"/>
            </a:pPr>
            <a:endParaRPr lang="en-US" sz="2000" b="1" dirty="0">
              <a:solidFill>
                <a:prstClr val="black"/>
              </a:solidFill>
              <a:latin typeface="Garamond" pitchFamily="18" charset="0"/>
            </a:endParaRPr>
          </a:p>
          <a:p>
            <a:pPr marL="438672" indent="-438672">
              <a:lnSpc>
                <a:spcPct val="200000"/>
              </a:lnSpc>
              <a:buClr>
                <a:srgbClr val="FF0000"/>
              </a:buClr>
              <a:buFont typeface="+mj-lt"/>
              <a:buAutoNum type="arabicPeriod"/>
            </a:pPr>
            <a:r>
              <a:rPr lang="en-US" sz="2000" b="1" dirty="0">
                <a:solidFill>
                  <a:prstClr val="black"/>
                </a:solidFill>
                <a:latin typeface="Garamond" pitchFamily="18" charset="0"/>
              </a:rPr>
              <a:t>Try using one of the Chrome Apps that show you people’s other digital presence. For E.g. Connect6, 360Social </a:t>
            </a:r>
            <a:r>
              <a:rPr lang="en-US" sz="2000" b="1" dirty="0" smtClean="0">
                <a:solidFill>
                  <a:prstClr val="black"/>
                </a:solidFill>
                <a:latin typeface="Garamond" pitchFamily="18" charset="0"/>
              </a:rPr>
              <a:t>or </a:t>
            </a:r>
            <a:r>
              <a:rPr lang="en-US" sz="2000" b="1" dirty="0" err="1" smtClean="0">
                <a:solidFill>
                  <a:prstClr val="black"/>
                </a:solidFill>
                <a:latin typeface="Garamond" pitchFamily="18" charset="0"/>
              </a:rPr>
              <a:t>Connectifier</a:t>
            </a:r>
            <a:r>
              <a:rPr lang="en-US" sz="2000" b="1" dirty="0">
                <a:solidFill>
                  <a:prstClr val="black"/>
                </a:solidFill>
                <a:latin typeface="Garamond" pitchFamily="18" charset="0"/>
              </a:rPr>
              <a:t>.</a:t>
            </a:r>
          </a:p>
          <a:p>
            <a:pPr marL="438672" indent="-438672">
              <a:lnSpc>
                <a:spcPct val="200000"/>
              </a:lnSpc>
              <a:buFont typeface="+mj-lt"/>
              <a:buAutoNum type="arabicPeriod"/>
            </a:pPr>
            <a:endParaRPr lang="en-US" dirty="0" smtClean="0">
              <a:solidFill>
                <a:prstClr val="black"/>
              </a:solidFill>
            </a:endParaRPr>
          </a:p>
          <a:p>
            <a:pPr marL="438672" indent="-438672">
              <a:lnSpc>
                <a:spcPct val="200000"/>
              </a:lnSpc>
              <a:buFont typeface="+mj-lt"/>
              <a:buAutoNum type="arabicPeriod"/>
            </a:pPr>
            <a:endParaRPr lang="en-US" dirty="0">
              <a:solidFill>
                <a:prstClr val="black"/>
              </a:solidFill>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1232" y="3341280"/>
            <a:ext cx="6098626" cy="680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descr="http://yourfirstsmartphone.com/wp-content/uploads/2014/08/black-email-icon-vect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0829" y="4423016"/>
            <a:ext cx="762903" cy="690851"/>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8008" y="5512693"/>
            <a:ext cx="5271448" cy="856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23924" y="7163656"/>
            <a:ext cx="745796" cy="747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8" name="Picture 10" descr="http://t2.gstatic.com/images?q=tbn:ANd9GcSWFf60KlHHxSwGT10nO_vLXtga89z4yx5ZM_tHK4Aje1eflOx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67967" y="7025558"/>
            <a:ext cx="652060" cy="710348"/>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2" descr="data:image/jpeg;base64,/9j/4AAQSkZJRgABAQAAAQABAAD/2wCEAAkGBxQHBhUTBxQWFRUWGCAaGBcYGBgYIBogHB8cHCIeHxgfISgsGRomHRcVIjEmJiosLi8uGiAzODYsNygtLy4BCgoKDg0OGhAQGywmICQuLCw0MC8sLSwvLy8sODcsLDQsLCwsLCwsLCwsLCwsLCwsLCw0LCwsLCwsLCwsLCwsLP/AABEIAOEA4QMBEQACEQEDEQH/xAAcAAEAAgIDAQAAAAAAAAAAAAAABgcDBQEECAL/xABLEAACAQIDBQMGCQUPBQAAAAABAgADEQQFBgcSITFBE1FhInFzgZGyFDI1NkJSkqGxFRdTk8IWIyQlM0RUYnKCg8HR0vAmJ6Kzw//EABoBAQACAwEAAAAAAAAAAAAAAAADBAECBQb/xAA1EQEAAgECAwUGBQMFAQAAAAAAAQIDBBESITEFM1FxwRMyQWGhsRQiNIHRI5HwQkNS4fEV/9oADAMBAAIRAxEAPwC8YCAgICAgICAgICAgICAgICAgICAgICAgICAgICAgICAgICAgICAgICAgICAgICAgICAgICAgICAgICAgICAgICAgICAgICAgICAgICAgICAgICAgICAgICAgICAgICAgICAgICAgICBwTui5gajE6owmGa1SuhP9W7+7eWqaHUW6Un7fdWtrMFeto+/2YqOsMHXqhadXiSAPIcXJ4DpN7dn6isbzX6x/LWuuwWnaLfSW9lJbICAgICAgICAgICAgICAgICAgICAgICAgIFR6s1G+dYtlpsRQU2VRya30m778x3cJ6jRaOuCsTMfm+3yh5zV6q2a0xHu/dH5eVHZy35SpekT3hI8vd28p+zbH79fOPuvOeNesICAgICAgICAgICAgICAgICAgICAgICAgdDP6xw+RV3TmtJyPPum33yfTVi2alZ8YQ6i01xWtHwiVJAWE9g8slmg9P084q1Hx4LIlgFuQCTc8bdwA9s5faWrvhiK06y6Og01csza/SE7TTeEpsCmHpggggheNx4zizrM88pvLrRpMEc4pH9m1lZYICAgICAgICAgICAgICAgICAgICAgICAgavVPzbxHon90yzo/1FPOFfV9xfylS89a8wsnZetsnqnvq/gif6zz/AGxP9WsfL1l2+yo/p2n5+kJnOS6hAQEBAQEBAQEBAQEBAQEBAQEBAQEBAQECO6zz2pkWFpthFQlmsd8E9CehEv6DS01Fpi0zyj4KWt1N8FYmu3OfihuP1viMdgnpVkpBXUqSA97EW4eVznXx9mYsd4vEzvHP4fw5eTtDLkpNJiOfL4/yjE6Ki3mRaprZHhDTwi0yC295QYm5AHRhw4CUtTocee0WtM9NuX/i3g1l8NeGsR48/wD1t8Jr7EVsWiulGzOqmyv1IH1vGVb9lYa1md55RPh/CxTtLLNojaOcx4/ysiefdwgICAgICAgICAgICAgICAgIEV1rrqhpSnu1f3yuRdaSmx87N9BfaT0BkuPFN/JHfJFFOZ3tHx+bObVjRTolHyP/AD+MT65brhpX4Kts1pR180r1GvUr1ie81HP+ck4a+DTit4uzg9R4vAvfC4quv+I5H2SSD7JiaVnrBF7R8U301texGEqBdQKK1Pq6gK48bDyX83k+eQ308T7qamomPeXHlOZ0s4wC1stcPTbkR+BHQjqDxEp2rNZ2laiYmN4arWWRVM9wtNcIygq1zvEjoR0Bl7QaqmntM2iecfBT1umtnrEV+EoZj9EV8DgXq1XpFUUsQC17AX4eTznXxdp4sl4pETznb4fy5mTs/JjpN5mOXNGJ0VBvci0tVzzCGphWQANu+UWBuAD0B4cRKWp12PT2itonpvyW9Po75qzasx4NvhNA4iji0ZnpWV1Y2LdCD9XwlW/auG1ZiInnE+H8rNOzMsWid45TCx5592yAgICAgICAgICAgICAgICBHtc6lXS2QNWNjUPkUlPVze1/AAEnwEkx047bNMl+Gu7zZjMU+OxTVMYxd3O8zHmSf+cunKdGIiI2hQmZmd5djJcorZ5jxRytC7njYcAB3sTwVfEzFrRWN5K1m07QsXB7Fa1SiDjcXTRuqrSaoB/eLp+Erzqo+ELEafxlrs+2SYvLqBfL3TEgC5VQUf1ISQ32r9wM2rqKz15NbYLR0V8RumzcCOYlhAl2zTVh0zngFdv4PWIWoOik8BU8COvet+4SHNj46/NLiycM8+j0XOevNXqj5t4j0T+6ZZ0f6innCvq+4v5SpieueYWZsx+Q6npj7qTzva/fR5esu52X3U+fpCXzlOmQEBAQEBAQEBAQEBAQEBAQECh9tmbHG6pWgp8nDoBb+u9mJ+z2Y9svaeu1d/FT1Ft7bK9JsOMsIHo/ZtppdOabQOtq1UB6p63IuF8yg289z1nOzX4rfJfxU4apXIkhApHbBpR6eoVr5TRqOK6kuKaM9nWwJO6DbeDKfEhjLuDJHDtM9FTNjni3hAzkGKI44XEfqav+2T8dfGEPBbwejdDYipitI4ZserrUFMKwcFWul0uQeNzu39c52SIi07L9Jmaxu7OqPm3iPRP7pk2j/UU84Q6vuL+UqYnrnmFmbMfkOp6U+6k872v30eXrLudl91Pn6Ql85TpkBAQEBAQEBAQEBAQEBAQEBA8v61xHwrWGLZv07r9klB9yidPHG1Ic/JO9pdbTeEGP1Fh6TC4esikeBYX+68zedqzLFI3tEPVM5bokBAQEBA1eqPm5iPRP7plnR/qKecK+r7i/lKmJ655hZmzH5DqelPupPO9r99Hl6y7nZfdT5+kJfOU6ZAQEBAQEBAQEBAQEBAQEBAQPK2pF3dSYoHpiKv8A7GnUp7seTnX96Xc0I27rPCX/AEy/jNcvuSzj9+Hp2c10CAgICAgavVHzcxHon90yzo/1FPOFfV9xfylTM9c8usvZl8h1PSn3Unne1++jy9Zd3srup8/SEvnKdMgICAgICAgICAgICAgICAgIHmraRgjgdcYpTyZ98eZwG/EkeqdHDO9IUMsbXlosvxZwGYU6qcTTdXA791g3+UkmN42aRO07vVuFxC4vDLUw5DK6hlI6gi4PsInLmNuTpRO7LMBAiGudeU9IYiklWk1Vqis1lYLugEAXv3ktb+yZLjxTdHkyRRGfz1Uv6JU/WL/pJfws+KP8RHgsXIMz/LOS0sRuFBVQOFJuQDxHHxFj65XtXhmYT1neN2PVHzcxHon90yfR/qKecINZ3F/KVMz1zy6y9mXyHU9KfdSed7X76PL1l3eyu6nz9IS+cp0yAgICAgICAgICAgICAgICAgVJtzyAstLG0BwUdlV8Be6N5rll/vLLemv/AKVbUV/1KgltVWpst2hJl2GXB5826g/kqp5KD9Bz0HceQ5G1hKubDMzxVWcOWIjhlcdGqtemGosGU8iCCD5iJTWmtz/UOH09hDUzSoq9y3uzeCrzJ/4bTatJtO0NbWisby85asz99S56+IxAtfgi89xRyHn5k+JM6NKcFdlC9uKd3WyHKXzzOKWHw3xqjWv9Uc2b1KCfVM2twxuVrxTs9TYXDrhMMtOgLKihVHcALAewTmTO/N0YjZ0NUfNzEeif3TLGj/UU84V9Z3F/KVNT1zy6ytmXyHU9KfdSed7X76PL1l3eyu6nz9IS+cp0yAgICAgICAgICAgICAgICAgYMdg0zDBvSxihkdSrKeoMzEzE7wxMb8nnbXOiK2lMWSAamHJ8irblf6L2+K3jyPTqB0MeWLx81HJimnkislRstDFPhhbDO6X+qzL+BmJiJ6sxMwxuxd7uSSep4n2ww+8NQbFYhUwqs7sbKqgkk9wA5xM7c5IjflC/NmOh/wBzOENbMQDiagseR7Nee4D1NwN4jhwAHAXNHNl452jou4sfDHPqnUgTNXqj5uYj0T+6ZZ0f6innCvrO4v5SpqeveXWVsy+Q39KfdSed7Y76PL1l3eyu6nz9IS+cl0yAgICAgICAgICAgICAgICAgIHxVpLWpFawDKRYggEEdxB5iBBM62TYHMKhbB7+HY9KZBX7DA28ykCT11F4680NsFZR2rsUbe/ecYLeNH/R5J+K+SP8N83ZwWxWmrfxhi3Yd1Omqfexb8JidVPwhmNNHxlPNOaTwmm0/iqkFY86jXZz/ePIeAsPCQXyWt1TVpWvRu5o3IHVzXCfD8sqUgd3fQre17XFr26yXDk9nkrfwmJR5sftMdqeMbIR+bl/6Qv6s/7p2f8A7Nf+H1/6cn/5Nv8AnH9v+0o0tkhyLANTdw93LXC7vMKLWufqzm63VRqLxaI25bOhpNNOCk1md+e/g3MprRAQEBAQEBAQEBAQEBAQEBAQEBAQEBAQEBAQEBAQEBAQEBAQEBAQEBAQEBAQEBAQEBAQEBAQEBAQEBAQEBAQEBAQEBAQEDo4zOcPgKm7jq9Kme56iKfYTNorM9IYm0R1l2cNiUxdLewrq696kMPaJiY2Z3ZZgICAgICAgICAgICAgICBwGDHgZnaTdxUqCkl6hAHeTaIiZnaGJmI5y+adZalPepsCO8EEe2ZmtonaYItExvEvsG44TVlzAQEBAQEBArza/q2pkWXpQyxilWtclxzRBwNu5mJsD0APWxljBji07ygz5JrG0IrpPZQ2d5WuIzis1M1RvKoUM1jxDMzdSONvHib8BLfUcM7RCOmDijezWZjlmL2Z6mVssZqiMN4FVIWooNijqL2Pj4gjw2i1ctebWa2xW5L3pY1KmXrWYhUKB7sd2wIvck8uEo7c9lzflujVXaXllKvunEg+K06rL9oLY+cST2GTwR+2p4pLl2YUs0wgqZdUWoh5MpBHm8D4SOYmJ2lJExPRq01hgnzU4cYhe1UsGUhhYoCWuxFgAFY3v0m3s7bb7NfaV323dFNo+Wti+zGKW97bxVwn6wru28b2m3sL7b7Me1pvtukOY5jTyzANWxzhaagFm4kAEgdL9SJHETM7Q3mYiN5ac65wAy01/hKdmG3L2a5YAGwW12NmB4DrN/ZX322a+0rtvuy5Bq/B6iqlcprB3AuUIZGt3hWAuOXEd8xbHavWCuStujaZhj6WWYU1MwqLTQc2YgD2nr4TWImZ2htMxHOUZpbTMsq190YkDxNOqo+0VsB4mS+wyeCP21PFLKFZcRRD4dgysLhlIIIPUEcxIZjZK0me6ywWQ1tzM66q/1AGdh51UHd9dpJXFa3SGlsla9ZfeQ6tweoXK5TXV2AuUIZGt37rAEjxExbHavWCuStukqy2ma+r4fPtzS+KKoibrhUU2qK7gjy152C8uEs4cMTX80IMmWYtyla2QZ3Qz7BdpldQVFU7rEAizWBI4gdGHtlW1ZrO0rFbRaN4dTT+Dw+GzLEtl9Xfd3vUW48g7zm3ADqWHHulzVZc18eOMldoiOXz6KmlxYaZMk47bzM8/l1R7VuPo5nn1ClVqjsFJ7SxsAbm9+48LeFzOjoMOXDgveK/mnoo63Ljy5qUm35Y6t5Vy/CfuWZKL7mGY33w1/pDq1+oAlGubU/iotMb3j4bfL5bLk4dP8AhprE7Un47/y2+U00o5ZTXCNvIEAVu8W4GU89rWy2m8bTvO61grWuOsVneNo2YcwzzD5bU3cbVVW+rxJ9guRN8WkzZY3pWZhrl1WHFO17RDPgMxpZjT3sC6uBzseXnHT1zTLgyYp2vGzfHmpkjek7ucdj6eX0g2NcICbAnhx52+4zGLDfLO1I3MmWmON7zsw/ligcxFAVFNU/RFzyF+JHAGw6zf8ADZfZ+04fy+LX8Ri4/Z8XPwd+QJiAgURt2B/dWl+XwdbfbqX/AMpe03u/up6j3l35eVbAUzR+LuLu+awt90pT1W46Pqvikw5Hwh1W/LeYC/tjZndVm3bNmXB4bD4dv3urvVHsfjbu7ujxW7E+cLLOmrzmVbUTyiG00rs6wWJ0fSOOpb1WtSV2qXO8pdQw3Tfhu3A8bcbzW+a0XnZtTFWaxuiOx7HPletamEZro4dWHTfpcmt0NlYesd0l1ERNOJHgmYtwtU+VLnm1erh8UWCVMVVDFeBsN9rA9L7tvXN+Lhxbx4NOHiyTEt9tf0phchy3DvlFIUyXKNYsd4bpIJuTxFufjI8GS1pmJb5sdaxEw3eJrGvsIBqm57FR6lqBR9wE0jv/AN28z/R/ZotkOkcNn2Fq183Q1Nx9xUJIUeSCWIHM8bceHCSZ8lqzEQ0w462jeWqpYVcg2wJSy26omJRVFybLUC3F+61RhNt+LFvPg124csRDuba80bFaqXD1GIpUUU2H1n4lrdTu7oHmPeZjT12ruznt+bZnzjUuSYrTbYfBYdkYIRTfslDBwOBL3ubm178+MxWmWLbzLNr45rtEMuyjUj4DS2YLfeGGp9tTHOxIe4828qn1nvmM9Im1fmzhtMVl0Nk2naWqM3xFXPQavZgEhifLeoWJZu/4p4eM2z3mkRFWuGsWmZlM8VsuWjqanitP1hhlRlbs9wtxB42O8LKw4EeJ6G0hjP8Al4bRulnDHFvHJAtsuVUso1MBlybnaUu1fixu7PUu3Em17DgOEn09ptXmhzViL8l3adyOhkOA3Mpp9mrHfYXZrsQBfyieij2Sle82nmt1rFY5NFon5ex/pf26k63aXcYPL0hy+z++zefrLDnmBprrbDKtNN1wSw3RZj5fEjqZvpst/wAFknineOnPp0Y1GOn4vHG0bTvv9W21jRXD6TqrQUKo3bACwHlr0Eqdn2m2qrNp3nn9lnXViumtERy5fdkwOK+A6LSovNMOGHnC8Jrlx+01k08bbfVnHk9npIv4V3+iK6YzTBYOgz5ud+u7EsWQvbzG3XmfP4Tq63T6rJaK4Y2pHTadnN0mfTY4m2Wd7T8t3D5rh6OqaNXIDYOQlVApUHeIHIjxvw6qDEafNbS3pnjpzid9+n+fUnUYY1NL4J68pjp1/wA+jdbS/kan6Ue60p9jd9by9YW+1e6r5+ktzleQUMvCmhTBcce0IuxJ5ne8bn2ylm1mbLvFrcvD4f2W8OkxY9piOfj8f7trKqyQECB7V9HvqTLkq5aL16N7Ly31PNQfrAgEesdZPgyRSdp6Ic2Pijkguntp2I0tgBhc0w/adkN1Q7NRdQOSkFTcDkOA4d8ntgreeKJRUzTWNph03p4vapqNXanuUhZd4AlKSXufKPx6hufEm3IDhn8uGrX82WydbWtIvmeSUXydCzYYFezXiTTIXkOpXcXh3E+EgwZIiZifimzUmY5fBHMi2tfkbTa4fFUGatRTs1O8Ap3RZd8HipAABABvbpfhLbT8Vt4nk0pn2rtMO1sc0zWbNmx+ZKVXdYU94WLs54uAfo2uL9d7hymuovG3DDOCk78UtNkjD8954/zqt7tWb27n9mle9lKtvZtkWGv+mPuNItL70pNR7r4Y/wDYT/C/+sf7/wC5/ssmwU3yDEW/T/sJGq96GdP7qJZ0w/PcOP8AO6P4U5NXuf2lFfvY8292x6YrHNUx+WKXAVRUCjeKMhJDkdVIsD3bvjI9PkjbhlvnpO/FDPiNr+GfJ/4Hh2+FFbBSqlA567wN2W/S1z4TEaa2/OeR7eNuUc0k0pSxeotMVhqimlLt1KIq0yjBWUgswJPEk8Bw5eMjvw1tHD8EleK1fzK001m9bZhqCqmdUWKVButbhvbpJV6bHgw8o8OHPoRaWb1jNXeJV6WnFaYmEhy3WmP1lqxF05vUcMCoqXVH3VBuzM5U2cg2Cg93iZHOKlK/m6pIyXvb8vR0tvWAf8rUa+6ezNLsy1uAYMxsT0uH4d9j3TbSzymGuoid4lYugtVpqzKWqUEKdmwpsCQbndVjYjp5XWVsuOaTssUvxRu6miT/AB9j/S/t1J1O0u4weXpDmdnd9m8/WX1nx/68wf8AZP7cxpf0OXz/AIban9Zi/wA8Wx1ybaXq3/q++sr9mfqa/v8AZP2h+nt+33ZMrwwx2kKdNuT0At/OtprnyTj1dr+Ft/q2w0jJpa1n412+jQ6azlMkonC58OzdCd1iCQwJvzA772PK0vazS21Fvb4OcT9FLSamuCPY5+Ux9WwoahOaZ2lPI0V6Q41ajKbDzcRY9OI5nuEgtoow4Zvnna3wjf7p66v2uaKYY3r8Z2YNphtktO/6Ue6037G763l6w07WnbFXz9JS5PiCcmerpx0czDJAQEDHVorV/lVB84BgfajdFl4QOYGNqCtU3mVSe+wv7Y3GSAgICAgICBjFBRU3gq377C/tjcZIHzUpiotqgBHcReARBTW1MADuHCByyhhZuIgcIgpramAB4C0AqBT5IAvzmZmZY2gKAtcgX743nobQ5ZQwswvETt0Z23ALDhMD4r4dMQtq6qw7mAP4zat7V92dmtq1t1jdzSpLRS1IBR3AAD2TFrTad5lmIiI2hy6Bx5YB88RMx0JiJ6vqYZICAgICAgICAgICAgICAgICAgICAgICAgICAgICAgICAgICAgICAgICAgICAgICAgICAgICAgICAgICAgICAgICAgICAgICAgICAgICAgICAgICAgICAgICAgICAgICAgICAgICAgICAgICAgICAgICAgICAgICAgICAgICAgICAgICAgICAgICAgICAgICAgICAgf/2Q=="/>
          <p:cNvSpPr>
            <a:spLocks noChangeAspect="1" noChangeArrowheads="1"/>
          </p:cNvSpPr>
          <p:nvPr/>
        </p:nvSpPr>
        <p:spPr bwMode="auto">
          <a:xfrm>
            <a:off x="125788" y="-174425"/>
            <a:ext cx="406400" cy="36801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16979" tIns="58490" rIns="116979" bIns="58490" numCol="1" anchor="t" anchorCtr="0" compatLnSpc="1">
            <a:prstTxWarp prst="textNoShape">
              <a:avLst/>
            </a:prstTxWarp>
          </a:bodyPr>
          <a:lstStyle/>
          <a:p>
            <a:endParaRPr lang="en-US">
              <a:solidFill>
                <a:prstClr val="black"/>
              </a:solidFill>
            </a:endParaRPr>
          </a:p>
        </p:txBody>
      </p:sp>
      <p:sp>
        <p:nvSpPr>
          <p:cNvPr id="7" name="AutoShape 16" descr="data:image/jpeg;base64,/9j/4AAQSkZJRgABAQAAAQABAAD/2wCEAAkGBxQHBhUTBxQWFRUWGCAaGBcYGBgYIBogHB8cHCIeHxgfISgsGRomHRcVIjEmJiosLi8uGiAzODYsNygtLy4BCgoKDg0OGhAQGywmICQuLCw0MC8sLSwvLy8sODcsLDQsLCwsLCwsLCwsLCwsLCwsLCw0LCwsLCwsLCwsLCwsLP/AABEIAOEA4QMBEQACEQEDEQH/xAAcAAEAAgIDAQAAAAAAAAAAAAAABgcDBQEECAL/xABLEAACAQIDBQMGCQUPBQAAAAABAgADEQQFBgcSITFBE1FhInFzgZGyFDI1NkJSkqGxFRdTk8IWIyQlM0RUYnKCg8HR0vAmJ6Kzw//EABoBAQACAwEAAAAAAAAAAAAAAAADBAECBQb/xAA1EQEAAgECAwUGBQMFAQAAAAAAAQIDBBESITEFM1FxwRMyQWGhsRQiNIHRI5HwQkNS4fEV/9oADAMBAAIRAxEAPwC8YCAgICAgICAgICAgICAgICAgICAgICAgICAgICAgICAgICAgICAgICAgICAgICAgICAgICAgICAgICAgICAgICAgICAgICAgICAgICAgICAgICAgICAgICAgICAgICAgICAgICAgICBwTui5gajE6owmGa1SuhP9W7+7eWqaHUW6Un7fdWtrMFeto+/2YqOsMHXqhadXiSAPIcXJ4DpN7dn6isbzX6x/LWuuwWnaLfSW9lJbICAgICAgICAgICAgICAgICAgICAgICAgIFR6s1G+dYtlpsRQU2VRya30m778x3cJ6jRaOuCsTMfm+3yh5zV6q2a0xHu/dH5eVHZy35SpekT3hI8vd28p+zbH79fOPuvOeNesICAgICAgICAgICAgICAgICAgICAgICAgdDP6xw+RV3TmtJyPPum33yfTVi2alZ8YQ6i01xWtHwiVJAWE9g8slmg9P084q1Hx4LIlgFuQCTc8bdwA9s5faWrvhiK06y6Og01csza/SE7TTeEpsCmHpggggheNx4zizrM88pvLrRpMEc4pH9m1lZYICAgICAgICAgICAgICAgICAgICAgICAgavVPzbxHon90yzo/1FPOFfV9xfylS89a8wsnZetsnqnvq/gif6zz/AGxP9WsfL1l2+yo/p2n5+kJnOS6hAQEBAQEBAQEBAQEBAQEBAQEBAQEBAQECO6zz2pkWFpthFQlmsd8E9CehEv6DS01Fpi0zyj4KWt1N8FYmu3OfihuP1viMdgnpVkpBXUqSA97EW4eVznXx9mYsd4vEzvHP4fw5eTtDLkpNJiOfL4/yjE6Ki3mRaprZHhDTwi0yC295QYm5AHRhw4CUtTocee0WtM9NuX/i3g1l8NeGsR48/wD1t8Jr7EVsWiulGzOqmyv1IH1vGVb9lYa1md55RPh/CxTtLLNojaOcx4/ysiefdwgICAgICAgICAgICAgICAgIEV1rrqhpSnu1f3yuRdaSmx87N9BfaT0BkuPFN/JHfJFFOZ3tHx+bObVjRTolHyP/AD+MT65brhpX4Kts1pR180r1GvUr1ie81HP+ck4a+DTit4uzg9R4vAvfC4quv+I5H2SSD7JiaVnrBF7R8U301texGEqBdQKK1Pq6gK48bDyX83k+eQ308T7qamomPeXHlOZ0s4wC1stcPTbkR+BHQjqDxEp2rNZ2laiYmN4arWWRVM9wtNcIygq1zvEjoR0Bl7QaqmntM2iecfBT1umtnrEV+EoZj9EV8DgXq1XpFUUsQC17AX4eTznXxdp4sl4pETznb4fy5mTs/JjpN5mOXNGJ0VBvci0tVzzCGphWQANu+UWBuAD0B4cRKWp12PT2itonpvyW9Po75qzasx4NvhNA4iji0ZnpWV1Y2LdCD9XwlW/auG1ZiInnE+H8rNOzMsWid45TCx5592yAgICAgICAgICAgICAgICBHtc6lXS2QNWNjUPkUlPVze1/AAEnwEkx047bNMl+Gu7zZjMU+OxTVMYxd3O8zHmSf+cunKdGIiI2hQmZmd5djJcorZ5jxRytC7njYcAB3sTwVfEzFrRWN5K1m07QsXB7Fa1SiDjcXTRuqrSaoB/eLp+Erzqo+ELEafxlrs+2SYvLqBfL3TEgC5VQUf1ISQ32r9wM2rqKz15NbYLR0V8RumzcCOYlhAl2zTVh0zngFdv4PWIWoOik8BU8COvet+4SHNj46/NLiycM8+j0XOevNXqj5t4j0T+6ZZ0f6innCvq+4v5SpieueYWZsx+Q6npj7qTzva/fR5esu52X3U+fpCXzlOmQEBAQEBAQEBAQEBAQEBAQECh9tmbHG6pWgp8nDoBb+u9mJ+z2Y9svaeu1d/FT1Ft7bK9JsOMsIHo/ZtppdOabQOtq1UB6p63IuF8yg289z1nOzX4rfJfxU4apXIkhApHbBpR6eoVr5TRqOK6kuKaM9nWwJO6DbeDKfEhjLuDJHDtM9FTNjni3hAzkGKI44XEfqav+2T8dfGEPBbwejdDYipitI4ZserrUFMKwcFWul0uQeNzu39c52SIi07L9Jmaxu7OqPm3iPRP7pk2j/UU84Q6vuL+UqYnrnmFmbMfkOp6U+6k872v30eXrLudl91Pn6Ql85TpkBAQEBAQEBAQEBAQEBAQEBA8v61xHwrWGLZv07r9klB9yidPHG1Ic/JO9pdbTeEGP1Fh6TC4esikeBYX+68zedqzLFI3tEPVM5bokBAQEBA1eqPm5iPRP7plnR/qKecK+r7i/lKmJ655hZmzH5DqelPupPO9r99Hl6y7nZfdT5+kJfOU6ZAQEBAQEBAQEBAQEBAQEBAQPK2pF3dSYoHpiKv8A7GnUp7seTnX96Xc0I27rPCX/AEy/jNcvuSzj9+Hp2c10CAgICAgavVHzcxHon90yzo/1FPOFfV9xfylTM9c8usvZl8h1PSn3Unne1++jy9Zd3srup8/SEvnKdMgICAgICAgICAgICAgICAgIHmraRgjgdcYpTyZ98eZwG/EkeqdHDO9IUMsbXlosvxZwGYU6qcTTdXA791g3+UkmN42aRO07vVuFxC4vDLUw5DK6hlI6gi4PsInLmNuTpRO7LMBAiGudeU9IYiklWk1Vqis1lYLugEAXv3ktb+yZLjxTdHkyRRGfz1Uv6JU/WL/pJfws+KP8RHgsXIMz/LOS0sRuFBVQOFJuQDxHHxFj65XtXhmYT1neN2PVHzcxHon90yfR/qKecINZ3F/KVMz1zy6y9mXyHU9KfdSed7X76PL1l3eyu6nz9IS+cp0yAgICAgICAgICAgICAgICAgVJtzyAstLG0BwUdlV8Be6N5rll/vLLemv/AKVbUV/1KgltVWpst2hJl2GXB5826g/kqp5KD9Bz0HceQ5G1hKubDMzxVWcOWIjhlcdGqtemGosGU8iCCD5iJTWmtz/UOH09hDUzSoq9y3uzeCrzJ/4bTatJtO0NbWisby85asz99S56+IxAtfgi89xRyHn5k+JM6NKcFdlC9uKd3WyHKXzzOKWHw3xqjWv9Uc2b1KCfVM2twxuVrxTs9TYXDrhMMtOgLKihVHcALAewTmTO/N0YjZ0NUfNzEeif3TLGj/UU84V9Z3F/KVNT1zy6ytmXyHU9KfdSed7X76PL1l3eyu6nz9IS+cp0yAgICAgICAgICAgICAgICAgYMdg0zDBvSxihkdSrKeoMzEzE7wxMb8nnbXOiK2lMWSAamHJ8irblf6L2+K3jyPTqB0MeWLx81HJimnkislRstDFPhhbDO6X+qzL+BmJiJ6sxMwxuxd7uSSep4n2ww+8NQbFYhUwqs7sbKqgkk9wA5xM7c5IjflC/NmOh/wBzOENbMQDiagseR7Nee4D1NwN4jhwAHAXNHNl452jou4sfDHPqnUgTNXqj5uYj0T+6ZZ0f6innCvrO4v5SpqeveXWVsy+Q39KfdSed7Y76PL1l3eyu6nz9IS+cl0yAgICAgICAgICAgICAgICAgIHxVpLWpFawDKRYggEEdxB5iBBM62TYHMKhbB7+HY9KZBX7DA28ykCT11F4680NsFZR2rsUbe/ecYLeNH/R5J+K+SP8N83ZwWxWmrfxhi3Yd1Omqfexb8JidVPwhmNNHxlPNOaTwmm0/iqkFY86jXZz/ePIeAsPCQXyWt1TVpWvRu5o3IHVzXCfD8sqUgd3fQre17XFr26yXDk9nkrfwmJR5sftMdqeMbIR+bl/6Qv6s/7p2f8A7Nf+H1/6cn/5Nv8AnH9v+0o0tkhyLANTdw93LXC7vMKLWufqzm63VRqLxaI25bOhpNNOCk1md+e/g3MprRAQEBAQEBAQEBAQEBAQEBAQEBAQEBAQEBAQEBAQEBAQEBAQEBAQEBAQEBAQEBAQEBAQEBAQEBAQEBAQEBAQEBAQEBAQEDo4zOcPgKm7jq9Kme56iKfYTNorM9IYm0R1l2cNiUxdLewrq696kMPaJiY2Z3ZZgICAgICAgICAgICAgICBwGDHgZnaTdxUqCkl6hAHeTaIiZnaGJmI5y+adZalPepsCO8EEe2ZmtonaYItExvEvsG44TVlzAQEBAQEBArza/q2pkWXpQyxilWtclxzRBwNu5mJsD0APWxljBji07ygz5JrG0IrpPZQ2d5WuIzis1M1RvKoUM1jxDMzdSONvHib8BLfUcM7RCOmDijezWZjlmL2Z6mVssZqiMN4FVIWooNijqL2Pj4gjw2i1ctebWa2xW5L3pY1KmXrWYhUKB7sd2wIvck8uEo7c9lzflujVXaXllKvunEg+K06rL9oLY+cST2GTwR+2p4pLl2YUs0wgqZdUWoh5MpBHm8D4SOYmJ2lJExPRq01hgnzU4cYhe1UsGUhhYoCWuxFgAFY3v0m3s7bb7NfaV323dFNo+Wti+zGKW97bxVwn6wru28b2m3sL7b7Me1pvtukOY5jTyzANWxzhaagFm4kAEgdL9SJHETM7Q3mYiN5ac65wAy01/hKdmG3L2a5YAGwW12NmB4DrN/ZX322a+0rtvuy5Bq/B6iqlcprB3AuUIZGt3hWAuOXEd8xbHavWCuStujaZhj6WWYU1MwqLTQc2YgD2nr4TWImZ2htMxHOUZpbTMsq190YkDxNOqo+0VsB4mS+wyeCP21PFLKFZcRRD4dgysLhlIIIPUEcxIZjZK0me6ywWQ1tzM66q/1AGdh51UHd9dpJXFa3SGlsla9ZfeQ6tweoXK5TXV2AuUIZGt37rAEjxExbHavWCuStukqy2ma+r4fPtzS+KKoibrhUU2qK7gjy152C8uEs4cMTX80IMmWYtyla2QZ3Qz7BdpldQVFU7rEAizWBI4gdGHtlW1ZrO0rFbRaN4dTT+Dw+GzLEtl9Xfd3vUW48g7zm3ADqWHHulzVZc18eOMldoiOXz6KmlxYaZMk47bzM8/l1R7VuPo5nn1ClVqjsFJ7SxsAbm9+48LeFzOjoMOXDgveK/mnoo63Ljy5qUm35Y6t5Vy/CfuWZKL7mGY33w1/pDq1+oAlGubU/iotMb3j4bfL5bLk4dP8AhprE7Un47/y2+U00o5ZTXCNvIEAVu8W4GU89rWy2m8bTvO61grWuOsVneNo2YcwzzD5bU3cbVVW+rxJ9guRN8WkzZY3pWZhrl1WHFO17RDPgMxpZjT3sC6uBzseXnHT1zTLgyYp2vGzfHmpkjek7ucdj6eX0g2NcICbAnhx52+4zGLDfLO1I3MmWmON7zsw/ligcxFAVFNU/RFzyF+JHAGw6zf8ADZfZ+04fy+LX8Ri4/Z8XPwd+QJiAgURt2B/dWl+XwdbfbqX/AMpe03u/up6j3l35eVbAUzR+LuLu+awt90pT1W46Pqvikw5Hwh1W/LeYC/tjZndVm3bNmXB4bD4dv3urvVHsfjbu7ujxW7E+cLLOmrzmVbUTyiG00rs6wWJ0fSOOpb1WtSV2qXO8pdQw3Tfhu3A8bcbzW+a0XnZtTFWaxuiOx7HPletamEZro4dWHTfpcmt0NlYesd0l1ERNOJHgmYtwtU+VLnm1erh8UWCVMVVDFeBsN9rA9L7tvXN+Lhxbx4NOHiyTEt9tf0phchy3DvlFIUyXKNYsd4bpIJuTxFufjI8GS1pmJb5sdaxEw3eJrGvsIBqm57FR6lqBR9wE0jv/AN28z/R/ZotkOkcNn2Fq183Q1Nx9xUJIUeSCWIHM8bceHCSZ8lqzEQ0w462jeWqpYVcg2wJSy26omJRVFybLUC3F+61RhNt+LFvPg124csRDuba80bFaqXD1GIpUUU2H1n4lrdTu7oHmPeZjT12ruznt+bZnzjUuSYrTbYfBYdkYIRTfslDBwOBL3ubm178+MxWmWLbzLNr45rtEMuyjUj4DS2YLfeGGp9tTHOxIe4828qn1nvmM9Im1fmzhtMVl0Nk2naWqM3xFXPQavZgEhifLeoWJZu/4p4eM2z3mkRFWuGsWmZlM8VsuWjqanitP1hhlRlbs9wtxB42O8LKw4EeJ6G0hjP8Al4bRulnDHFvHJAtsuVUso1MBlybnaUu1fixu7PUu3Em17DgOEn09ptXmhzViL8l3adyOhkOA3Mpp9mrHfYXZrsQBfyieij2Sle82nmt1rFY5NFon5ex/pf26k63aXcYPL0hy+z++zefrLDnmBprrbDKtNN1wSw3RZj5fEjqZvpst/wAFknineOnPp0Y1GOn4vHG0bTvv9W21jRXD6TqrQUKo3bACwHlr0Eqdn2m2qrNp3nn9lnXViumtERy5fdkwOK+A6LSovNMOGHnC8Jrlx+01k08bbfVnHk9npIv4V3+iK6YzTBYOgz5ud+u7EsWQvbzG3XmfP4Tq63T6rJaK4Y2pHTadnN0mfTY4m2Wd7T8t3D5rh6OqaNXIDYOQlVApUHeIHIjxvw6qDEafNbS3pnjpzid9+n+fUnUYY1NL4J68pjp1/wA+jdbS/kan6Ue60p9jd9by9YW+1e6r5+ktzleQUMvCmhTBcce0IuxJ5ne8bn2ylm1mbLvFrcvD4f2W8OkxY9piOfj8f7trKqyQECB7V9HvqTLkq5aL16N7Ly31PNQfrAgEesdZPgyRSdp6Ic2Pijkguntp2I0tgBhc0w/adkN1Q7NRdQOSkFTcDkOA4d8ntgreeKJRUzTWNph03p4vapqNXanuUhZd4AlKSXufKPx6hufEm3IDhn8uGrX82WydbWtIvmeSUXydCzYYFezXiTTIXkOpXcXh3E+EgwZIiZifimzUmY5fBHMi2tfkbTa4fFUGatRTs1O8Ap3RZd8HipAABABvbpfhLbT8Vt4nk0pn2rtMO1sc0zWbNmx+ZKVXdYU94WLs54uAfo2uL9d7hymuovG3DDOCk78UtNkjD8954/zqt7tWb27n9mle9lKtvZtkWGv+mPuNItL70pNR7r4Y/wDYT/C/+sf7/wC5/ssmwU3yDEW/T/sJGq96GdP7qJZ0w/PcOP8AO6P4U5NXuf2lFfvY8292x6YrHNUx+WKXAVRUCjeKMhJDkdVIsD3bvjI9PkjbhlvnpO/FDPiNr+GfJ/4Hh2+FFbBSqlA567wN2W/S1z4TEaa2/OeR7eNuUc0k0pSxeotMVhqimlLt1KIq0yjBWUgswJPEk8Bw5eMjvw1tHD8EleK1fzK001m9bZhqCqmdUWKVButbhvbpJV6bHgw8o8OHPoRaWb1jNXeJV6WnFaYmEhy3WmP1lqxF05vUcMCoqXVH3VBuzM5U2cg2Cg93iZHOKlK/m6pIyXvb8vR0tvWAf8rUa+6ezNLsy1uAYMxsT0uH4d9j3TbSzymGuoid4lYugtVpqzKWqUEKdmwpsCQbndVjYjp5XWVsuOaTssUvxRu6miT/AB9j/S/t1J1O0u4weXpDmdnd9m8/WX1nx/68wf8AZP7cxpf0OXz/AIban9Zi/wA8Wx1ybaXq3/q++sr9mfqa/v8AZP2h+nt+33ZMrwwx2kKdNuT0At/OtprnyTj1dr+Ft/q2w0jJpa1n412+jQ6azlMkonC58OzdCd1iCQwJvzA772PK0vazS21Fvb4OcT9FLSamuCPY5+Ux9WwoahOaZ2lPI0V6Q41ajKbDzcRY9OI5nuEgtoow4Zvnna3wjf7p66v2uaKYY3r8Z2YNphtktO/6Ue6037G763l6w07WnbFXz9JS5PiCcmerpx0czDJAQEDHVorV/lVB84BgfajdFl4QOYGNqCtU3mVSe+wv7Y3GSAgICAgICBjFBRU3gq377C/tjcZIHzUpiotqgBHcReARBTW1MADuHCByyhhZuIgcIgpramAB4C0AqBT5IAvzmZmZY2gKAtcgX743nobQ5ZQwswvETt0Z23ALDhMD4r4dMQtq6qw7mAP4zat7V92dmtq1t1jdzSpLRS1IBR3AAD2TFrTad5lmIiI2hy6Bx5YB88RMx0JiJ6vqYZICAgICAgICAgICAgICAgICAgICAgICAgICAgICAgICAgICAgICAgICAgICAgICAgICAgICAgICAgICAgICAgICAgICAgICAgICAgICAgICAgICAgICAgICAgICAgICAgICAgICAgICAgICAgICAgICAgICAgICAgICAgICAgICAgICAgICAgICAgICAgICAgICAgf/2Q=="/>
          <p:cNvSpPr>
            <a:spLocks noChangeAspect="1" noChangeArrowheads="1"/>
          </p:cNvSpPr>
          <p:nvPr/>
        </p:nvSpPr>
        <p:spPr bwMode="auto">
          <a:xfrm>
            <a:off x="328988" y="9584"/>
            <a:ext cx="406400" cy="36801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16979" tIns="58490" rIns="116979" bIns="58490" numCol="1" anchor="t" anchorCtr="0" compatLnSpc="1">
            <a:prstTxWarp prst="textNoShape">
              <a:avLst/>
            </a:prstTxWarp>
          </a:bodyPr>
          <a:lstStyle/>
          <a:p>
            <a:endParaRPr lang="en-US">
              <a:solidFill>
                <a:prstClr val="black"/>
              </a:solidFill>
            </a:endParaRPr>
          </a:p>
        </p:txBody>
      </p:sp>
      <p:pic>
        <p:nvPicPr>
          <p:cNvPr id="2065" name="Picture 1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70545" y="7059424"/>
            <a:ext cx="860384" cy="602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descr="http://presentationexcellence.com/landing/referral/images/referral.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2148" t="9361" r="1851" b="3637"/>
          <a:stretch/>
        </p:blipFill>
        <p:spPr bwMode="auto">
          <a:xfrm>
            <a:off x="5474423" y="1941289"/>
            <a:ext cx="2844800" cy="971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6286533"/>
      </p:ext>
    </p:extLst>
  </p:cSld>
  <p:clrMapOvr>
    <a:masterClrMapping/>
  </p:clrMapOvr>
  <p:transition spd="med">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234571" y="244928"/>
            <a:ext cx="10036100" cy="685203"/>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fontScale="97500"/>
          </a:bodyPr>
          <a:lstStyle>
            <a:defPPr>
              <a:defRPr lang="en-US"/>
            </a:defPPr>
            <a:lvl1pPr>
              <a:spcBef>
                <a:spcPct val="0"/>
              </a:spcBef>
              <a:buNone/>
              <a:defRPr kumimoji="0" sz="3600" b="1" cap="all" baseline="0">
                <a:ln w="500">
                  <a:noFill/>
                </a:ln>
                <a:solidFill>
                  <a:srgbClr val="0000CC"/>
                </a:solidFill>
                <a:effectLst/>
                <a:latin typeface="Calibri" pitchFamily="34" charset="0"/>
                <a:ea typeface="+mj-ea"/>
                <a:cs typeface="Calibri" pitchFamily="34" charset="0"/>
              </a:defRPr>
            </a:lvl1pPr>
          </a:lstStyle>
          <a:p>
            <a:r>
              <a:rPr lang="en-US" dirty="0"/>
              <a:t>10 Things to do, before you use an InMail</a:t>
            </a:r>
            <a:endParaRPr lang="en-US" dirty="0"/>
          </a:p>
        </p:txBody>
      </p:sp>
      <p:sp>
        <p:nvSpPr>
          <p:cNvPr id="5" name="TextBox 4"/>
          <p:cNvSpPr txBox="1"/>
          <p:nvPr/>
        </p:nvSpPr>
        <p:spPr>
          <a:xfrm>
            <a:off x="713014" y="1302497"/>
            <a:ext cx="9855200" cy="4734771"/>
          </a:xfrm>
          <a:prstGeom prst="rect">
            <a:avLst/>
          </a:prstGeom>
          <a:noFill/>
        </p:spPr>
        <p:txBody>
          <a:bodyPr wrap="square" lIns="116979" tIns="58490" rIns="116979" bIns="58490" rtlCol="0">
            <a:spAutoFit/>
          </a:bodyPr>
          <a:lstStyle/>
          <a:p>
            <a:pPr marL="438672" indent="-438672">
              <a:lnSpc>
                <a:spcPct val="300000"/>
              </a:lnSpc>
              <a:buFont typeface="+mj-lt"/>
              <a:buAutoNum type="arabicPeriod" startAt="6"/>
            </a:pPr>
            <a:r>
              <a:rPr lang="en-US" sz="2000" b="1" dirty="0">
                <a:solidFill>
                  <a:prstClr val="black"/>
                </a:solidFill>
                <a:latin typeface="Garamond" pitchFamily="18" charset="0"/>
              </a:rPr>
              <a:t>See if they are on Google</a:t>
            </a:r>
            <a:r>
              <a:rPr lang="en-US" sz="2000" b="1" dirty="0" smtClean="0">
                <a:solidFill>
                  <a:prstClr val="black"/>
                </a:solidFill>
                <a:latin typeface="Garamond" pitchFamily="18" charset="0"/>
              </a:rPr>
              <a:t>+</a:t>
            </a:r>
          </a:p>
          <a:p>
            <a:pPr marL="438672" indent="-438672">
              <a:lnSpc>
                <a:spcPct val="300000"/>
              </a:lnSpc>
              <a:buFont typeface="+mj-lt"/>
              <a:buAutoNum type="arabicPeriod" startAt="6"/>
            </a:pPr>
            <a:r>
              <a:rPr lang="en-US" sz="2000" b="1" dirty="0" smtClean="0">
                <a:solidFill>
                  <a:prstClr val="black"/>
                </a:solidFill>
                <a:latin typeface="Garamond" pitchFamily="18" charset="0"/>
              </a:rPr>
              <a:t>Message </a:t>
            </a:r>
            <a:r>
              <a:rPr lang="en-US" sz="2000" b="1" dirty="0">
                <a:solidFill>
                  <a:prstClr val="black"/>
                </a:solidFill>
                <a:latin typeface="Garamond" pitchFamily="18" charset="0"/>
              </a:rPr>
              <a:t>them via the social networks you find them on</a:t>
            </a:r>
            <a:r>
              <a:rPr lang="en-US" sz="2000" b="1" dirty="0" smtClean="0">
                <a:solidFill>
                  <a:prstClr val="black"/>
                </a:solidFill>
                <a:latin typeface="Garamond" pitchFamily="18" charset="0"/>
              </a:rPr>
              <a:t>.</a:t>
            </a:r>
          </a:p>
          <a:p>
            <a:pPr marL="438672" indent="-438672">
              <a:lnSpc>
                <a:spcPct val="300000"/>
              </a:lnSpc>
              <a:buFont typeface="+mj-lt"/>
              <a:buAutoNum type="arabicPeriod" startAt="6"/>
            </a:pPr>
            <a:r>
              <a:rPr lang="en-US" sz="2000" b="1" dirty="0" smtClean="0">
                <a:solidFill>
                  <a:prstClr val="black"/>
                </a:solidFill>
                <a:latin typeface="Garamond" pitchFamily="18" charset="0"/>
              </a:rPr>
              <a:t>Search </a:t>
            </a:r>
            <a:r>
              <a:rPr lang="en-US" sz="2000" b="1" dirty="0">
                <a:solidFill>
                  <a:prstClr val="black"/>
                </a:solidFill>
                <a:latin typeface="Garamond" pitchFamily="18" charset="0"/>
              </a:rPr>
              <a:t>for them on Skype</a:t>
            </a:r>
            <a:r>
              <a:rPr lang="en-US" sz="2000" b="1" dirty="0" smtClean="0">
                <a:solidFill>
                  <a:prstClr val="black"/>
                </a:solidFill>
                <a:latin typeface="Garamond" pitchFamily="18" charset="0"/>
              </a:rPr>
              <a:t>.</a:t>
            </a:r>
          </a:p>
          <a:p>
            <a:pPr marL="438672" indent="-438672">
              <a:lnSpc>
                <a:spcPct val="300000"/>
              </a:lnSpc>
              <a:buFont typeface="+mj-lt"/>
              <a:buAutoNum type="arabicPeriod" startAt="6"/>
            </a:pPr>
            <a:r>
              <a:rPr lang="en-US" sz="2000" b="1" dirty="0">
                <a:solidFill>
                  <a:prstClr val="black"/>
                </a:solidFill>
                <a:latin typeface="Garamond" pitchFamily="18" charset="0"/>
              </a:rPr>
              <a:t>Do a graph search on Facebook to find </a:t>
            </a:r>
            <a:r>
              <a:rPr lang="en-US" sz="2000" b="1" dirty="0" smtClean="0">
                <a:solidFill>
                  <a:prstClr val="black"/>
                </a:solidFill>
                <a:latin typeface="Garamond" pitchFamily="18" charset="0"/>
              </a:rPr>
              <a:t>them and message </a:t>
            </a:r>
            <a:r>
              <a:rPr lang="en-US" sz="2000" b="1" dirty="0">
                <a:solidFill>
                  <a:prstClr val="black"/>
                </a:solidFill>
                <a:latin typeface="Garamond" pitchFamily="18" charset="0"/>
              </a:rPr>
              <a:t>them directly</a:t>
            </a:r>
            <a:r>
              <a:rPr lang="en-US" sz="2000" b="1" dirty="0" smtClean="0">
                <a:solidFill>
                  <a:prstClr val="black"/>
                </a:solidFill>
                <a:latin typeface="Garamond" pitchFamily="18" charset="0"/>
              </a:rPr>
              <a:t>.</a:t>
            </a:r>
          </a:p>
          <a:p>
            <a:pPr marL="438672" indent="-438672">
              <a:lnSpc>
                <a:spcPct val="300000"/>
              </a:lnSpc>
              <a:buFont typeface="+mj-lt"/>
              <a:buAutoNum type="arabicPeriod" startAt="6"/>
            </a:pPr>
            <a:r>
              <a:rPr lang="en-US" sz="2000" b="1" dirty="0">
                <a:solidFill>
                  <a:prstClr val="black"/>
                </a:solidFill>
                <a:latin typeface="Garamond" pitchFamily="18" charset="0"/>
              </a:rPr>
              <a:t>Call them on the phone </a:t>
            </a:r>
            <a:r>
              <a:rPr lang="en-US" sz="2000" b="1" dirty="0" smtClean="0">
                <a:solidFill>
                  <a:prstClr val="black"/>
                </a:solidFill>
                <a:latin typeface="Garamond" pitchFamily="18" charset="0"/>
              </a:rPr>
              <a:t>!</a:t>
            </a:r>
            <a:endParaRPr lang="en-US" sz="2000" b="1" dirty="0">
              <a:solidFill>
                <a:prstClr val="black"/>
              </a:solidFill>
              <a:latin typeface="Garamond" pitchFamily="18" charset="0"/>
            </a:endParaRPr>
          </a:p>
        </p:txBody>
      </p:sp>
      <p:pic>
        <p:nvPicPr>
          <p:cNvPr id="3074" name="Picture 2" descr="http://www.frombogotawithlove.com/wp-content/uploads/2012/02/Google+-logo.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42001" y="1302497"/>
            <a:ext cx="1320800" cy="120454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illiammurray.co.uk/wp-content/uploads/2014/07/ConversationBubbleSocialMEdia.jpg"/>
          <p:cNvPicPr>
            <a:picLocks noChangeAspect="1" noChangeArrowheads="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544" t="4542" r="2616" b="2836"/>
          <a:stretch/>
        </p:blipFill>
        <p:spPr bwMode="auto">
          <a:xfrm>
            <a:off x="8572501" y="2292132"/>
            <a:ext cx="2336800" cy="137775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6494" y="3277930"/>
            <a:ext cx="3238500" cy="11227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079" name="Picture 7"/>
          <p:cNvPicPr>
            <a:picLocks noChangeAspect="1" noChangeArrowheads="1"/>
          </p:cNvPicPr>
          <p:nvPr/>
        </p:nvPicPr>
        <p:blipFill>
          <a:blip r:embed="rId6">
            <a:extLst>
              <a:ext uri="{BEBA8EAE-BF5A-486C-A8C5-ECC9F3942E4B}">
                <a14:imgProps xmlns:a14="http://schemas.microsoft.com/office/drawing/2010/main">
                  <a14:imgLayer r:embed="rId7">
                    <a14:imgEffect>
                      <a14:artisticTexturizer/>
                    </a14:imgEffect>
                  </a14:imgLayer>
                </a14:imgProps>
              </a:ext>
              <a:ext uri="{28A0092B-C50C-407E-A947-70E740481C1C}">
                <a14:useLocalDpi xmlns:a14="http://schemas.microsoft.com/office/drawing/2010/main" val="0"/>
              </a:ext>
            </a:extLst>
          </a:blip>
          <a:srcRect/>
          <a:stretch>
            <a:fillRect/>
          </a:stretch>
        </p:blipFill>
        <p:spPr bwMode="auto">
          <a:xfrm>
            <a:off x="7341510" y="4937870"/>
            <a:ext cx="3511549" cy="21987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1" name="Picture 9" descr="http://www.clker.com/cliparts/K/1/N/v/b/7/call-logo-hi.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32669" y="6037268"/>
            <a:ext cx="2119952" cy="1347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775587"/>
      </p:ext>
    </p:extLst>
  </p:cSld>
  <p:clrMapOvr>
    <a:masterClrMapping/>
  </p:clrMapOvr>
  <p:transition spd="med">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63600" y="132908"/>
            <a:ext cx="2032000" cy="521575"/>
          </a:xfrm>
          <a:solidFill>
            <a:schemeClr val="bg1"/>
          </a:solidFill>
          <a:ln>
            <a:noFill/>
          </a:ln>
          <a:effectLst>
            <a:glow rad="101600">
              <a:schemeClr val="accent1">
                <a:satMod val="175000"/>
                <a:alpha val="40000"/>
              </a:schemeClr>
            </a:glow>
          </a:effectLst>
        </p:spPr>
        <p:txBody>
          <a:bodyPr vert="horz" lIns="45720" tIns="0" rIns="45720" bIns="0" anchor="b" anchorCtr="0">
            <a:normAutofit fontScale="90000"/>
          </a:bodyPr>
          <a:lstStyle/>
          <a:p>
            <a:r>
              <a:rPr lang="en-US" sz="3600" dirty="0">
                <a:ln w="500">
                  <a:noFill/>
                </a:ln>
                <a:solidFill>
                  <a:srgbClr val="0000CC"/>
                </a:solidFill>
                <a:latin typeface="Garamond" pitchFamily="18" charset="0"/>
                <a:cs typeface="Calibri" pitchFamily="34" charset="0"/>
              </a:rPr>
              <a:t>Bio</a:t>
            </a:r>
            <a:endParaRPr lang="en-US" sz="3600" dirty="0">
              <a:ln w="500">
                <a:noFill/>
              </a:ln>
              <a:solidFill>
                <a:srgbClr val="0000CC"/>
              </a:solidFill>
              <a:latin typeface="Garamond" pitchFamily="18" charset="0"/>
              <a:cs typeface="Calibri" pitchFamily="34" charset="0"/>
            </a:endParaRPr>
          </a:p>
        </p:txBody>
      </p:sp>
      <p:pic>
        <p:nvPicPr>
          <p:cNvPr id="1027" name="Picture 3" descr="C:\Users\chinmay_chavan.KRDOMAIN\Desktop\PPTs\PPT Images\New Bitmap Image (8).bmp"/>
          <p:cNvPicPr>
            <a:picLocks noChangeAspect="1" noChangeArrowheads="1"/>
          </p:cNvPicPr>
          <p:nvPr/>
        </p:nvPicPr>
        <p:blipFill>
          <a:blip r:embed="rId2" cstate="print"/>
          <a:srcRect l="6428" r="6339"/>
          <a:stretch>
            <a:fillRect/>
          </a:stretch>
        </p:blipFill>
        <p:spPr bwMode="auto">
          <a:xfrm>
            <a:off x="0" y="1351013"/>
            <a:ext cx="12192000" cy="7205401"/>
          </a:xfrm>
          <a:prstGeom prst="rect">
            <a:avLst/>
          </a:prstGeom>
          <a:noFill/>
        </p:spPr>
      </p:pic>
      <p:sp>
        <p:nvSpPr>
          <p:cNvPr id="9" name="Rectangle 8"/>
          <p:cNvSpPr/>
          <p:nvPr/>
        </p:nvSpPr>
        <p:spPr>
          <a:xfrm>
            <a:off x="0" y="1288062"/>
            <a:ext cx="12192000" cy="368018"/>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16979" tIns="58490" rIns="116979" bIns="58490" rtlCol="0" anchor="ctr"/>
          <a:lstStyle/>
          <a:p>
            <a:pPr algn="ctr"/>
            <a:endParaRPr lang="en-US">
              <a:ln w="12700">
                <a:solidFill>
                  <a:prstClr val="black"/>
                </a:solidFill>
              </a:ln>
              <a:solidFill>
                <a:prstClr val="white"/>
              </a:solidFill>
            </a:endParaRPr>
          </a:p>
        </p:txBody>
      </p:sp>
      <p:sp>
        <p:nvSpPr>
          <p:cNvPr id="11" name="Freeform 10"/>
          <p:cNvSpPr/>
          <p:nvPr/>
        </p:nvSpPr>
        <p:spPr>
          <a:xfrm>
            <a:off x="0" y="1763418"/>
            <a:ext cx="12175067" cy="3020813"/>
          </a:xfrm>
          <a:custGeom>
            <a:avLst/>
            <a:gdLst>
              <a:gd name="connsiteX0" fmla="*/ 12700 w 9131300"/>
              <a:gd name="connsiteY0" fmla="*/ 12700 h 2501900"/>
              <a:gd name="connsiteX1" fmla="*/ 0 w 9131300"/>
              <a:gd name="connsiteY1" fmla="*/ 1524000 h 2501900"/>
              <a:gd name="connsiteX2" fmla="*/ 1663700 w 9131300"/>
              <a:gd name="connsiteY2" fmla="*/ 1536700 h 2501900"/>
              <a:gd name="connsiteX3" fmla="*/ 1676400 w 9131300"/>
              <a:gd name="connsiteY3" fmla="*/ 2501900 h 2501900"/>
              <a:gd name="connsiteX4" fmla="*/ 9131300 w 9131300"/>
              <a:gd name="connsiteY4" fmla="*/ 2501900 h 2501900"/>
              <a:gd name="connsiteX5" fmla="*/ 9118600 w 9131300"/>
              <a:gd name="connsiteY5" fmla="*/ 0 h 2501900"/>
              <a:gd name="connsiteX6" fmla="*/ 12700 w 9131300"/>
              <a:gd name="connsiteY6" fmla="*/ 12700 h 250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1300" h="2501900">
                <a:moveTo>
                  <a:pt x="12700" y="12700"/>
                </a:moveTo>
                <a:lnTo>
                  <a:pt x="0" y="1524000"/>
                </a:lnTo>
                <a:lnTo>
                  <a:pt x="1663700" y="1536700"/>
                </a:lnTo>
                <a:lnTo>
                  <a:pt x="1676400" y="2501900"/>
                </a:lnTo>
                <a:lnTo>
                  <a:pt x="9131300" y="2501900"/>
                </a:lnTo>
                <a:cubicBezTo>
                  <a:pt x="9127067" y="1667933"/>
                  <a:pt x="9118600" y="0"/>
                  <a:pt x="9118600" y="0"/>
                </a:cubicBezTo>
                <a:lnTo>
                  <a:pt x="12700" y="12700"/>
                </a:lnTo>
                <a:close/>
              </a:path>
            </a:pathLst>
          </a:custGeom>
          <a:noFill/>
          <a:ln w="38100"/>
        </p:spPr>
        <p:style>
          <a:lnRef idx="1">
            <a:schemeClr val="accent1"/>
          </a:lnRef>
          <a:fillRef idx="2">
            <a:schemeClr val="accent1"/>
          </a:fillRef>
          <a:effectRef idx="1">
            <a:schemeClr val="accent1"/>
          </a:effectRef>
          <a:fontRef idx="minor">
            <a:schemeClr val="dk1"/>
          </a:fontRef>
        </p:style>
        <p:txBody>
          <a:bodyPr lIns="116979" tIns="58490" rIns="116979" bIns="58490" rtlCol="0" anchor="ctr"/>
          <a:lstStyle/>
          <a:p>
            <a:pPr algn="ctr"/>
            <a:endParaRPr lang="en-US">
              <a:solidFill>
                <a:prstClr val="black"/>
              </a:solidFill>
            </a:endParaRPr>
          </a:p>
        </p:txBody>
      </p:sp>
      <p:sp>
        <p:nvSpPr>
          <p:cNvPr id="12" name="Rectangle 11"/>
          <p:cNvSpPr/>
          <p:nvPr/>
        </p:nvSpPr>
        <p:spPr>
          <a:xfrm>
            <a:off x="0" y="3680178"/>
            <a:ext cx="2133600" cy="1840089"/>
          </a:xfrm>
          <a:prstGeom prst="rect">
            <a:avLst/>
          </a:prstGeom>
          <a:noFill/>
          <a:ln w="38100">
            <a:solidFill>
              <a:srgbClr val="92D050"/>
            </a:solidFill>
          </a:ln>
        </p:spPr>
        <p:style>
          <a:lnRef idx="1">
            <a:schemeClr val="accent1"/>
          </a:lnRef>
          <a:fillRef idx="2">
            <a:schemeClr val="accent1"/>
          </a:fillRef>
          <a:effectRef idx="1">
            <a:schemeClr val="accent1"/>
          </a:effectRef>
          <a:fontRef idx="minor">
            <a:schemeClr val="dk1"/>
          </a:fontRef>
        </p:style>
        <p:txBody>
          <a:bodyPr lIns="116979" tIns="58490" rIns="116979" bIns="58490" rtlCol="0" anchor="ctr"/>
          <a:lstStyle/>
          <a:p>
            <a:pPr algn="ctr"/>
            <a:endParaRPr lang="en-US">
              <a:solidFill>
                <a:prstClr val="black"/>
              </a:solidFill>
            </a:endParaRPr>
          </a:p>
        </p:txBody>
      </p:sp>
      <p:sp>
        <p:nvSpPr>
          <p:cNvPr id="13" name="Rectangle 12"/>
          <p:cNvSpPr/>
          <p:nvPr/>
        </p:nvSpPr>
        <p:spPr>
          <a:xfrm>
            <a:off x="101600" y="5428262"/>
            <a:ext cx="2641600" cy="184008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6979" tIns="58490" rIns="116979" bIns="58490" rtlCol="0" anchor="ctr"/>
          <a:lstStyle/>
          <a:p>
            <a:pPr algn="ctr"/>
            <a:endParaRPr lang="en-US">
              <a:solidFill>
                <a:prstClr val="white"/>
              </a:solidFill>
            </a:endParaRPr>
          </a:p>
        </p:txBody>
      </p:sp>
      <p:cxnSp>
        <p:nvCxnSpPr>
          <p:cNvPr id="15" name="Straight Arrow Connector 14"/>
          <p:cNvCxnSpPr/>
          <p:nvPr/>
        </p:nvCxnSpPr>
        <p:spPr>
          <a:xfrm flipV="1">
            <a:off x="6502400" y="828040"/>
            <a:ext cx="914400" cy="460022"/>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416800" y="552027"/>
            <a:ext cx="1625600" cy="705063"/>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fontScale="75000" lnSpcReduction="20000"/>
          </a:bodyPr>
          <a:lstStyle>
            <a:lvl1pPr>
              <a:spcBef>
                <a:spcPct val="0"/>
              </a:spcBef>
              <a:buNone/>
              <a:defRPr kumimoji="0" sz="3600" b="1" cap="all" baseline="0">
                <a:ln w="500">
                  <a:noFill/>
                </a:ln>
                <a:solidFill>
                  <a:srgbClr val="0000CC"/>
                </a:solidFill>
                <a:effectLst/>
                <a:latin typeface="Garamond" pitchFamily="18" charset="0"/>
                <a:ea typeface="+mj-ea"/>
                <a:cs typeface="Calibri" pitchFamily="34" charset="0"/>
              </a:defRPr>
            </a:lvl1pPr>
            <a:extLst/>
          </a:lstStyle>
          <a:p>
            <a:r>
              <a:rPr lang="en-US" dirty="0"/>
              <a:t>Top Line</a:t>
            </a:r>
            <a:endParaRPr lang="en-US" dirty="0"/>
          </a:p>
        </p:txBody>
      </p:sp>
      <p:cxnSp>
        <p:nvCxnSpPr>
          <p:cNvPr id="19" name="Straight Arrow Connector 18"/>
          <p:cNvCxnSpPr/>
          <p:nvPr/>
        </p:nvCxnSpPr>
        <p:spPr>
          <a:xfrm flipV="1">
            <a:off x="8432800" y="920044"/>
            <a:ext cx="1219200" cy="82804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9652000" y="644031"/>
            <a:ext cx="2336800" cy="690033"/>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fontScale="75000" lnSpcReduction="20000"/>
          </a:bodyPr>
          <a:lstStyle>
            <a:defPPr>
              <a:defRPr lang="en-US"/>
            </a:defPPr>
            <a:lvl1pPr>
              <a:spcBef>
                <a:spcPct val="0"/>
              </a:spcBef>
              <a:buNone/>
              <a:defRPr kumimoji="0" sz="3600" b="1" cap="all" baseline="0">
                <a:ln w="500">
                  <a:noFill/>
                </a:ln>
                <a:solidFill>
                  <a:srgbClr val="0000CC"/>
                </a:solidFill>
                <a:effectLst/>
                <a:latin typeface="Garamond" pitchFamily="18" charset="0"/>
                <a:ea typeface="+mj-ea"/>
                <a:cs typeface="Calibri" pitchFamily="34" charset="0"/>
              </a:defRPr>
            </a:lvl1pPr>
          </a:lstStyle>
          <a:p>
            <a:r>
              <a:rPr lang="en-US" dirty="0"/>
              <a:t>Header Photo</a:t>
            </a:r>
            <a:endParaRPr lang="en-US" dirty="0"/>
          </a:p>
        </p:txBody>
      </p:sp>
      <p:cxnSp>
        <p:nvCxnSpPr>
          <p:cNvPr id="24" name="Straight Arrow Connector 23"/>
          <p:cNvCxnSpPr/>
          <p:nvPr/>
        </p:nvCxnSpPr>
        <p:spPr>
          <a:xfrm flipV="1">
            <a:off x="2133600" y="3680178"/>
            <a:ext cx="1524000" cy="552027"/>
          </a:xfrm>
          <a:prstGeom prst="straightConnector1">
            <a:avLst/>
          </a:prstGeom>
          <a:ln w="19050">
            <a:solidFill>
              <a:srgbClr val="92D050"/>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657600" y="3496169"/>
            <a:ext cx="1930400" cy="395121"/>
          </a:xfrm>
          <a:prstGeom prst="rect">
            <a:avLst/>
          </a:prstGeom>
          <a:solidFill>
            <a:schemeClr val="tx1"/>
          </a:solidFill>
        </p:spPr>
        <p:txBody>
          <a:bodyPr wrap="square" lIns="116979" tIns="58490" rIns="116979" bIns="58490" rtlCol="0">
            <a:spAutoFit/>
          </a:bodyPr>
          <a:lstStyle/>
          <a:p>
            <a:r>
              <a:rPr lang="en-US" b="1" dirty="0" smtClean="0">
                <a:solidFill>
                  <a:srgbClr val="92D050"/>
                </a:solidFill>
              </a:rPr>
              <a:t>Profile Pic</a:t>
            </a:r>
            <a:endParaRPr lang="en-US" b="1" dirty="0">
              <a:solidFill>
                <a:srgbClr val="92D050"/>
              </a:solidFill>
            </a:endParaRPr>
          </a:p>
        </p:txBody>
      </p:sp>
      <p:cxnSp>
        <p:nvCxnSpPr>
          <p:cNvPr id="27" name="Straight Arrow Connector 26"/>
          <p:cNvCxnSpPr/>
          <p:nvPr/>
        </p:nvCxnSpPr>
        <p:spPr>
          <a:xfrm rot="5400000">
            <a:off x="1645850" y="7451302"/>
            <a:ext cx="368018" cy="211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09600" y="7636369"/>
            <a:ext cx="2032000" cy="306529"/>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fontScale="90000" lnSpcReduction="10000"/>
          </a:bodyPr>
          <a:lstStyle>
            <a:defPPr>
              <a:defRPr lang="en-US"/>
            </a:defPPr>
            <a:lvl1pPr>
              <a:spcBef>
                <a:spcPct val="0"/>
              </a:spcBef>
              <a:buNone/>
              <a:defRPr kumimoji="0" sz="3600" b="1" cap="all" baseline="0">
                <a:ln w="500">
                  <a:noFill/>
                </a:ln>
                <a:solidFill>
                  <a:srgbClr val="0000CC"/>
                </a:solidFill>
                <a:effectLst/>
                <a:latin typeface="Garamond" pitchFamily="18" charset="0"/>
                <a:ea typeface="+mj-ea"/>
                <a:cs typeface="Calibri" pitchFamily="34" charset="0"/>
              </a:defRPr>
            </a:lvl1pPr>
          </a:lstStyle>
          <a:p>
            <a:r>
              <a:rPr lang="en-US" sz="2400" dirty="0"/>
              <a:t>Twitter Bio</a:t>
            </a:r>
            <a:endParaRPr lang="en-US" sz="2400" dirty="0"/>
          </a:p>
        </p:txBody>
      </p:sp>
    </p:spTree>
    <p:extLst>
      <p:ext uri="{BB962C8B-B14F-4D97-AF65-F5344CB8AC3E}">
        <p14:creationId xmlns:p14="http://schemas.microsoft.com/office/powerpoint/2010/main" val="3066697"/>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08203" y="114303"/>
            <a:ext cx="5283200" cy="681405"/>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Garamond" pitchFamily="18" charset="0"/>
                <a:cs typeface="Calibri" pitchFamily="34" charset="0"/>
              </a:rPr>
              <a:t>TimeLine</a:t>
            </a:r>
            <a:endParaRPr lang="en-US" sz="3600" dirty="0">
              <a:ln w="500">
                <a:noFill/>
              </a:ln>
              <a:solidFill>
                <a:srgbClr val="0000CC"/>
              </a:solidFill>
              <a:latin typeface="Garamond" pitchFamily="18" charset="0"/>
              <a:cs typeface="Calibri"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881670" y="1254424"/>
            <a:ext cx="7620000" cy="6781041"/>
          </a:xfrm>
          <a:prstGeom prst="rect">
            <a:avLst/>
          </a:prstGeom>
          <a:noFill/>
          <a:ln w="9525">
            <a:noFill/>
            <a:miter lim="800000"/>
            <a:headEnd/>
            <a:tailEnd/>
          </a:ln>
          <a:effectLst/>
        </p:spPr>
      </p:pic>
      <p:sp>
        <p:nvSpPr>
          <p:cNvPr id="5" name="Rectangle 4"/>
          <p:cNvSpPr/>
          <p:nvPr/>
        </p:nvSpPr>
        <p:spPr>
          <a:xfrm>
            <a:off x="3742799" y="1595154"/>
            <a:ext cx="3962400" cy="6440311"/>
          </a:xfrm>
          <a:prstGeom prst="rect">
            <a:avLst/>
          </a:prstGeom>
          <a:noFill/>
          <a:ln w="19050">
            <a:solidFill>
              <a:srgbClr val="C00000"/>
            </a:solidFill>
          </a:ln>
        </p:spPr>
        <p:style>
          <a:lnRef idx="1">
            <a:schemeClr val="accent2"/>
          </a:lnRef>
          <a:fillRef idx="3">
            <a:schemeClr val="accent2"/>
          </a:fillRef>
          <a:effectRef idx="2">
            <a:schemeClr val="accent2"/>
          </a:effectRef>
          <a:fontRef idx="minor">
            <a:schemeClr val="lt1"/>
          </a:fontRef>
        </p:style>
        <p:txBody>
          <a:bodyPr lIns="116979" tIns="58490" rIns="116979" bIns="58490" rtlCol="0" anchor="ctr"/>
          <a:lstStyle/>
          <a:p>
            <a:pPr algn="ctr"/>
            <a:endParaRPr lang="en-US">
              <a:solidFill>
                <a:prstClr val="white"/>
              </a:solidFill>
            </a:endParaRPr>
          </a:p>
        </p:txBody>
      </p:sp>
      <p:sp>
        <p:nvSpPr>
          <p:cNvPr id="6" name="Rectangle 5"/>
          <p:cNvSpPr/>
          <p:nvPr/>
        </p:nvSpPr>
        <p:spPr>
          <a:xfrm>
            <a:off x="1913999" y="4631301"/>
            <a:ext cx="1727200" cy="1104053"/>
          </a:xfrm>
          <a:prstGeom prst="rect">
            <a:avLst/>
          </a:prstGeom>
          <a:noFill/>
          <a:ln w="12700"/>
        </p:spPr>
        <p:style>
          <a:lnRef idx="1">
            <a:schemeClr val="accent2"/>
          </a:lnRef>
          <a:fillRef idx="2">
            <a:schemeClr val="accent2"/>
          </a:fillRef>
          <a:effectRef idx="1">
            <a:schemeClr val="accent2"/>
          </a:effectRef>
          <a:fontRef idx="minor">
            <a:schemeClr val="dk1"/>
          </a:fontRef>
        </p:style>
        <p:txBody>
          <a:bodyPr lIns="116979" tIns="58490" rIns="116979" bIns="58490" rtlCol="0" anchor="ctr"/>
          <a:lstStyle/>
          <a:p>
            <a:pPr algn="ctr"/>
            <a:endParaRPr lang="en-US">
              <a:solidFill>
                <a:prstClr val="black"/>
              </a:solidFill>
            </a:endParaRPr>
          </a:p>
        </p:txBody>
      </p:sp>
      <p:sp>
        <p:nvSpPr>
          <p:cNvPr id="8" name="Rectangle 7"/>
          <p:cNvSpPr/>
          <p:nvPr/>
        </p:nvSpPr>
        <p:spPr>
          <a:xfrm>
            <a:off x="6080203" y="1269758"/>
            <a:ext cx="1422400" cy="184009"/>
          </a:xfrm>
          <a:prstGeom prst="rect">
            <a:avLst/>
          </a:prstGeom>
          <a:noFill/>
          <a:ln w="12700"/>
        </p:spPr>
        <p:style>
          <a:lnRef idx="1">
            <a:schemeClr val="accent2"/>
          </a:lnRef>
          <a:fillRef idx="2">
            <a:schemeClr val="accent2"/>
          </a:fillRef>
          <a:effectRef idx="1">
            <a:schemeClr val="accent2"/>
          </a:effectRef>
          <a:fontRef idx="minor">
            <a:schemeClr val="dk1"/>
          </a:fontRef>
        </p:style>
        <p:txBody>
          <a:bodyPr lIns="116979" tIns="58490" rIns="116979" bIns="58490" rtlCol="0" anchor="ctr"/>
          <a:lstStyle/>
          <a:p>
            <a:pPr algn="ctr"/>
            <a:endParaRPr lang="en-US">
              <a:solidFill>
                <a:prstClr val="black"/>
              </a:solidFill>
            </a:endParaRPr>
          </a:p>
        </p:txBody>
      </p:sp>
    </p:spTree>
    <p:extLst>
      <p:ext uri="{BB962C8B-B14F-4D97-AF65-F5344CB8AC3E}">
        <p14:creationId xmlns:p14="http://schemas.microsoft.com/office/powerpoint/2010/main" val="3318649234"/>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15143" y="310243"/>
            <a:ext cx="5486400" cy="584362"/>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Garamond" pitchFamily="18" charset="0"/>
                <a:cs typeface="Calibri" pitchFamily="34" charset="0"/>
              </a:rPr>
              <a:t>Tweets &amp; Mentions</a:t>
            </a:r>
            <a:endParaRPr lang="en-US" sz="3600" dirty="0">
              <a:ln w="500">
                <a:noFill/>
              </a:ln>
              <a:solidFill>
                <a:srgbClr val="0000CC"/>
              </a:solidFill>
              <a:latin typeface="Garamond" pitchFamily="18" charset="0"/>
              <a:cs typeface="Calibri" pitchFamily="34" charset="0"/>
            </a:endParaRPr>
          </a:p>
        </p:txBody>
      </p:sp>
      <p:pic>
        <p:nvPicPr>
          <p:cNvPr id="2052" name="Picture 4"/>
          <p:cNvPicPr>
            <a:picLocks noChangeAspect="1" noChangeArrowheads="1"/>
          </p:cNvPicPr>
          <p:nvPr/>
        </p:nvPicPr>
        <p:blipFill>
          <a:blip r:embed="rId2" cstate="print"/>
          <a:srcRect/>
          <a:stretch>
            <a:fillRect/>
          </a:stretch>
        </p:blipFill>
        <p:spPr bwMode="auto">
          <a:xfrm>
            <a:off x="4049485" y="4030850"/>
            <a:ext cx="6604000" cy="2576830"/>
          </a:xfrm>
          <a:prstGeom prst="rect">
            <a:avLst/>
          </a:prstGeom>
          <a:noFill/>
          <a:ln w="9525">
            <a:solidFill>
              <a:schemeClr val="tx1"/>
            </a:solidFill>
            <a:miter lim="800000"/>
            <a:headEnd/>
            <a:tailEnd/>
          </a:ln>
          <a:effectLst/>
        </p:spPr>
      </p:pic>
      <p:sp>
        <p:nvSpPr>
          <p:cNvPr id="7" name="TextBox 6"/>
          <p:cNvSpPr txBox="1"/>
          <p:nvPr/>
        </p:nvSpPr>
        <p:spPr>
          <a:xfrm>
            <a:off x="1117600" y="1947789"/>
            <a:ext cx="7416800" cy="3114007"/>
          </a:xfrm>
          <a:prstGeom prst="rect">
            <a:avLst/>
          </a:prstGeom>
          <a:noFill/>
        </p:spPr>
        <p:txBody>
          <a:bodyPr wrap="square" lIns="116979" tIns="58490" rIns="116979" bIns="58490" rtlCol="0">
            <a:spAutoFit/>
          </a:bodyPr>
          <a:lstStyle/>
          <a:p>
            <a:pPr marL="438672" indent="-438672">
              <a:lnSpc>
                <a:spcPct val="200000"/>
              </a:lnSpc>
              <a:buClr>
                <a:srgbClr val="FF0000"/>
              </a:buClr>
              <a:buFont typeface="+mj-lt"/>
              <a:buAutoNum type="arabicPeriod"/>
            </a:pPr>
            <a:r>
              <a:rPr lang="en-US" dirty="0" smtClean="0">
                <a:solidFill>
                  <a:srgbClr val="3B3B3B"/>
                </a:solidFill>
              </a:rPr>
              <a:t> </a:t>
            </a:r>
            <a:r>
              <a:rPr lang="en-US" sz="2000" b="1" dirty="0">
                <a:solidFill>
                  <a:prstClr val="black"/>
                </a:solidFill>
                <a:latin typeface="Garamond" pitchFamily="18" charset="0"/>
              </a:rPr>
              <a:t>Tweet is a message sent on Twitter Network</a:t>
            </a:r>
          </a:p>
          <a:p>
            <a:pPr marL="438672" indent="-438672">
              <a:lnSpc>
                <a:spcPct val="200000"/>
              </a:lnSpc>
              <a:buClr>
                <a:srgbClr val="FF0000"/>
              </a:buClr>
              <a:buFont typeface="+mj-lt"/>
              <a:buAutoNum type="arabicPeriod"/>
            </a:pPr>
            <a:r>
              <a:rPr lang="en-US" sz="2000" b="1" dirty="0">
                <a:solidFill>
                  <a:prstClr val="black"/>
                </a:solidFill>
                <a:latin typeface="Garamond" pitchFamily="18" charset="0"/>
              </a:rPr>
              <a:t> 140 Character Limitation</a:t>
            </a:r>
          </a:p>
          <a:p>
            <a:pPr marL="438672" indent="-438672">
              <a:lnSpc>
                <a:spcPct val="200000"/>
              </a:lnSpc>
              <a:buClr>
                <a:srgbClr val="FF0000"/>
              </a:buClr>
              <a:buFont typeface="+mj-lt"/>
              <a:buAutoNum type="arabicPeriod"/>
            </a:pPr>
            <a:r>
              <a:rPr lang="en-US" sz="2000" b="1" dirty="0">
                <a:solidFill>
                  <a:prstClr val="black"/>
                </a:solidFill>
                <a:latin typeface="Garamond" pitchFamily="18" charset="0"/>
              </a:rPr>
              <a:t> Mention Someone</a:t>
            </a:r>
          </a:p>
          <a:p>
            <a:pPr marL="438672" indent="-438672">
              <a:lnSpc>
                <a:spcPct val="200000"/>
              </a:lnSpc>
              <a:buClr>
                <a:srgbClr val="FF0000"/>
              </a:buClr>
              <a:buFont typeface="+mj-lt"/>
              <a:buAutoNum type="arabicPeriod"/>
            </a:pPr>
            <a:r>
              <a:rPr lang="en-US" sz="2000" b="1" dirty="0">
                <a:solidFill>
                  <a:prstClr val="black"/>
                </a:solidFill>
                <a:latin typeface="Garamond" pitchFamily="18" charset="0"/>
              </a:rPr>
              <a:t> Shorten Big URLs</a:t>
            </a:r>
          </a:p>
          <a:p>
            <a:pPr marL="438672" indent="-438672">
              <a:lnSpc>
                <a:spcPct val="200000"/>
              </a:lnSpc>
              <a:buClr>
                <a:srgbClr val="FF0000"/>
              </a:buClr>
              <a:buFont typeface="+mj-lt"/>
              <a:buAutoNum type="arabicPeriod"/>
            </a:pPr>
            <a:r>
              <a:rPr lang="en-US" sz="2000" b="1" dirty="0">
                <a:solidFill>
                  <a:prstClr val="black"/>
                </a:solidFill>
                <a:latin typeface="Garamond" pitchFamily="18" charset="0"/>
              </a:rPr>
              <a:t> </a:t>
            </a:r>
            <a:r>
              <a:rPr lang="en-US" sz="2000" b="1" dirty="0" err="1">
                <a:solidFill>
                  <a:prstClr val="black"/>
                </a:solidFill>
                <a:latin typeface="Garamond" pitchFamily="18" charset="0"/>
              </a:rPr>
              <a:t>Hashtag</a:t>
            </a:r>
            <a:r>
              <a:rPr lang="en-US" sz="2000" b="1" dirty="0">
                <a:solidFill>
                  <a:prstClr val="black"/>
                </a:solidFill>
                <a:latin typeface="Garamond" pitchFamily="18" charset="0"/>
              </a:rPr>
              <a:t> #</a:t>
            </a:r>
            <a:endParaRPr lang="en-US" sz="2000" b="1" dirty="0">
              <a:solidFill>
                <a:prstClr val="black"/>
              </a:solidFill>
              <a:latin typeface="Garamond" pitchFamily="18" charset="0"/>
            </a:endParaRPr>
          </a:p>
        </p:txBody>
      </p:sp>
    </p:spTree>
    <p:extLst>
      <p:ext uri="{BB962C8B-B14F-4D97-AF65-F5344CB8AC3E}">
        <p14:creationId xmlns:p14="http://schemas.microsoft.com/office/powerpoint/2010/main" val="1218270838"/>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4602" y="228595"/>
            <a:ext cx="6578576" cy="653148"/>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Garamond" pitchFamily="18" charset="0"/>
                <a:cs typeface="Calibri" pitchFamily="34" charset="0"/>
              </a:rPr>
              <a:t>Following &amp; Followers</a:t>
            </a:r>
            <a:endParaRPr lang="en-US" sz="3600" dirty="0">
              <a:ln w="500">
                <a:noFill/>
              </a:ln>
              <a:solidFill>
                <a:srgbClr val="0000CC"/>
              </a:solidFill>
              <a:latin typeface="Garamond" pitchFamily="18" charset="0"/>
              <a:cs typeface="Calibri" pitchFamily="34" charset="0"/>
            </a:endParaRPr>
          </a:p>
        </p:txBody>
      </p:sp>
      <p:pic>
        <p:nvPicPr>
          <p:cNvPr id="3074" name="Picture 2"/>
          <p:cNvPicPr>
            <a:picLocks noChangeAspect="1" noChangeArrowheads="1"/>
          </p:cNvPicPr>
          <p:nvPr/>
        </p:nvPicPr>
        <p:blipFill>
          <a:blip r:embed="rId2" cstate="print"/>
          <a:srcRect/>
          <a:stretch>
            <a:fillRect/>
          </a:stretch>
        </p:blipFill>
        <p:spPr bwMode="auto">
          <a:xfrm>
            <a:off x="3864378" y="1835421"/>
            <a:ext cx="3733800" cy="2978644"/>
          </a:xfrm>
          <a:prstGeom prst="rect">
            <a:avLst/>
          </a:prstGeom>
          <a:noFill/>
          <a:ln w="9525">
            <a:noFill/>
            <a:miter lim="800000"/>
            <a:headEnd/>
            <a:tailEnd/>
          </a:ln>
          <a:effectLst/>
        </p:spPr>
      </p:pic>
      <p:sp>
        <p:nvSpPr>
          <p:cNvPr id="5" name="Oval 4"/>
          <p:cNvSpPr/>
          <p:nvPr/>
        </p:nvSpPr>
        <p:spPr>
          <a:xfrm>
            <a:off x="5185178" y="3491501"/>
            <a:ext cx="1117600" cy="644031"/>
          </a:xfrm>
          <a:prstGeom prst="ellipse">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16979" tIns="58490" rIns="116979" bIns="58490" rtlCol="0" anchor="ctr"/>
          <a:lstStyle/>
          <a:p>
            <a:pPr algn="ctr"/>
            <a:endParaRPr lang="en-US">
              <a:solidFill>
                <a:srgbClr val="3B3B3B"/>
              </a:solidFill>
            </a:endParaRPr>
          </a:p>
        </p:txBody>
      </p:sp>
      <p:sp>
        <p:nvSpPr>
          <p:cNvPr id="7" name="Oval 6"/>
          <p:cNvSpPr/>
          <p:nvPr/>
        </p:nvSpPr>
        <p:spPr>
          <a:xfrm>
            <a:off x="6404378" y="3491501"/>
            <a:ext cx="1117600" cy="644031"/>
          </a:xfrm>
          <a:prstGeom prst="ellipse">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16979" tIns="58490" rIns="116979" bIns="58490" rtlCol="0" anchor="ctr"/>
          <a:lstStyle/>
          <a:p>
            <a:pPr algn="ctr"/>
            <a:endParaRPr lang="en-US">
              <a:solidFill>
                <a:srgbClr val="3B3B3B"/>
              </a:solidFill>
            </a:endParaRPr>
          </a:p>
        </p:txBody>
      </p:sp>
      <p:sp>
        <p:nvSpPr>
          <p:cNvPr id="9" name="TextBox 8"/>
          <p:cNvSpPr txBox="1"/>
          <p:nvPr/>
        </p:nvSpPr>
        <p:spPr>
          <a:xfrm>
            <a:off x="979713" y="2215372"/>
            <a:ext cx="2579865" cy="1041452"/>
          </a:xfrm>
          <a:prstGeom prst="rect">
            <a:avLst/>
          </a:prstGeom>
          <a:noFill/>
        </p:spPr>
        <p:txBody>
          <a:bodyPr wrap="square" lIns="116979" tIns="58490" rIns="116979" bIns="58490" rtlCol="0">
            <a:spAutoFit/>
          </a:bodyPr>
          <a:lstStyle/>
          <a:p>
            <a:r>
              <a:rPr lang="en-US" sz="2000" b="1" dirty="0" smtClean="0">
                <a:solidFill>
                  <a:srgbClr val="3B3B3B"/>
                </a:solidFill>
                <a:latin typeface="Garamond" pitchFamily="18" charset="0"/>
              </a:rPr>
              <a:t>Following – </a:t>
            </a:r>
          </a:p>
          <a:p>
            <a:r>
              <a:rPr lang="en-US" sz="2000" b="1" dirty="0" smtClean="0">
                <a:solidFill>
                  <a:srgbClr val="3B3B3B"/>
                </a:solidFill>
                <a:latin typeface="Garamond" pitchFamily="18" charset="0"/>
              </a:rPr>
              <a:t>means you will see their tweets</a:t>
            </a:r>
            <a:endParaRPr lang="en-US" sz="2000" b="1" dirty="0">
              <a:solidFill>
                <a:srgbClr val="3B3B3B"/>
              </a:solidFill>
              <a:latin typeface="Garamond" pitchFamily="18" charset="0"/>
            </a:endParaRPr>
          </a:p>
        </p:txBody>
      </p:sp>
      <p:sp>
        <p:nvSpPr>
          <p:cNvPr id="10" name="TextBox 9"/>
          <p:cNvSpPr txBox="1"/>
          <p:nvPr/>
        </p:nvSpPr>
        <p:spPr>
          <a:xfrm>
            <a:off x="8131578" y="1927425"/>
            <a:ext cx="2438400" cy="1657005"/>
          </a:xfrm>
          <a:prstGeom prst="rect">
            <a:avLst/>
          </a:prstGeom>
          <a:noFill/>
        </p:spPr>
        <p:txBody>
          <a:bodyPr wrap="square" lIns="116979" tIns="58490" rIns="116979" bIns="58490" rtlCol="0">
            <a:spAutoFit/>
          </a:bodyPr>
          <a:lstStyle>
            <a:defPPr>
              <a:defRPr lang="en-US"/>
            </a:defPPr>
            <a:lvl1pPr>
              <a:defRPr sz="2000" b="1">
                <a:solidFill>
                  <a:srgbClr val="3B3B3B"/>
                </a:solidFill>
                <a:latin typeface="Garamond" pitchFamily="18" charset="0"/>
              </a:defRPr>
            </a:lvl1pPr>
          </a:lstStyle>
          <a:p>
            <a:r>
              <a:rPr lang="en-US" dirty="0"/>
              <a:t>Followers – </a:t>
            </a:r>
          </a:p>
          <a:p>
            <a:r>
              <a:rPr lang="en-US" dirty="0"/>
              <a:t>means people who receive updates (from the ones they follow)</a:t>
            </a:r>
            <a:endParaRPr lang="en-US" dirty="0"/>
          </a:p>
        </p:txBody>
      </p:sp>
      <p:pic>
        <p:nvPicPr>
          <p:cNvPr id="3076" name="Picture 4"/>
          <p:cNvPicPr>
            <a:picLocks noChangeAspect="1" noChangeArrowheads="1"/>
          </p:cNvPicPr>
          <p:nvPr/>
        </p:nvPicPr>
        <p:blipFill>
          <a:blip r:embed="rId3" cstate="print"/>
          <a:srcRect/>
          <a:stretch>
            <a:fillRect/>
          </a:stretch>
        </p:blipFill>
        <p:spPr bwMode="auto">
          <a:xfrm>
            <a:off x="3559579" y="5147581"/>
            <a:ext cx="4356100" cy="2726174"/>
          </a:xfrm>
          <a:prstGeom prst="rect">
            <a:avLst/>
          </a:prstGeom>
          <a:noFill/>
          <a:ln w="9525">
            <a:solidFill>
              <a:schemeClr val="tx1"/>
            </a:solidFill>
            <a:miter lim="800000"/>
            <a:headEnd/>
            <a:tailEnd/>
          </a:ln>
          <a:effectLst/>
        </p:spPr>
      </p:pic>
      <p:sp>
        <p:nvSpPr>
          <p:cNvPr id="12" name="Oval 11"/>
          <p:cNvSpPr/>
          <p:nvPr/>
        </p:nvSpPr>
        <p:spPr>
          <a:xfrm>
            <a:off x="6810778" y="6987670"/>
            <a:ext cx="1117600" cy="552027"/>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16979" tIns="58490" rIns="116979" bIns="58490" rtlCol="0" anchor="ctr"/>
          <a:lstStyle/>
          <a:p>
            <a:pPr algn="ctr"/>
            <a:endParaRPr lang="en-US">
              <a:solidFill>
                <a:srgbClr val="3B3B3B"/>
              </a:solidFill>
            </a:endParaRPr>
          </a:p>
        </p:txBody>
      </p:sp>
    </p:spTree>
    <p:extLst>
      <p:ext uri="{BB962C8B-B14F-4D97-AF65-F5344CB8AC3E}">
        <p14:creationId xmlns:p14="http://schemas.microsoft.com/office/powerpoint/2010/main" val="2622497736"/>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01751" y="261257"/>
            <a:ext cx="6299200" cy="600690"/>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Garamond" pitchFamily="18" charset="0"/>
                <a:cs typeface="Calibri" pitchFamily="34" charset="0"/>
              </a:rPr>
              <a:t>DMs – Direct Messages</a:t>
            </a:r>
            <a:endParaRPr lang="en-US" sz="3600" dirty="0">
              <a:ln w="500">
                <a:noFill/>
              </a:ln>
              <a:solidFill>
                <a:srgbClr val="0000CC"/>
              </a:solidFill>
              <a:latin typeface="Garamond" pitchFamily="18" charset="0"/>
              <a:cs typeface="Calibri" pitchFamily="34" charset="0"/>
            </a:endParaRPr>
          </a:p>
        </p:txBody>
      </p:sp>
      <p:pic>
        <p:nvPicPr>
          <p:cNvPr id="1027" name="Picture 3"/>
          <p:cNvPicPr>
            <a:picLocks noChangeAspect="1" noChangeArrowheads="1"/>
          </p:cNvPicPr>
          <p:nvPr/>
        </p:nvPicPr>
        <p:blipFill>
          <a:blip r:embed="rId2" cstate="print"/>
          <a:srcRect/>
          <a:stretch>
            <a:fillRect/>
          </a:stretch>
        </p:blipFill>
        <p:spPr bwMode="auto">
          <a:xfrm>
            <a:off x="273049" y="1748084"/>
            <a:ext cx="9886951" cy="5745399"/>
          </a:xfrm>
          <a:prstGeom prst="rect">
            <a:avLst/>
          </a:prstGeom>
          <a:noFill/>
          <a:ln w="3175">
            <a:solidFill>
              <a:schemeClr val="tx1"/>
            </a:solidFill>
            <a:miter lim="800000"/>
            <a:headEnd/>
            <a:tailEnd/>
          </a:ln>
          <a:effectLst/>
        </p:spPr>
      </p:pic>
      <p:pic>
        <p:nvPicPr>
          <p:cNvPr id="1028" name="Picture 4"/>
          <p:cNvPicPr>
            <a:picLocks noChangeAspect="1" noChangeArrowheads="1"/>
          </p:cNvPicPr>
          <p:nvPr/>
        </p:nvPicPr>
        <p:blipFill>
          <a:blip r:embed="rId3" cstate="print"/>
          <a:srcRect/>
          <a:stretch>
            <a:fillRect/>
          </a:stretch>
        </p:blipFill>
        <p:spPr bwMode="auto">
          <a:xfrm>
            <a:off x="5947229" y="2212503"/>
            <a:ext cx="4025900" cy="3324409"/>
          </a:xfrm>
          <a:prstGeom prst="rect">
            <a:avLst/>
          </a:prstGeom>
          <a:noFill/>
          <a:ln w="9525">
            <a:noFill/>
            <a:miter lim="800000"/>
            <a:headEnd/>
            <a:tailEnd/>
          </a:ln>
          <a:effectLst/>
        </p:spPr>
      </p:pic>
      <p:cxnSp>
        <p:nvCxnSpPr>
          <p:cNvPr id="11" name="Straight Arrow Connector 10"/>
          <p:cNvCxnSpPr/>
          <p:nvPr/>
        </p:nvCxnSpPr>
        <p:spPr>
          <a:xfrm rot="10800000" flipV="1">
            <a:off x="9550400" y="1748085"/>
            <a:ext cx="1219200" cy="644031"/>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4412181"/>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1757" y="408215"/>
            <a:ext cx="3048000" cy="502085"/>
          </a:xfrm>
          <a:solidFill>
            <a:schemeClr val="bg1"/>
          </a:solidFill>
          <a:ln>
            <a:noFill/>
          </a:ln>
          <a:effectLst>
            <a:glow rad="101600">
              <a:schemeClr val="accent1">
                <a:satMod val="175000"/>
                <a:alpha val="40000"/>
              </a:schemeClr>
            </a:glow>
          </a:effectLst>
        </p:spPr>
        <p:txBody>
          <a:bodyPr vert="horz" lIns="45720" tIns="0" rIns="45720" bIns="0" anchor="b" anchorCtr="0">
            <a:normAutofit fontScale="90000"/>
          </a:bodyPr>
          <a:lstStyle/>
          <a:p>
            <a:r>
              <a:rPr lang="en-US" sz="3600" dirty="0">
                <a:ln w="500">
                  <a:noFill/>
                </a:ln>
                <a:solidFill>
                  <a:srgbClr val="0000CC"/>
                </a:solidFill>
                <a:latin typeface="Garamond" pitchFamily="18" charset="0"/>
                <a:cs typeface="Calibri" pitchFamily="34" charset="0"/>
              </a:rPr>
              <a:t>Hashtag</a:t>
            </a:r>
            <a:r>
              <a:rPr lang="en-US" sz="3600" dirty="0">
                <a:ln w="500">
                  <a:noFill/>
                </a:ln>
                <a:solidFill>
                  <a:srgbClr val="0000CC"/>
                </a:solidFill>
                <a:latin typeface="Garamond" pitchFamily="18" charset="0"/>
                <a:cs typeface="Calibri" pitchFamily="34" charset="0"/>
              </a:rPr>
              <a:t> (#)</a:t>
            </a:r>
            <a:endParaRPr lang="en-US" sz="3600" dirty="0">
              <a:ln w="500">
                <a:noFill/>
              </a:ln>
              <a:solidFill>
                <a:srgbClr val="0000CC"/>
              </a:solidFill>
              <a:latin typeface="Garamond" pitchFamily="18" charset="0"/>
              <a:cs typeface="Calibri" pitchFamily="34" charset="0"/>
            </a:endParaRPr>
          </a:p>
        </p:txBody>
      </p:sp>
      <p:sp>
        <p:nvSpPr>
          <p:cNvPr id="2" name="Content Placeholder 1"/>
          <p:cNvSpPr>
            <a:spLocks noGrp="1"/>
          </p:cNvSpPr>
          <p:nvPr>
            <p:ph idx="1"/>
          </p:nvPr>
        </p:nvSpPr>
        <p:spPr>
          <a:xfrm>
            <a:off x="215900" y="1375697"/>
            <a:ext cx="10261600" cy="5597168"/>
          </a:xfrm>
        </p:spPr>
        <p:txBody>
          <a:bodyPr lIns="116979" tIns="58490" rIns="116979" bIns="58490">
            <a:noAutofit/>
          </a:bodyPr>
          <a:lstStyle/>
          <a:p>
            <a:pPr marL="438672" indent="-438672">
              <a:lnSpc>
                <a:spcPct val="200000"/>
              </a:lnSpc>
              <a:buClr>
                <a:srgbClr val="FF0000"/>
              </a:buClr>
              <a:buFont typeface="+mj-lt"/>
              <a:buAutoNum type="arabicPeriod"/>
            </a:pPr>
            <a:r>
              <a:rPr lang="en-US" sz="2000" b="1" dirty="0">
                <a:solidFill>
                  <a:srgbClr val="3B3B3B"/>
                </a:solidFill>
                <a:latin typeface="Garamond" pitchFamily="18" charset="0"/>
              </a:rPr>
              <a:t>Use the hashtag symbol # before a relevant keyword or phrase (no spaces) in their Tweet to categorize those Tweets and help them show more easily in Twitter Search. </a:t>
            </a:r>
          </a:p>
          <a:p>
            <a:pPr marL="438672" indent="-438672">
              <a:lnSpc>
                <a:spcPct val="200000"/>
              </a:lnSpc>
              <a:buClr>
                <a:srgbClr val="FF0000"/>
              </a:buClr>
              <a:buFont typeface="+mj-lt"/>
              <a:buAutoNum type="arabicPeriod"/>
            </a:pPr>
            <a:r>
              <a:rPr lang="en-US" sz="2000" b="1" dirty="0">
                <a:solidFill>
                  <a:srgbClr val="3B3B3B"/>
                </a:solidFill>
                <a:latin typeface="Garamond" pitchFamily="18" charset="0"/>
              </a:rPr>
              <a:t>Clicking on a hashtagged word in any message shows you all other Tweets marked with that keyword.</a:t>
            </a:r>
          </a:p>
          <a:p>
            <a:pPr marL="438672" indent="-438672">
              <a:lnSpc>
                <a:spcPct val="200000"/>
              </a:lnSpc>
              <a:buClr>
                <a:srgbClr val="FF0000"/>
              </a:buClr>
              <a:buFont typeface="+mj-lt"/>
              <a:buAutoNum type="arabicPeriod"/>
            </a:pPr>
            <a:r>
              <a:rPr lang="en-US" sz="2000" b="1" dirty="0">
                <a:solidFill>
                  <a:srgbClr val="3B3B3B"/>
                </a:solidFill>
                <a:latin typeface="Garamond" pitchFamily="18" charset="0"/>
              </a:rPr>
              <a:t>Hashtags can occur anywhere in the Tweet – at the beginning, middle, or end.</a:t>
            </a:r>
          </a:p>
          <a:p>
            <a:pPr marL="438672" indent="-438672">
              <a:lnSpc>
                <a:spcPct val="200000"/>
              </a:lnSpc>
              <a:buClr>
                <a:srgbClr val="FF0000"/>
              </a:buClr>
              <a:buFont typeface="+mj-lt"/>
              <a:buAutoNum type="arabicPeriod"/>
            </a:pPr>
            <a:r>
              <a:rPr lang="en-US" sz="2000" b="1" dirty="0">
                <a:solidFill>
                  <a:srgbClr val="3B3B3B"/>
                </a:solidFill>
                <a:latin typeface="Garamond" pitchFamily="18" charset="0"/>
              </a:rPr>
              <a:t>If you Tweet with a hashtag on a public account, anyone who does a search for that hashtag may find your Tweet.</a:t>
            </a:r>
          </a:p>
        </p:txBody>
      </p:sp>
    </p:spTree>
    <p:extLst>
      <p:ext uri="{BB962C8B-B14F-4D97-AF65-F5344CB8AC3E}">
        <p14:creationId xmlns:p14="http://schemas.microsoft.com/office/powerpoint/2010/main" val="1787968106"/>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0871" y="538842"/>
            <a:ext cx="9916886" cy="579967"/>
          </a:xfrm>
          <a:solidFill>
            <a:schemeClr val="bg1"/>
          </a:solidFill>
          <a:ln>
            <a:noFill/>
          </a:ln>
          <a:effectLst>
            <a:glow rad="101600">
              <a:schemeClr val="accent1">
                <a:satMod val="175000"/>
                <a:alpha val="40000"/>
              </a:schemeClr>
            </a:glow>
          </a:effectLst>
        </p:spPr>
        <p:txBody>
          <a:bodyPr vert="horz" lIns="45720" tIns="0" rIns="45720" bIns="0" anchor="b" anchorCtr="0">
            <a:normAutofit fontScale="90000"/>
          </a:bodyPr>
          <a:lstStyle/>
          <a:p>
            <a:r>
              <a:rPr lang="en-US" sz="3600" dirty="0">
                <a:ln w="500">
                  <a:noFill/>
                </a:ln>
                <a:solidFill>
                  <a:srgbClr val="0000CC"/>
                </a:solidFill>
                <a:latin typeface="Garamond" pitchFamily="18" charset="0"/>
                <a:cs typeface="Calibri" pitchFamily="34" charset="0"/>
              </a:rPr>
              <a:t>Find people on Twitter/People Search</a:t>
            </a:r>
            <a:endParaRPr lang="en-US" sz="3600" dirty="0">
              <a:ln w="500">
                <a:noFill/>
              </a:ln>
              <a:solidFill>
                <a:srgbClr val="0000CC"/>
              </a:solidFill>
              <a:latin typeface="Garamond" pitchFamily="18" charset="0"/>
              <a:cs typeface="Calibri" pitchFamily="34" charset="0"/>
            </a:endParaRPr>
          </a:p>
        </p:txBody>
      </p:sp>
      <p:sp>
        <p:nvSpPr>
          <p:cNvPr id="2" name="Content Placeholder 1"/>
          <p:cNvSpPr>
            <a:spLocks noGrp="1"/>
          </p:cNvSpPr>
          <p:nvPr>
            <p:ph idx="1"/>
          </p:nvPr>
        </p:nvSpPr>
        <p:spPr>
          <a:xfrm>
            <a:off x="722086" y="1826322"/>
            <a:ext cx="9940471" cy="5781177"/>
          </a:xfrm>
        </p:spPr>
        <p:txBody>
          <a:bodyPr lIns="116979" tIns="58490" rIns="116979" bIns="58490">
            <a:normAutofit/>
          </a:bodyPr>
          <a:lstStyle/>
          <a:p>
            <a:pPr>
              <a:buNone/>
            </a:pPr>
            <a:r>
              <a:rPr lang="en-US" sz="4100" b="1" dirty="0">
                <a:solidFill>
                  <a:srgbClr val="3B3B3B"/>
                </a:solidFill>
                <a:latin typeface="Calibri" pitchFamily="34" charset="0"/>
                <a:cs typeface="Calibri" pitchFamily="34" charset="0"/>
              </a:rPr>
              <a:t>Followerwonk</a:t>
            </a:r>
          </a:p>
          <a:p>
            <a:endParaRPr lang="en-US" sz="3600" b="1" dirty="0">
              <a:solidFill>
                <a:srgbClr val="3B3B3B"/>
              </a:solidFill>
              <a:latin typeface="Calibri" pitchFamily="34" charset="0"/>
              <a:cs typeface="Calibri" pitchFamily="34" charset="0"/>
            </a:endParaRPr>
          </a:p>
          <a:p>
            <a:pPr marL="365560" indent="-365560">
              <a:lnSpc>
                <a:spcPct val="150000"/>
              </a:lnSpc>
              <a:buClr>
                <a:srgbClr val="FF0000"/>
              </a:buClr>
              <a:buFont typeface="Garamond" pitchFamily="18" charset="0"/>
              <a:buChar char="®"/>
            </a:pPr>
            <a:r>
              <a:rPr lang="en-US" sz="2400" b="1" dirty="0">
                <a:solidFill>
                  <a:prstClr val="black"/>
                </a:solidFill>
                <a:latin typeface="Garamond" pitchFamily="18" charset="0"/>
              </a:rPr>
              <a:t>Acquired by SEOmoz In June 2012.</a:t>
            </a:r>
          </a:p>
          <a:p>
            <a:pPr marL="365560" indent="-365560">
              <a:lnSpc>
                <a:spcPct val="150000"/>
              </a:lnSpc>
              <a:buClr>
                <a:srgbClr val="FF0000"/>
              </a:buClr>
              <a:buFont typeface="Garamond" pitchFamily="18" charset="0"/>
              <a:buChar char="®"/>
            </a:pPr>
            <a:endParaRPr lang="en-US" sz="2400" b="1" dirty="0">
              <a:solidFill>
                <a:prstClr val="black"/>
              </a:solidFill>
              <a:latin typeface="Garamond" pitchFamily="18" charset="0"/>
            </a:endParaRPr>
          </a:p>
          <a:p>
            <a:pPr marL="365560" indent="-365560">
              <a:lnSpc>
                <a:spcPct val="150000"/>
              </a:lnSpc>
              <a:buClr>
                <a:srgbClr val="FF0000"/>
              </a:buClr>
              <a:buFont typeface="Garamond" pitchFamily="18" charset="0"/>
              <a:buChar char="®"/>
            </a:pPr>
            <a:r>
              <a:rPr lang="en-US" sz="2400" b="1" dirty="0">
                <a:solidFill>
                  <a:prstClr val="black"/>
                </a:solidFill>
                <a:latin typeface="Garamond" pitchFamily="18" charset="0"/>
              </a:rPr>
              <a:t>A tool for searching, filtering and managing Twitter bios with other Twitter management functions like analytics.</a:t>
            </a:r>
          </a:p>
          <a:p>
            <a:pPr marL="365560" indent="-365560">
              <a:lnSpc>
                <a:spcPct val="150000"/>
              </a:lnSpc>
              <a:buClr>
                <a:srgbClr val="FF0000"/>
              </a:buClr>
              <a:buFont typeface="Garamond" pitchFamily="18" charset="0"/>
              <a:buChar char="®"/>
            </a:pPr>
            <a:endParaRPr lang="en-US" sz="2400" b="1" dirty="0">
              <a:solidFill>
                <a:prstClr val="black"/>
              </a:solidFill>
              <a:latin typeface="Garamond" pitchFamily="18" charset="0"/>
            </a:endParaRPr>
          </a:p>
          <a:p>
            <a:pPr marL="365560" indent="-365560">
              <a:lnSpc>
                <a:spcPct val="150000"/>
              </a:lnSpc>
              <a:buClr>
                <a:srgbClr val="FF0000"/>
              </a:buClr>
              <a:buFont typeface="Garamond" pitchFamily="18" charset="0"/>
              <a:buChar char="®"/>
            </a:pPr>
            <a:r>
              <a:rPr lang="en-US" sz="2400" b="1" dirty="0">
                <a:solidFill>
                  <a:prstClr val="black"/>
                </a:solidFill>
                <a:latin typeface="Garamond" pitchFamily="18" charset="0"/>
              </a:rPr>
              <a:t>Along with searching the people of twitter you can compare them, Analyze, track and sort the Followers.</a:t>
            </a:r>
          </a:p>
        </p:txBody>
      </p:sp>
      <p:pic>
        <p:nvPicPr>
          <p:cNvPr id="80898" name="Picture 2" descr="C:\Users\aamir_shaikh\Desktop\follower wonk.jpg"/>
          <p:cNvPicPr>
            <a:picLocks noChangeAspect="1" noChangeArrowheads="1"/>
          </p:cNvPicPr>
          <p:nvPr/>
        </p:nvPicPr>
        <p:blipFill>
          <a:blip r:embed="rId2" cstate="print"/>
          <a:srcRect/>
          <a:stretch>
            <a:fillRect/>
          </a:stretch>
        </p:blipFill>
        <p:spPr bwMode="auto">
          <a:xfrm>
            <a:off x="5972629" y="1614050"/>
            <a:ext cx="4354285" cy="1104053"/>
          </a:xfrm>
          <a:prstGeom prst="rect">
            <a:avLst/>
          </a:prstGeom>
          <a:noFill/>
        </p:spPr>
      </p:pic>
    </p:spTree>
    <p:extLst>
      <p:ext uri="{BB962C8B-B14F-4D97-AF65-F5344CB8AC3E}">
        <p14:creationId xmlns:p14="http://schemas.microsoft.com/office/powerpoint/2010/main" val="3229381985"/>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4461" y="547288"/>
            <a:ext cx="10972800" cy="6701221"/>
          </a:xfrm>
        </p:spPr>
        <p:txBody>
          <a:bodyPr lIns="116979" tIns="58490" rIns="116979" bIns="58490"/>
          <a:lstStyle/>
          <a:p>
            <a:r>
              <a:rPr lang="en-US" sz="3600" b="1" dirty="0">
                <a:solidFill>
                  <a:srgbClr val="3B3B3B"/>
                </a:solidFill>
                <a:latin typeface="Calibri" pitchFamily="34" charset="0"/>
                <a:cs typeface="Calibri" pitchFamily="34" charset="0"/>
              </a:rPr>
              <a:t>Multiple options in Search</a:t>
            </a:r>
          </a:p>
          <a:p>
            <a:endParaRPr lang="en-US" dirty="0">
              <a:solidFill>
                <a:srgbClr val="3B3B3B"/>
              </a:solidFill>
            </a:endParaRPr>
          </a:p>
        </p:txBody>
      </p:sp>
      <p:pic>
        <p:nvPicPr>
          <p:cNvPr id="5" name="Picture 4"/>
          <p:cNvPicPr/>
          <p:nvPr/>
        </p:nvPicPr>
        <p:blipFill rotWithShape="1">
          <a:blip r:embed="rId2" cstate="print"/>
          <a:srcRect l="1281" t="30216" r="25962" b="21893"/>
          <a:stretch/>
        </p:blipFill>
        <p:spPr bwMode="auto">
          <a:xfrm>
            <a:off x="2273261" y="1283323"/>
            <a:ext cx="7924800" cy="2852138"/>
          </a:xfrm>
          <a:prstGeom prst="rect">
            <a:avLst/>
          </a:prstGeom>
          <a:ln w="28575">
            <a:solidFill>
              <a:schemeClr val="tx1"/>
            </a:solidFill>
          </a:ln>
          <a:extLst>
            <a:ext uri="{53640926-AAD7-44D8-BBD7-CCE9431645EC}">
              <a14:shadowObscured xmlns:a14="http://schemas.microsoft.com/office/drawing/2010/main"/>
            </a:ext>
          </a:extLst>
        </p:spPr>
      </p:pic>
      <p:pic>
        <p:nvPicPr>
          <p:cNvPr id="6" name="Picture 5"/>
          <p:cNvPicPr/>
          <p:nvPr/>
        </p:nvPicPr>
        <p:blipFill rotWithShape="1">
          <a:blip r:embed="rId3" cstate="print"/>
          <a:srcRect l="1602" t="11117" r="6730" b="20467"/>
          <a:stretch/>
        </p:blipFill>
        <p:spPr bwMode="auto">
          <a:xfrm>
            <a:off x="2273261" y="4227466"/>
            <a:ext cx="8331200" cy="3128151"/>
          </a:xfrm>
          <a:prstGeom prst="rect">
            <a:avLst/>
          </a:prstGeom>
          <a:ln w="28575">
            <a:solidFill>
              <a:schemeClr val="tx1"/>
            </a:solidFill>
          </a:ln>
          <a:extLst>
            <a:ext uri="{53640926-AAD7-44D8-BBD7-CCE9431645EC}">
              <a14:shadowObscured xmlns:a14="http://schemas.microsoft.com/office/drawing/2010/main"/>
            </a:ext>
          </a:extLst>
        </p:spPr>
      </p:pic>
      <p:sp>
        <p:nvSpPr>
          <p:cNvPr id="7" name="TextBox 6"/>
          <p:cNvSpPr txBox="1"/>
          <p:nvPr/>
        </p:nvSpPr>
        <p:spPr>
          <a:xfrm>
            <a:off x="444461" y="4400692"/>
            <a:ext cx="1828800" cy="1226118"/>
          </a:xfrm>
          <a:prstGeom prst="rect">
            <a:avLst/>
          </a:prstGeom>
          <a:noFill/>
        </p:spPr>
        <p:txBody>
          <a:bodyPr wrap="square" lIns="116979" tIns="58490" rIns="116979" bIns="58490" rtlCol="0">
            <a:spAutoFit/>
          </a:bodyPr>
          <a:lstStyle/>
          <a:p>
            <a:r>
              <a:rPr lang="en-US" b="1" dirty="0" smtClean="0">
                <a:solidFill>
                  <a:srgbClr val="3B3B3B"/>
                </a:solidFill>
              </a:rPr>
              <a:t>Filter the results with the help of filter options</a:t>
            </a:r>
            <a:endParaRPr lang="en-US" b="1" dirty="0">
              <a:solidFill>
                <a:srgbClr val="3B3B3B"/>
              </a:solidFill>
            </a:endParaRPr>
          </a:p>
        </p:txBody>
      </p:sp>
      <p:sp>
        <p:nvSpPr>
          <p:cNvPr id="3" name="Slide Number Placeholder 2"/>
          <p:cNvSpPr>
            <a:spLocks noGrp="1"/>
          </p:cNvSpPr>
          <p:nvPr>
            <p:ph type="sldNum" sz="quarter" idx="12"/>
          </p:nvPr>
        </p:nvSpPr>
        <p:spPr>
          <a:xfrm>
            <a:off x="6849325" y="7083283"/>
            <a:ext cx="784448" cy="276014"/>
          </a:xfrm>
        </p:spPr>
        <p:txBody>
          <a:bodyPr/>
          <a:lstStyle/>
          <a:p>
            <a:fld id="{4B13FE7C-9F2C-4785-9E36-15C787D00BD6}" type="slidenum">
              <a:rPr lang="en-US" smtClean="0">
                <a:solidFill>
                  <a:prstClr val="black">
                    <a:tint val="75000"/>
                  </a:prstClr>
                </a:solidFill>
              </a:rPr>
              <a:pPr/>
              <a:t>66</a:t>
            </a:fld>
            <a:endParaRPr lang="en-US" dirty="0">
              <a:solidFill>
                <a:prstClr val="black">
                  <a:tint val="75000"/>
                </a:prstClr>
              </a:solidFill>
            </a:endParaRPr>
          </a:p>
        </p:txBody>
      </p:sp>
    </p:spTree>
    <p:extLst>
      <p:ext uri="{BB962C8B-B14F-4D97-AF65-F5344CB8AC3E}">
        <p14:creationId xmlns:p14="http://schemas.microsoft.com/office/powerpoint/2010/main" val="67679404"/>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7785" y="565235"/>
            <a:ext cx="10464800" cy="5781177"/>
          </a:xfrm>
        </p:spPr>
        <p:txBody>
          <a:bodyPr lIns="116979" tIns="58490" rIns="116979" bIns="58490"/>
          <a:lstStyle/>
          <a:p>
            <a:r>
              <a:rPr lang="en-US" sz="2700" b="1" dirty="0">
                <a:solidFill>
                  <a:srgbClr val="3B3B3B"/>
                </a:solidFill>
                <a:latin typeface="Garamond" pitchFamily="18" charset="0"/>
                <a:cs typeface="Calibri" pitchFamily="34" charset="0"/>
              </a:rPr>
              <a:t>When performing a search will show a list of Twitter users who have the following data: </a:t>
            </a:r>
          </a:p>
          <a:p>
            <a:pPr lvl="1"/>
            <a:r>
              <a:rPr lang="en-US" sz="2200" b="1" dirty="0">
                <a:solidFill>
                  <a:srgbClr val="3B3B3B"/>
                </a:solidFill>
                <a:latin typeface="Garamond" pitchFamily="18" charset="0"/>
                <a:cs typeface="Calibri" pitchFamily="34" charset="0"/>
              </a:rPr>
              <a:t>Influence of the account.</a:t>
            </a:r>
          </a:p>
          <a:p>
            <a:pPr lvl="1"/>
            <a:r>
              <a:rPr lang="en-US" sz="2200" b="1" dirty="0">
                <a:solidFill>
                  <a:srgbClr val="3B3B3B"/>
                </a:solidFill>
                <a:latin typeface="Garamond" pitchFamily="18" charset="0"/>
                <a:cs typeface="Calibri" pitchFamily="34" charset="0"/>
              </a:rPr>
              <a:t>Number of Tweets.</a:t>
            </a:r>
          </a:p>
          <a:p>
            <a:pPr lvl="1"/>
            <a:r>
              <a:rPr lang="en-US" sz="2200" b="1" dirty="0">
                <a:solidFill>
                  <a:srgbClr val="3B3B3B"/>
                </a:solidFill>
                <a:latin typeface="Garamond" pitchFamily="18" charset="0"/>
                <a:cs typeface="Calibri" pitchFamily="34" charset="0"/>
              </a:rPr>
              <a:t>Number of people who follow.</a:t>
            </a:r>
          </a:p>
          <a:p>
            <a:pPr lvl="1"/>
            <a:r>
              <a:rPr lang="en-US" sz="2200" b="1" dirty="0">
                <a:solidFill>
                  <a:srgbClr val="3B3B3B"/>
                </a:solidFill>
                <a:latin typeface="Garamond" pitchFamily="18" charset="0"/>
                <a:cs typeface="Calibri" pitchFamily="34" charset="0"/>
              </a:rPr>
              <a:t>Number of followers you have.</a:t>
            </a:r>
          </a:p>
          <a:p>
            <a:pPr lvl="1"/>
            <a:r>
              <a:rPr lang="en-US" sz="2200" b="1" dirty="0">
                <a:solidFill>
                  <a:srgbClr val="3B3B3B"/>
                </a:solidFill>
                <a:latin typeface="Garamond" pitchFamily="18" charset="0"/>
                <a:cs typeface="Calibri" pitchFamily="34" charset="0"/>
              </a:rPr>
              <a:t>Days of the account is created.</a:t>
            </a:r>
          </a:p>
          <a:p>
            <a:endParaRPr lang="en-US" sz="2700" b="1" dirty="0">
              <a:solidFill>
                <a:srgbClr val="3B3B3B"/>
              </a:solidFill>
              <a:latin typeface="Garamond" pitchFamily="18" charset="0"/>
              <a:cs typeface="Calibri" pitchFamily="34" charset="0"/>
            </a:endParaRPr>
          </a:p>
          <a:p>
            <a:r>
              <a:rPr lang="en-US" sz="2700" b="1" dirty="0">
                <a:solidFill>
                  <a:srgbClr val="3B3B3B"/>
                </a:solidFill>
                <a:latin typeface="Garamond" pitchFamily="18" charset="0"/>
                <a:cs typeface="Calibri" pitchFamily="34" charset="0"/>
              </a:rPr>
              <a:t>You </a:t>
            </a:r>
            <a:r>
              <a:rPr lang="en-US" sz="2700" b="1" dirty="0">
                <a:solidFill>
                  <a:srgbClr val="3B3B3B"/>
                </a:solidFill>
                <a:latin typeface="Garamond" pitchFamily="18" charset="0"/>
                <a:cs typeface="Calibri" pitchFamily="34" charset="0"/>
              </a:rPr>
              <a:t>can sort your search results based on the above data.</a:t>
            </a:r>
          </a:p>
        </p:txBody>
      </p:sp>
      <p:pic>
        <p:nvPicPr>
          <p:cNvPr id="4" name="Picture 3"/>
          <p:cNvPicPr/>
          <p:nvPr/>
        </p:nvPicPr>
        <p:blipFill rotWithShape="1">
          <a:blip r:embed="rId2" cstate="print"/>
          <a:srcRect l="47435" t="55587" r="1443" b="35291"/>
          <a:stretch/>
        </p:blipFill>
        <p:spPr bwMode="auto">
          <a:xfrm>
            <a:off x="1850571" y="5980637"/>
            <a:ext cx="7620000" cy="1564076"/>
          </a:xfrm>
          <a:prstGeom prst="rect">
            <a:avLst/>
          </a:prstGeom>
          <a:ln w="28575">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19813785"/>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349086" y="620486"/>
            <a:ext cx="9645915" cy="498324"/>
          </a:xfrm>
          <a:solidFill>
            <a:schemeClr val="bg1"/>
          </a:solidFill>
          <a:ln>
            <a:noFill/>
          </a:ln>
          <a:effectLst>
            <a:glow rad="101600">
              <a:schemeClr val="accent1">
                <a:satMod val="175000"/>
                <a:alpha val="40000"/>
              </a:schemeClr>
            </a:glow>
          </a:effectLst>
        </p:spPr>
        <p:txBody>
          <a:bodyPr vert="horz" lIns="45720" tIns="0" rIns="45720" bIns="0" anchor="b" anchorCtr="0">
            <a:normAutofit fontScale="90000"/>
          </a:bodyPr>
          <a:lstStyle/>
          <a:p>
            <a:r>
              <a:rPr lang="en-US" sz="3600" dirty="0">
                <a:ln w="500">
                  <a:noFill/>
                </a:ln>
                <a:solidFill>
                  <a:srgbClr val="0000CC"/>
                </a:solidFill>
                <a:latin typeface="Garamond" pitchFamily="18" charset="0"/>
                <a:cs typeface="Calibri" pitchFamily="34" charset="0"/>
              </a:rPr>
              <a:t>Find people on Twitter/People Search</a:t>
            </a:r>
            <a:endParaRPr lang="en-US" sz="3600" dirty="0">
              <a:ln w="500">
                <a:noFill/>
              </a:ln>
              <a:solidFill>
                <a:srgbClr val="0000CC"/>
              </a:solidFill>
              <a:latin typeface="Garamond" pitchFamily="18" charset="0"/>
              <a:cs typeface="Calibri" pitchFamily="34" charset="0"/>
            </a:endParaRPr>
          </a:p>
        </p:txBody>
      </p:sp>
      <p:pic>
        <p:nvPicPr>
          <p:cNvPr id="12" name="Picture 11"/>
          <p:cNvPicPr/>
          <p:nvPr/>
        </p:nvPicPr>
        <p:blipFill>
          <a:blip r:embed="rId2" cstate="print"/>
          <a:srcRect l="13622" t="10826" r="14583" b="5128"/>
          <a:stretch>
            <a:fillRect/>
          </a:stretch>
        </p:blipFill>
        <p:spPr bwMode="auto">
          <a:xfrm>
            <a:off x="2086051" y="1828800"/>
            <a:ext cx="6553200" cy="4495800"/>
          </a:xfrm>
          <a:prstGeom prst="rect">
            <a:avLst/>
          </a:prstGeom>
          <a:noFill/>
          <a:ln w="28575">
            <a:solidFill>
              <a:schemeClr val="tx1"/>
            </a:solidFill>
            <a:miter lim="800000"/>
            <a:headEnd/>
            <a:tailEnd/>
          </a:ln>
        </p:spPr>
      </p:pic>
      <p:cxnSp>
        <p:nvCxnSpPr>
          <p:cNvPr id="16" name="Straight Arrow Connector 15"/>
          <p:cNvCxnSpPr/>
          <p:nvPr/>
        </p:nvCxnSpPr>
        <p:spPr>
          <a:xfrm rot="10800000">
            <a:off x="4905451" y="3733800"/>
            <a:ext cx="1600200" cy="228600"/>
          </a:xfrm>
          <a:prstGeom prst="straightConnector1">
            <a:avLst/>
          </a:prstGeom>
          <a:ln w="28575">
            <a:tailEnd type="arrow"/>
          </a:ln>
        </p:spPr>
        <p:style>
          <a:lnRef idx="1">
            <a:schemeClr val="accent2"/>
          </a:lnRef>
          <a:fillRef idx="0">
            <a:schemeClr val="accent2"/>
          </a:fillRef>
          <a:effectRef idx="0">
            <a:schemeClr val="accent2"/>
          </a:effectRef>
          <a:fontRef idx="minor">
            <a:schemeClr val="tx1"/>
          </a:fontRef>
        </p:style>
      </p:cxnSp>
      <p:sp>
        <p:nvSpPr>
          <p:cNvPr id="17" name="TextBox 16"/>
          <p:cNvSpPr txBox="1"/>
          <p:nvPr/>
        </p:nvSpPr>
        <p:spPr>
          <a:xfrm>
            <a:off x="6429451" y="3886200"/>
            <a:ext cx="2257349" cy="369332"/>
          </a:xfrm>
          <a:prstGeom prst="rect">
            <a:avLst/>
          </a:prstGeom>
          <a:noFill/>
        </p:spPr>
        <p:txBody>
          <a:bodyPr wrap="none" rtlCol="0">
            <a:spAutoFit/>
          </a:bodyPr>
          <a:lstStyle/>
          <a:p>
            <a:r>
              <a:rPr lang="en-US" b="1" dirty="0" smtClean="0">
                <a:solidFill>
                  <a:srgbClr val="FF0000"/>
                </a:solidFill>
              </a:rPr>
              <a:t>Refine your search</a:t>
            </a:r>
            <a:endParaRPr lang="en-US" b="1" dirty="0">
              <a:solidFill>
                <a:srgbClr val="FF0000"/>
              </a:solidFill>
            </a:endParaRPr>
          </a:p>
        </p:txBody>
      </p:sp>
      <p:sp>
        <p:nvSpPr>
          <p:cNvPr id="18" name="Rectangle 17"/>
          <p:cNvSpPr/>
          <p:nvPr/>
        </p:nvSpPr>
        <p:spPr>
          <a:xfrm>
            <a:off x="8258251" y="4495800"/>
            <a:ext cx="228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TextBox 18"/>
          <p:cNvSpPr txBox="1"/>
          <p:nvPr/>
        </p:nvSpPr>
        <p:spPr>
          <a:xfrm>
            <a:off x="5591251" y="4419600"/>
            <a:ext cx="2005677" cy="369332"/>
          </a:xfrm>
          <a:prstGeom prst="rect">
            <a:avLst/>
          </a:prstGeom>
          <a:noFill/>
        </p:spPr>
        <p:txBody>
          <a:bodyPr wrap="none" rtlCol="0">
            <a:spAutoFit/>
          </a:bodyPr>
          <a:lstStyle/>
          <a:p>
            <a:r>
              <a:rPr lang="en-US" b="1" dirty="0" smtClean="0">
                <a:solidFill>
                  <a:srgbClr val="FF0000"/>
                </a:solidFill>
              </a:rPr>
              <a:t>Download as CV</a:t>
            </a:r>
            <a:endParaRPr lang="en-US" b="1" dirty="0">
              <a:solidFill>
                <a:srgbClr val="FF0000"/>
              </a:solidFill>
            </a:endParaRPr>
          </a:p>
        </p:txBody>
      </p:sp>
      <p:cxnSp>
        <p:nvCxnSpPr>
          <p:cNvPr id="20" name="Straight Arrow Connector 19"/>
          <p:cNvCxnSpPr>
            <a:endCxn id="18" idx="1"/>
          </p:cNvCxnSpPr>
          <p:nvPr/>
        </p:nvCxnSpPr>
        <p:spPr>
          <a:xfrm>
            <a:off x="7496251" y="4495800"/>
            <a:ext cx="762000" cy="114300"/>
          </a:xfrm>
          <a:prstGeom prst="straightConnector1">
            <a:avLst/>
          </a:prstGeom>
          <a:ln w="28575">
            <a:tailEnd type="arrow"/>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27851767"/>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29343" y="217948"/>
            <a:ext cx="8026400" cy="956462"/>
          </a:xfrm>
          <a:solidFill>
            <a:schemeClr val="bg1"/>
          </a:solidFill>
          <a:ln>
            <a:noFill/>
          </a:ln>
          <a:effectLst>
            <a:glow rad="101600">
              <a:schemeClr val="accent1">
                <a:satMod val="175000"/>
                <a:alpha val="40000"/>
              </a:schemeClr>
            </a:glow>
          </a:effectLst>
        </p:spPr>
        <p:txBody>
          <a:bodyPr vert="horz" lIns="45720" tIns="0" rIns="45720" bIns="0" anchor="b" anchorCtr="0">
            <a:normAutofit fontScale="90000"/>
          </a:bodyPr>
          <a:lstStyle/>
          <a:p>
            <a:r>
              <a:rPr lang="en-US" sz="3600" dirty="0">
                <a:ln w="500">
                  <a:noFill/>
                </a:ln>
                <a:solidFill>
                  <a:srgbClr val="0000CC"/>
                </a:solidFill>
                <a:latin typeface="Garamond" pitchFamily="18" charset="0"/>
                <a:cs typeface="Calibri" pitchFamily="34" charset="0"/>
              </a:rPr>
              <a:t>Find people on Twitter/People Search</a:t>
            </a:r>
            <a:endParaRPr lang="en-US" sz="3600" dirty="0">
              <a:ln w="500">
                <a:noFill/>
              </a:ln>
              <a:solidFill>
                <a:srgbClr val="0000CC"/>
              </a:solidFill>
              <a:latin typeface="Garamond" pitchFamily="18" charset="0"/>
              <a:cs typeface="Calibri" pitchFamily="34" charset="0"/>
            </a:endParaRPr>
          </a:p>
        </p:txBody>
      </p:sp>
      <p:sp>
        <p:nvSpPr>
          <p:cNvPr id="2" name="Content Placeholder 1"/>
          <p:cNvSpPr>
            <a:spLocks noGrp="1"/>
          </p:cNvSpPr>
          <p:nvPr>
            <p:ph idx="1"/>
          </p:nvPr>
        </p:nvSpPr>
        <p:spPr>
          <a:xfrm>
            <a:off x="1117600" y="1495964"/>
            <a:ext cx="10972800" cy="5689172"/>
          </a:xfrm>
        </p:spPr>
        <p:txBody>
          <a:bodyPr lIns="116979" tIns="58490" rIns="116979" bIns="58490"/>
          <a:lstStyle/>
          <a:p>
            <a:pPr marL="0" indent="0">
              <a:buNone/>
            </a:pPr>
            <a:r>
              <a:rPr lang="en-US" sz="4600" b="1" dirty="0">
                <a:solidFill>
                  <a:srgbClr val="3B3B3B"/>
                </a:solidFill>
                <a:latin typeface="Garamond" pitchFamily="18" charset="0"/>
                <a:cs typeface="Calibri" pitchFamily="34" charset="0"/>
              </a:rPr>
              <a:t>    </a:t>
            </a:r>
            <a:r>
              <a:rPr lang="en-US" sz="4600" b="1" dirty="0" err="1">
                <a:solidFill>
                  <a:srgbClr val="3B3B3B"/>
                </a:solidFill>
                <a:latin typeface="Garamond" pitchFamily="18" charset="0"/>
                <a:cs typeface="Calibri" pitchFamily="34" charset="0"/>
              </a:rPr>
              <a:t>Tweepi</a:t>
            </a:r>
            <a:endParaRPr lang="en-US" sz="4600" b="1" dirty="0">
              <a:solidFill>
                <a:srgbClr val="3B3B3B"/>
              </a:solidFill>
              <a:latin typeface="Garamond" pitchFamily="18" charset="0"/>
              <a:cs typeface="Calibri" pitchFamily="34" charset="0"/>
            </a:endParaRPr>
          </a:p>
          <a:p>
            <a:pPr lvl="1">
              <a:buFont typeface="Wingdings" pitchFamily="2" charset="2"/>
              <a:buChar char="§"/>
            </a:pPr>
            <a:r>
              <a:rPr lang="en-US" sz="3100" dirty="0">
                <a:solidFill>
                  <a:srgbClr val="3B3B3B"/>
                </a:solidFill>
                <a:latin typeface="Garamond" pitchFamily="18" charset="0"/>
                <a:cs typeface="Calibri" pitchFamily="34" charset="0"/>
              </a:rPr>
              <a:t> for your bulk follow and unfollow</a:t>
            </a:r>
          </a:p>
          <a:p>
            <a:pPr lvl="1">
              <a:buFont typeface="Wingdings" pitchFamily="2" charset="2"/>
              <a:buChar char="§"/>
            </a:pPr>
            <a:r>
              <a:rPr lang="en-US" sz="3100" dirty="0">
                <a:solidFill>
                  <a:srgbClr val="3B3B3B"/>
                </a:solidFill>
                <a:latin typeface="Garamond" pitchFamily="18" charset="0"/>
                <a:cs typeface="Calibri" pitchFamily="34" charset="0"/>
              </a:rPr>
              <a:t>Search for list and follow</a:t>
            </a:r>
          </a:p>
          <a:p>
            <a:pPr lvl="1">
              <a:buFont typeface="Wingdings" pitchFamily="2" charset="2"/>
              <a:buChar char="v"/>
            </a:pPr>
            <a:endParaRPr lang="en-US" sz="4100" b="1" dirty="0">
              <a:solidFill>
                <a:srgbClr val="3B3B3B"/>
              </a:solidFill>
              <a:latin typeface="Calibri" pitchFamily="34" charset="0"/>
              <a:cs typeface="Calibri" pitchFamily="34" charset="0"/>
            </a:endParaRPr>
          </a:p>
          <a:p>
            <a:endParaRPr lang="en-US" dirty="0">
              <a:solidFill>
                <a:srgbClr val="3B3B3B"/>
              </a:solidFill>
            </a:endParaRPr>
          </a:p>
        </p:txBody>
      </p:sp>
      <p:pic>
        <p:nvPicPr>
          <p:cNvPr id="115714" name="Picture 2"/>
          <p:cNvPicPr>
            <a:picLocks noChangeAspect="1" noChangeArrowheads="1"/>
          </p:cNvPicPr>
          <p:nvPr/>
        </p:nvPicPr>
        <p:blipFill>
          <a:blip r:embed="rId2" cstate="print"/>
          <a:srcRect/>
          <a:stretch>
            <a:fillRect/>
          </a:stretch>
        </p:blipFill>
        <p:spPr bwMode="auto">
          <a:xfrm>
            <a:off x="4229100" y="4155303"/>
            <a:ext cx="5283200" cy="1656080"/>
          </a:xfrm>
          <a:prstGeom prst="rect">
            <a:avLst/>
          </a:prstGeom>
          <a:solidFill>
            <a:srgbClr val="FFFFFF">
              <a:shade val="85000"/>
            </a:srgbClr>
          </a:solidFill>
          <a:ln w="28575" cap="sq">
            <a:solidFill>
              <a:schemeClr val="tx1">
                <a:lumMod val="95000"/>
                <a:lumOff val="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04209307"/>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59971" y="422648"/>
            <a:ext cx="6455229" cy="680449"/>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Garamond" pitchFamily="18" charset="0"/>
                <a:cs typeface="Calibri" pitchFamily="34" charset="0"/>
              </a:rPr>
              <a:t>Google Plus (Google+)</a:t>
            </a:r>
            <a:endParaRPr lang="en-US" sz="3600" dirty="0">
              <a:ln w="500">
                <a:noFill/>
              </a:ln>
              <a:solidFill>
                <a:srgbClr val="0000CC"/>
              </a:solidFill>
              <a:latin typeface="Garamond" pitchFamily="18" charset="0"/>
              <a:cs typeface="Calibri" pitchFamily="34" charset="0"/>
            </a:endParaRPr>
          </a:p>
        </p:txBody>
      </p:sp>
      <p:sp>
        <p:nvSpPr>
          <p:cNvPr id="2" name="Content Placeholder 1"/>
          <p:cNvSpPr>
            <a:spLocks noGrp="1"/>
          </p:cNvSpPr>
          <p:nvPr>
            <p:ph idx="1"/>
          </p:nvPr>
        </p:nvSpPr>
        <p:spPr>
          <a:xfrm>
            <a:off x="479879" y="1930303"/>
            <a:ext cx="10261600" cy="5597168"/>
          </a:xfrm>
        </p:spPr>
        <p:txBody>
          <a:bodyPr lIns="116979" tIns="58490" rIns="116979" bIns="58490">
            <a:normAutofit/>
          </a:bodyPr>
          <a:lstStyle/>
          <a:p>
            <a:r>
              <a:rPr lang="en-US" sz="3600" b="1" dirty="0">
                <a:solidFill>
                  <a:srgbClr val="3B3B3B"/>
                </a:solidFill>
                <a:latin typeface="Garamond" pitchFamily="18" charset="0"/>
                <a:cs typeface="Calibri" pitchFamily="34" charset="0"/>
              </a:rPr>
              <a:t>Social networking and identity service owned and operated by Google Inc.</a:t>
            </a:r>
          </a:p>
          <a:p>
            <a:pPr>
              <a:spcBef>
                <a:spcPts val="0"/>
              </a:spcBef>
            </a:pPr>
            <a:endParaRPr lang="en-US" sz="3600" b="1" dirty="0">
              <a:solidFill>
                <a:srgbClr val="3B3B3B"/>
              </a:solidFill>
              <a:latin typeface="Garamond" pitchFamily="18" charset="0"/>
              <a:cs typeface="Calibri" pitchFamily="34" charset="0"/>
            </a:endParaRPr>
          </a:p>
          <a:p>
            <a:r>
              <a:rPr lang="en-US" sz="3600" b="1" dirty="0">
                <a:solidFill>
                  <a:srgbClr val="3B3B3B"/>
                </a:solidFill>
                <a:latin typeface="Garamond" pitchFamily="18" charset="0"/>
                <a:cs typeface="Calibri" pitchFamily="34" charset="0"/>
              </a:rPr>
              <a:t>Second-largest social networking site in the world</a:t>
            </a:r>
          </a:p>
          <a:p>
            <a:endParaRPr lang="en-US" sz="3600" b="1" dirty="0">
              <a:solidFill>
                <a:srgbClr val="3B3B3B"/>
              </a:solidFill>
              <a:latin typeface="Garamond" pitchFamily="18" charset="0"/>
              <a:cs typeface="Calibri" pitchFamily="34" charset="0"/>
            </a:endParaRPr>
          </a:p>
          <a:p>
            <a:r>
              <a:rPr lang="en-US" sz="3600" b="1" dirty="0">
                <a:solidFill>
                  <a:srgbClr val="3B3B3B"/>
                </a:solidFill>
                <a:latin typeface="Garamond" pitchFamily="18" charset="0"/>
                <a:cs typeface="Calibri" pitchFamily="34" charset="0"/>
              </a:rPr>
              <a:t>359+ Million active users</a:t>
            </a:r>
          </a:p>
          <a:p>
            <a:endParaRPr lang="en-US" sz="3600" dirty="0">
              <a:solidFill>
                <a:srgbClr val="3B3B3B"/>
              </a:solidFill>
              <a:latin typeface="Calibri" pitchFamily="34" charset="0"/>
              <a:cs typeface="Calibri" pitchFamily="34" charset="0"/>
            </a:endParaRPr>
          </a:p>
        </p:txBody>
      </p:sp>
      <p:pic>
        <p:nvPicPr>
          <p:cNvPr id="7" name="Picture 14" descr="Image result for google+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3662" y="5705280"/>
            <a:ext cx="1822191" cy="1822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304023"/>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76400" y="212272"/>
            <a:ext cx="4470400" cy="926483"/>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Garamond" pitchFamily="18" charset="0"/>
                <a:cs typeface="Calibri" pitchFamily="34" charset="0"/>
              </a:rPr>
              <a:t>Some basics…</a:t>
            </a:r>
            <a:endParaRPr lang="en-US" sz="3600" dirty="0">
              <a:ln w="500">
                <a:noFill/>
              </a:ln>
              <a:solidFill>
                <a:srgbClr val="0000CC"/>
              </a:solidFill>
              <a:latin typeface="Garamond" pitchFamily="18" charset="0"/>
              <a:cs typeface="Calibri" pitchFamily="34" charset="0"/>
            </a:endParaRPr>
          </a:p>
        </p:txBody>
      </p:sp>
      <p:sp>
        <p:nvSpPr>
          <p:cNvPr id="2" name="Content Placeholder 1"/>
          <p:cNvSpPr>
            <a:spLocks noGrp="1"/>
          </p:cNvSpPr>
          <p:nvPr>
            <p:ph idx="1"/>
          </p:nvPr>
        </p:nvSpPr>
        <p:spPr>
          <a:xfrm>
            <a:off x="245836" y="1670837"/>
            <a:ext cx="9945914" cy="5464681"/>
          </a:xfrm>
        </p:spPr>
        <p:txBody>
          <a:bodyPr lIns="116979" tIns="58490" rIns="116979" bIns="58490">
            <a:normAutofit/>
          </a:bodyPr>
          <a:lstStyle/>
          <a:p>
            <a:pPr>
              <a:spcBef>
                <a:spcPts val="0"/>
              </a:spcBef>
            </a:pPr>
            <a:r>
              <a:rPr lang="en-US" sz="2800" b="1" dirty="0">
                <a:solidFill>
                  <a:srgbClr val="3B3B3B"/>
                </a:solidFill>
                <a:latin typeface="Garamond" pitchFamily="18" charset="0"/>
                <a:cs typeface="Calibri" pitchFamily="34" charset="0"/>
              </a:rPr>
              <a:t>Follow for Pages and Add for People</a:t>
            </a:r>
          </a:p>
          <a:p>
            <a:pPr>
              <a:spcBef>
                <a:spcPts val="0"/>
              </a:spcBef>
            </a:pPr>
            <a:endParaRPr lang="en-US" sz="2800" b="1" dirty="0">
              <a:solidFill>
                <a:srgbClr val="3B3B3B"/>
              </a:solidFill>
              <a:latin typeface="Garamond" pitchFamily="18" charset="0"/>
              <a:cs typeface="Calibri" pitchFamily="34" charset="0"/>
            </a:endParaRPr>
          </a:p>
          <a:p>
            <a:pPr>
              <a:spcBef>
                <a:spcPts val="0"/>
              </a:spcBef>
            </a:pPr>
            <a:r>
              <a:rPr lang="en-US" sz="2800" b="1" dirty="0">
                <a:solidFill>
                  <a:srgbClr val="3B3B3B"/>
                </a:solidFill>
                <a:latin typeface="Garamond" pitchFamily="18" charset="0"/>
                <a:cs typeface="Calibri" pitchFamily="34" charset="0"/>
              </a:rPr>
              <a:t>"Circles" enable users to organize people into groups for sharing</a:t>
            </a:r>
          </a:p>
          <a:p>
            <a:pPr>
              <a:spcBef>
                <a:spcPts val="0"/>
              </a:spcBef>
            </a:pPr>
            <a:endParaRPr lang="en-US" sz="2800" b="1" dirty="0">
              <a:solidFill>
                <a:srgbClr val="3B3B3B"/>
              </a:solidFill>
              <a:latin typeface="Garamond" pitchFamily="18" charset="0"/>
              <a:cs typeface="Calibri" pitchFamily="34" charset="0"/>
            </a:endParaRPr>
          </a:p>
          <a:p>
            <a:pPr>
              <a:spcBef>
                <a:spcPts val="0"/>
              </a:spcBef>
            </a:pPr>
            <a:r>
              <a:rPr lang="en-US" sz="2800" b="1" dirty="0">
                <a:solidFill>
                  <a:srgbClr val="3B3B3B"/>
                </a:solidFill>
                <a:latin typeface="Garamond" pitchFamily="18" charset="0"/>
                <a:cs typeface="Calibri" pitchFamily="34" charset="0"/>
              </a:rPr>
              <a:t>"Hangouts" are places used to facilitate group video chat (with a maximum of 10 people</a:t>
            </a:r>
          </a:p>
          <a:p>
            <a:pPr>
              <a:spcBef>
                <a:spcPts val="0"/>
              </a:spcBef>
            </a:pPr>
            <a:endParaRPr lang="en-US" sz="2800" b="1" dirty="0">
              <a:solidFill>
                <a:srgbClr val="3B3B3B"/>
              </a:solidFill>
              <a:latin typeface="Garamond" pitchFamily="18" charset="0"/>
              <a:cs typeface="Calibri" pitchFamily="34" charset="0"/>
            </a:endParaRPr>
          </a:p>
          <a:p>
            <a:pPr>
              <a:spcBef>
                <a:spcPts val="0"/>
              </a:spcBef>
            </a:pPr>
            <a:r>
              <a:rPr lang="en-US" sz="2800" b="1" dirty="0">
                <a:solidFill>
                  <a:srgbClr val="3B3B3B"/>
                </a:solidFill>
                <a:latin typeface="Garamond" pitchFamily="18" charset="0"/>
                <a:cs typeface="Calibri" pitchFamily="34" charset="0"/>
              </a:rPr>
              <a:t>“Hashtags” (#) - </a:t>
            </a:r>
            <a:r>
              <a:rPr lang="en-US" sz="2800" dirty="0">
                <a:solidFill>
                  <a:srgbClr val="3B3B3B"/>
                </a:solidFill>
                <a:latin typeface="Garamond" pitchFamily="18" charset="0"/>
                <a:cs typeface="Calibri" pitchFamily="34" charset="0"/>
              </a:rPr>
              <a:t>beginning of a word or CamelCase, are hyperlinked to the most recent or highest-trending search results within Google+ </a:t>
            </a:r>
          </a:p>
        </p:txBody>
      </p:sp>
    </p:spTree>
    <p:extLst>
      <p:ext uri="{BB962C8B-B14F-4D97-AF65-F5344CB8AC3E}">
        <p14:creationId xmlns:p14="http://schemas.microsoft.com/office/powerpoint/2010/main" val="10895110"/>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119414" y="6776356"/>
            <a:ext cx="10842171" cy="831765"/>
          </a:xfrm>
        </p:spPr>
        <p:txBody>
          <a:bodyPr>
            <a:normAutofit/>
          </a:bodyPr>
          <a:lstStyle/>
          <a:p>
            <a:r>
              <a:rPr lang="en-US" sz="3600" dirty="0">
                <a:ln w="500">
                  <a:solidFill>
                    <a:schemeClr val="tx1"/>
                  </a:solidFill>
                </a:ln>
                <a:solidFill>
                  <a:schemeClr val="tx1"/>
                </a:solidFill>
                <a:latin typeface="Garamond" pitchFamily="18" charset="0"/>
                <a:cs typeface="Calibri" pitchFamily="34" charset="0"/>
              </a:rPr>
              <a:t>The “Official” Search on Google-Plus</a:t>
            </a:r>
            <a:endParaRPr lang="en-US" sz="3600" dirty="0">
              <a:ln w="500">
                <a:solidFill>
                  <a:schemeClr val="tx1"/>
                </a:solidFill>
              </a:ln>
              <a:solidFill>
                <a:schemeClr val="tx1"/>
              </a:solidFill>
              <a:latin typeface="Garamond" pitchFamily="18" charset="0"/>
            </a:endParaRPr>
          </a:p>
        </p:txBody>
      </p:sp>
      <p:pic>
        <p:nvPicPr>
          <p:cNvPr id="6" name="Picture Placeholder 5"/>
          <p:cNvPicPr>
            <a:picLocks noGrp="1"/>
          </p:cNvPicPr>
          <p:nvPr>
            <p:ph type="pic" idx="1"/>
          </p:nvPr>
        </p:nvPicPr>
        <p:blipFill>
          <a:blip r:embed="rId2" cstate="print"/>
          <a:srcRect l="12518" r="12518"/>
          <a:stretch>
            <a:fillRect/>
          </a:stretch>
        </p:blipFill>
        <p:spPr bwMode="auto">
          <a:xfrm>
            <a:off x="2133600" y="1751918"/>
            <a:ext cx="7315200" cy="4968240"/>
          </a:xfrm>
          <a:prstGeom prst="rect">
            <a:avLst/>
          </a:prstGeom>
          <a:noFill/>
          <a:ln w="28575">
            <a:solidFill>
              <a:schemeClr val="tx1"/>
            </a:solidFill>
            <a:miter lim="800000"/>
            <a:headEnd/>
            <a:tailEnd/>
          </a:ln>
        </p:spPr>
      </p:pic>
      <p:sp>
        <p:nvSpPr>
          <p:cNvPr id="9" name="Text Placeholder 8"/>
          <p:cNvSpPr>
            <a:spLocks noGrp="1"/>
          </p:cNvSpPr>
          <p:nvPr>
            <p:ph type="body" sz="half" idx="2"/>
          </p:nvPr>
        </p:nvSpPr>
        <p:spPr>
          <a:xfrm>
            <a:off x="2133600" y="7492613"/>
            <a:ext cx="7315200" cy="971796"/>
          </a:xfrm>
        </p:spPr>
        <p:txBody>
          <a:bodyPr>
            <a:normAutofit/>
          </a:bodyPr>
          <a:lstStyle/>
          <a:p>
            <a:pPr algn="l"/>
            <a:r>
              <a:rPr lang="en-US" sz="3600" b="1" dirty="0">
                <a:ln>
                  <a:solidFill>
                    <a:schemeClr val="tx1"/>
                  </a:solidFill>
                </a:ln>
                <a:latin typeface="Garamond" pitchFamily="18" charset="0"/>
                <a:cs typeface="Calibri" pitchFamily="34" charset="0"/>
              </a:rPr>
              <a:t>Can search people, company, etc</a:t>
            </a:r>
            <a:endParaRPr lang="en-US" sz="3600" dirty="0">
              <a:ln>
                <a:solidFill>
                  <a:schemeClr val="tx1"/>
                </a:solidFill>
              </a:ln>
              <a:latin typeface="Garamond" pitchFamily="18" charset="0"/>
            </a:endParaRPr>
          </a:p>
        </p:txBody>
      </p:sp>
    </p:spTree>
    <p:extLst>
      <p:ext uri="{BB962C8B-B14F-4D97-AF65-F5344CB8AC3E}">
        <p14:creationId xmlns:p14="http://schemas.microsoft.com/office/powerpoint/2010/main" val="2840331729"/>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2272" y="424543"/>
            <a:ext cx="10225314" cy="623924"/>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Garamond" pitchFamily="18" charset="0"/>
                <a:cs typeface="Calibri" pitchFamily="34" charset="0"/>
              </a:rPr>
              <a:t>The “Official” Search on Google-Plus</a:t>
            </a:r>
            <a:endParaRPr lang="en-US" sz="3600" dirty="0">
              <a:ln w="500">
                <a:noFill/>
              </a:ln>
              <a:solidFill>
                <a:srgbClr val="0000CC"/>
              </a:solidFill>
              <a:latin typeface="Garamond" pitchFamily="18" charset="0"/>
              <a:cs typeface="Calibri" pitchFamily="34" charset="0"/>
            </a:endParaRPr>
          </a:p>
        </p:txBody>
      </p:sp>
      <p:sp>
        <p:nvSpPr>
          <p:cNvPr id="2" name="Content Placeholder 1"/>
          <p:cNvSpPr>
            <a:spLocks noGrp="1"/>
          </p:cNvSpPr>
          <p:nvPr>
            <p:ph idx="1"/>
          </p:nvPr>
        </p:nvSpPr>
        <p:spPr>
          <a:xfrm>
            <a:off x="509814" y="1742751"/>
            <a:ext cx="10972800" cy="5464681"/>
          </a:xfrm>
        </p:spPr>
        <p:txBody>
          <a:bodyPr lIns="116979" tIns="58490" rIns="116979" bIns="58490">
            <a:normAutofit/>
          </a:bodyPr>
          <a:lstStyle/>
          <a:p>
            <a:r>
              <a:rPr lang="en-US" sz="3600" b="1" dirty="0">
                <a:solidFill>
                  <a:srgbClr val="3B3B3B"/>
                </a:solidFill>
                <a:latin typeface="Garamond" pitchFamily="18" charset="0"/>
                <a:cs typeface="Calibri" pitchFamily="34" charset="0"/>
              </a:rPr>
              <a:t>Can take help of filters to narrow the search</a:t>
            </a:r>
            <a:endParaRPr lang="en-US" sz="3600" b="1" dirty="0">
              <a:solidFill>
                <a:srgbClr val="3B3B3B"/>
              </a:solidFill>
              <a:latin typeface="Garamond" pitchFamily="18" charset="0"/>
              <a:cs typeface="Calibri" pitchFamily="34" charset="0"/>
            </a:endParaRPr>
          </a:p>
        </p:txBody>
      </p:sp>
      <p:pic>
        <p:nvPicPr>
          <p:cNvPr id="5" name="Picture 4"/>
          <p:cNvPicPr/>
          <p:nvPr/>
        </p:nvPicPr>
        <p:blipFill>
          <a:blip r:embed="rId2" cstate="print"/>
          <a:srcRect l="50160" t="19088" r="9135" b="7407"/>
          <a:stretch>
            <a:fillRect/>
          </a:stretch>
        </p:blipFill>
        <p:spPr bwMode="auto">
          <a:xfrm>
            <a:off x="2873828" y="2815718"/>
            <a:ext cx="5689600" cy="3875687"/>
          </a:xfrm>
          <a:prstGeom prst="rect">
            <a:avLst/>
          </a:prstGeom>
          <a:solidFill>
            <a:srgbClr val="FFFFFF">
              <a:shade val="85000"/>
            </a:srgbClr>
          </a:solidFill>
          <a:ln w="28575" cap="sq">
            <a:solidFill>
              <a:schemeClr val="tx1">
                <a:lumMod val="95000"/>
                <a:lumOff val="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74641427"/>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6043" y="255146"/>
            <a:ext cx="5811157" cy="1232476"/>
          </a:xfrm>
          <a:solidFill>
            <a:schemeClr val="bg1"/>
          </a:solidFill>
          <a:ln>
            <a:noFill/>
          </a:ln>
          <a:effectLst>
            <a:glow rad="101600">
              <a:schemeClr val="accent1">
                <a:satMod val="175000"/>
                <a:alpha val="40000"/>
              </a:schemeClr>
            </a:glow>
          </a:effectLst>
        </p:spPr>
        <p:txBody>
          <a:bodyPr vert="horz" lIns="45720" tIns="0" rIns="45720" bIns="0" anchor="b" anchorCtr="0">
            <a:normAutofit/>
          </a:bodyPr>
          <a:lstStyle/>
          <a:p>
            <a:r>
              <a:rPr lang="en-US" sz="3600" dirty="0">
                <a:ln w="500">
                  <a:noFill/>
                </a:ln>
                <a:solidFill>
                  <a:srgbClr val="0000CC"/>
                </a:solidFill>
                <a:latin typeface="Garamond" pitchFamily="18" charset="0"/>
                <a:cs typeface="Calibri" pitchFamily="34" charset="0"/>
              </a:rPr>
              <a:t>Can find classmates….</a:t>
            </a:r>
            <a:endParaRPr lang="en-US" sz="3600" dirty="0">
              <a:ln w="500">
                <a:noFill/>
              </a:ln>
              <a:solidFill>
                <a:srgbClr val="0000CC"/>
              </a:solidFill>
              <a:latin typeface="Garamond" pitchFamily="18" charset="0"/>
              <a:cs typeface="Calibri" pitchFamily="34" charset="0"/>
            </a:endParaRPr>
          </a:p>
        </p:txBody>
      </p:sp>
      <p:sp>
        <p:nvSpPr>
          <p:cNvPr id="2" name="Content Placeholder 1"/>
          <p:cNvSpPr>
            <a:spLocks noGrp="1"/>
          </p:cNvSpPr>
          <p:nvPr>
            <p:ph idx="1"/>
          </p:nvPr>
        </p:nvSpPr>
        <p:spPr>
          <a:xfrm>
            <a:off x="930729" y="1932094"/>
            <a:ext cx="11261271" cy="5464681"/>
          </a:xfrm>
        </p:spPr>
        <p:txBody>
          <a:bodyPr lIns="116979" tIns="58490" rIns="116979" bIns="58490"/>
          <a:lstStyle/>
          <a:p>
            <a:r>
              <a:rPr lang="en-US" sz="3600" b="1" dirty="0">
                <a:solidFill>
                  <a:srgbClr val="3B3B3B"/>
                </a:solidFill>
                <a:latin typeface="Garamond" pitchFamily="18" charset="0"/>
                <a:cs typeface="Calibri" pitchFamily="34" charset="0"/>
              </a:rPr>
              <a:t>You can search for your classmates and follow them</a:t>
            </a:r>
          </a:p>
          <a:p>
            <a:endParaRPr lang="en-US" dirty="0">
              <a:solidFill>
                <a:srgbClr val="3B3B3B"/>
              </a:solidFill>
            </a:endParaRPr>
          </a:p>
        </p:txBody>
      </p:sp>
      <p:pic>
        <p:nvPicPr>
          <p:cNvPr id="4" name="Picture 3"/>
          <p:cNvPicPr/>
          <p:nvPr/>
        </p:nvPicPr>
        <p:blipFill>
          <a:blip r:embed="rId2" cstate="print"/>
          <a:srcRect l="28525" t="26211" r="20353" b="18803"/>
          <a:stretch>
            <a:fillRect/>
          </a:stretch>
        </p:blipFill>
        <p:spPr bwMode="auto">
          <a:xfrm>
            <a:off x="527957" y="2801579"/>
            <a:ext cx="4267200" cy="2576124"/>
          </a:xfrm>
          <a:prstGeom prst="rect">
            <a:avLst/>
          </a:prstGeom>
          <a:solidFill>
            <a:srgbClr val="FFFFFF">
              <a:shade val="85000"/>
            </a:srgbClr>
          </a:solidFill>
          <a:ln w="28575" cap="sq">
            <a:solidFill>
              <a:schemeClr val="tx1">
                <a:lumMod val="95000"/>
                <a:lumOff val="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p:nvPr/>
        </p:nvPicPr>
        <p:blipFill>
          <a:blip r:embed="rId3" cstate="print"/>
          <a:srcRect l="32051" t="22792" r="8974" b="7407"/>
          <a:stretch>
            <a:fillRect/>
          </a:stretch>
        </p:blipFill>
        <p:spPr bwMode="auto">
          <a:xfrm>
            <a:off x="5125357" y="4089641"/>
            <a:ext cx="5283200" cy="3496169"/>
          </a:xfrm>
          <a:prstGeom prst="rect">
            <a:avLst/>
          </a:prstGeom>
          <a:solidFill>
            <a:srgbClr val="FFFFFF">
              <a:shade val="85000"/>
            </a:srgbClr>
          </a:solidFill>
          <a:ln w="28575" cap="sq">
            <a:solidFill>
              <a:schemeClr val="tx1">
                <a:lumMod val="95000"/>
                <a:lumOff val="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45872917"/>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57150"/>
            <a:ext cx="10820400" cy="628650"/>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90000" lnSpcReduction="10000"/>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pPr lvl="0" algn="ctr"/>
            <a:r>
              <a:rPr lang="en-US" sz="4000" dirty="0" smtClean="0">
                <a:ln w="500">
                  <a:solidFill>
                    <a:schemeClr val="bg1"/>
                  </a:solidFill>
                </a:ln>
                <a:solidFill>
                  <a:schemeClr val="bg1"/>
                </a:solidFill>
                <a:latin typeface="Garamond" pitchFamily="18" charset="0"/>
              </a:rPr>
              <a:t>Purpose </a:t>
            </a:r>
            <a:r>
              <a:rPr lang="en-US" sz="4000" dirty="0">
                <a:ln w="500">
                  <a:solidFill>
                    <a:schemeClr val="bg1"/>
                  </a:solidFill>
                </a:ln>
                <a:solidFill>
                  <a:schemeClr val="bg1"/>
                </a:solidFill>
                <a:latin typeface="Garamond" pitchFamily="18" charset="0"/>
              </a:rPr>
              <a:t>focused Tools &amp; </a:t>
            </a:r>
            <a:r>
              <a:rPr lang="en-US" sz="4000" dirty="0" smtClean="0">
                <a:ln w="500">
                  <a:solidFill>
                    <a:schemeClr val="bg1"/>
                  </a:solidFill>
                </a:ln>
                <a:solidFill>
                  <a:schemeClr val="bg1"/>
                </a:solidFill>
                <a:latin typeface="Garamond" pitchFamily="18" charset="0"/>
              </a:rPr>
              <a:t>Techniques</a:t>
            </a:r>
            <a:endParaRPr lang="en-IN" sz="4000" dirty="0">
              <a:ln w="500">
                <a:solidFill>
                  <a:schemeClr val="bg1"/>
                </a:solidFill>
              </a:ln>
              <a:solidFill>
                <a:schemeClr val="bg1"/>
              </a:solidFill>
              <a:latin typeface="Garamond" pitchFamily="18" charset="0"/>
            </a:endParaRPr>
          </a:p>
        </p:txBody>
      </p:sp>
      <p:sp>
        <p:nvSpPr>
          <p:cNvPr id="5" name="TextBox 4"/>
          <p:cNvSpPr txBox="1"/>
          <p:nvPr/>
        </p:nvSpPr>
        <p:spPr>
          <a:xfrm>
            <a:off x="342899" y="1224642"/>
            <a:ext cx="9862457" cy="2831544"/>
          </a:xfrm>
          <a:prstGeom prst="rect">
            <a:avLst/>
          </a:prstGeom>
          <a:noFill/>
        </p:spPr>
        <p:txBody>
          <a:bodyPr wrap="square" rtlCol="0">
            <a:spAutoFit/>
          </a:bodyPr>
          <a:lstStyle/>
          <a:p>
            <a:pPr algn="just"/>
            <a:r>
              <a:rPr lang="en-US" sz="2000" b="1" dirty="0">
                <a:latin typeface="Garamond" pitchFamily="18" charset="0"/>
              </a:rPr>
              <a:t>Now we will look at the Tools and Techniques other than the Social Platforms. There are many tools and techniques, which can help you </a:t>
            </a:r>
            <a:r>
              <a:rPr lang="en-US" sz="2000" b="1" dirty="0" smtClean="0">
                <a:latin typeface="Garamond" pitchFamily="18" charset="0"/>
              </a:rPr>
              <a:t>to handle </a:t>
            </a:r>
            <a:r>
              <a:rPr lang="en-US" sz="2000" b="1" dirty="0">
                <a:latin typeface="Garamond" pitchFamily="18" charset="0"/>
              </a:rPr>
              <a:t>the social media and social recruiting and make it more </a:t>
            </a:r>
            <a:r>
              <a:rPr lang="en-US" sz="2000" b="1" dirty="0" smtClean="0">
                <a:latin typeface="Garamond" pitchFamily="18" charset="0"/>
              </a:rPr>
              <a:t>productive for </a:t>
            </a:r>
            <a:r>
              <a:rPr lang="en-US" sz="2000" b="1" dirty="0">
                <a:latin typeface="Garamond" pitchFamily="18" charset="0"/>
              </a:rPr>
              <a:t>you.</a:t>
            </a:r>
            <a:endParaRPr lang="en-IN" sz="2000" b="1" dirty="0">
              <a:latin typeface="Garamond" pitchFamily="18" charset="0"/>
            </a:endParaRPr>
          </a:p>
          <a:p>
            <a:pPr algn="just"/>
            <a:r>
              <a:rPr lang="en-US" sz="2000" b="1" dirty="0">
                <a:latin typeface="Garamond" pitchFamily="18" charset="0"/>
              </a:rPr>
              <a:t> </a:t>
            </a:r>
            <a:endParaRPr lang="en-IN" sz="1600" b="1" dirty="0">
              <a:latin typeface="Garamond" pitchFamily="18" charset="0"/>
            </a:endParaRPr>
          </a:p>
          <a:p>
            <a:pPr marL="800100" lvl="1" indent="-342900">
              <a:buClr>
                <a:srgbClr val="FF0000"/>
              </a:buClr>
              <a:buFont typeface="Trebuchet MS" pitchFamily="34" charset="0"/>
              <a:buChar char="®"/>
            </a:pPr>
            <a:r>
              <a:rPr lang="en-US" sz="2000" b="1" dirty="0">
                <a:latin typeface="Garamond" pitchFamily="18" charset="0"/>
              </a:rPr>
              <a:t>Social Media Monitoring Tools</a:t>
            </a:r>
            <a:endParaRPr lang="en-IN" sz="2000" b="1" dirty="0">
              <a:latin typeface="Garamond" pitchFamily="18" charset="0"/>
            </a:endParaRPr>
          </a:p>
          <a:p>
            <a:pPr marL="800100" lvl="1" indent="-342900">
              <a:buClr>
                <a:srgbClr val="FF0000"/>
              </a:buClr>
              <a:buFont typeface="Trebuchet MS" pitchFamily="34" charset="0"/>
              <a:buChar char="®"/>
            </a:pPr>
            <a:r>
              <a:rPr lang="en-US" sz="2000" b="1" dirty="0">
                <a:latin typeface="Garamond" pitchFamily="18" charset="0"/>
              </a:rPr>
              <a:t>Tools to Enhance productivity</a:t>
            </a:r>
            <a:endParaRPr lang="en-IN" sz="2000" b="1" dirty="0">
              <a:latin typeface="Garamond" pitchFamily="18" charset="0"/>
            </a:endParaRPr>
          </a:p>
          <a:p>
            <a:pPr marL="800100" lvl="1" indent="-342900">
              <a:buClr>
                <a:srgbClr val="FF0000"/>
              </a:buClr>
              <a:buFont typeface="Trebuchet MS" pitchFamily="34" charset="0"/>
              <a:buChar char="®"/>
            </a:pPr>
            <a:r>
              <a:rPr lang="en-US" sz="2000" b="1" dirty="0">
                <a:latin typeface="Garamond" pitchFamily="18" charset="0"/>
              </a:rPr>
              <a:t>Managing the Social Media</a:t>
            </a:r>
            <a:endParaRPr lang="en-IN" sz="2000" b="1" dirty="0">
              <a:latin typeface="Garamond" pitchFamily="18" charset="0"/>
            </a:endParaRPr>
          </a:p>
          <a:p>
            <a:pPr marL="800100" lvl="1" indent="-342900">
              <a:buClr>
                <a:srgbClr val="FF0000"/>
              </a:buClr>
              <a:buFont typeface="Trebuchet MS" pitchFamily="34" charset="0"/>
              <a:buChar char="®"/>
            </a:pPr>
            <a:r>
              <a:rPr lang="en-US" sz="2000" b="1" dirty="0">
                <a:latin typeface="Garamond" pitchFamily="18" charset="0"/>
              </a:rPr>
              <a:t>Tools for Content Creation</a:t>
            </a:r>
            <a:endParaRPr lang="en-IN" sz="2000" b="1" dirty="0">
              <a:latin typeface="Garamond" pitchFamily="18" charset="0"/>
            </a:endParaRPr>
          </a:p>
          <a:p>
            <a:endParaRPr lang="en-IN" dirty="0"/>
          </a:p>
        </p:txBody>
      </p:sp>
      <p:graphicFrame>
        <p:nvGraphicFramePr>
          <p:cNvPr id="6" name="Table 5"/>
          <p:cNvGraphicFramePr>
            <a:graphicFrameLocks noGrp="1"/>
          </p:cNvGraphicFramePr>
          <p:nvPr>
            <p:extLst>
              <p:ext uri="{D42A27DB-BD31-4B8C-83A1-F6EECF244321}">
                <p14:modId xmlns:p14="http://schemas.microsoft.com/office/powerpoint/2010/main" val="1374747965"/>
              </p:ext>
            </p:extLst>
          </p:nvPr>
        </p:nvGraphicFramePr>
        <p:xfrm>
          <a:off x="791029" y="4059766"/>
          <a:ext cx="9153071" cy="3876040"/>
        </p:xfrm>
        <a:graphic>
          <a:graphicData uri="http://schemas.openxmlformats.org/drawingml/2006/table">
            <a:tbl>
              <a:tblPr firstRow="1" bandRow="1">
                <a:tableStyleId>{5940675A-B579-460E-94D1-54222C63F5DA}</a:tableStyleId>
              </a:tblPr>
              <a:tblGrid>
                <a:gridCol w="2032000"/>
                <a:gridCol w="2032000"/>
                <a:gridCol w="2032000"/>
                <a:gridCol w="3057071"/>
              </a:tblGrid>
              <a:tr h="370840">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2000" b="1" dirty="0" smtClean="0">
                          <a:latin typeface="Garamond" pitchFamily="18" charset="0"/>
                        </a:rPr>
                        <a:t>Social Media Monitoring Tools</a:t>
                      </a:r>
                      <a:endParaRPr lang="en-IN" sz="2000" b="1" dirty="0" smtClean="0">
                        <a:latin typeface="Garamond" pitchFamily="18" charset="0"/>
                      </a:endParaRPr>
                    </a:p>
                    <a:p>
                      <a:pPr algn="ctr"/>
                      <a:endParaRPr lang="en-IN" dirty="0"/>
                    </a:p>
                  </a:txBody>
                  <a:tcPr>
                    <a:solidFill>
                      <a:schemeClr val="tx2">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2000" b="1" dirty="0" smtClean="0">
                          <a:latin typeface="Garamond" pitchFamily="18" charset="0"/>
                        </a:rPr>
                        <a:t>Tools to Enhance Productivity</a:t>
                      </a:r>
                      <a:endParaRPr lang="en-IN" sz="2000" b="1" dirty="0" smtClean="0">
                        <a:latin typeface="Garamond" pitchFamily="18" charset="0"/>
                      </a:endParaRPr>
                    </a:p>
                    <a:p>
                      <a:pPr algn="ctr"/>
                      <a:endParaRPr lang="en-IN" dirty="0"/>
                    </a:p>
                  </a:txBody>
                  <a:tcPr>
                    <a:solidFill>
                      <a:schemeClr val="tx2">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2000" b="1" dirty="0" smtClean="0">
                          <a:latin typeface="Garamond" pitchFamily="18" charset="0"/>
                        </a:rPr>
                        <a:t>Managing the Social Media</a:t>
                      </a:r>
                      <a:endParaRPr lang="en-IN" sz="2000" b="1" dirty="0" smtClean="0">
                        <a:latin typeface="Garamond" pitchFamily="18" charset="0"/>
                      </a:endParaRPr>
                    </a:p>
                    <a:p>
                      <a:pPr algn="ctr"/>
                      <a:endParaRPr lang="en-IN" dirty="0"/>
                    </a:p>
                  </a:txBody>
                  <a:tcPr>
                    <a:solidFill>
                      <a:schemeClr val="tx2">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2000" b="1" dirty="0" smtClean="0">
                          <a:latin typeface="Garamond" pitchFamily="18" charset="0"/>
                        </a:rPr>
                        <a:t>Tools for Content Creation</a:t>
                      </a:r>
                      <a:endParaRPr lang="en-IN" sz="2000" b="1" dirty="0" smtClean="0">
                        <a:latin typeface="Garamond" pitchFamily="18" charset="0"/>
                      </a:endParaRPr>
                    </a:p>
                    <a:p>
                      <a:pPr algn="ctr"/>
                      <a:endParaRPr lang="en-IN" dirty="0"/>
                    </a:p>
                  </a:txBody>
                  <a:tcPr>
                    <a:solidFill>
                      <a:schemeClr val="tx2">
                        <a:lumMod val="20000"/>
                        <a:lumOff val="80000"/>
                      </a:schemeClr>
                    </a:solidFill>
                  </a:tcPr>
                </a:tc>
              </a:tr>
              <a:tr h="370840">
                <a:tc>
                  <a:txBody>
                    <a:bodyPr/>
                    <a:lstStyle/>
                    <a:p>
                      <a:pPr algn="ctr"/>
                      <a:r>
                        <a:rPr lang="en-IN" dirty="0" smtClean="0"/>
                        <a:t>Social Mention</a:t>
                      </a:r>
                      <a:endParaRPr lang="en-IN" dirty="0"/>
                    </a:p>
                  </a:txBody>
                  <a:tcPr/>
                </a:tc>
                <a:tc>
                  <a:txBody>
                    <a:bodyPr/>
                    <a:lstStyle/>
                    <a:p>
                      <a:pPr algn="ctr"/>
                      <a:r>
                        <a:rPr lang="en-IN" dirty="0" smtClean="0"/>
                        <a:t>Dlvr.it</a:t>
                      </a:r>
                      <a:endParaRPr lang="en-IN" dirty="0"/>
                    </a:p>
                  </a:txBody>
                  <a:tcPr/>
                </a:tc>
                <a:tc>
                  <a:txBody>
                    <a:bodyPr/>
                    <a:lstStyle/>
                    <a:p>
                      <a:pPr algn="ctr"/>
                      <a:r>
                        <a:rPr lang="en-IN" dirty="0" smtClean="0"/>
                        <a:t>Social Flow</a:t>
                      </a:r>
                      <a:endParaRPr lang="en-IN" dirty="0"/>
                    </a:p>
                  </a:txBody>
                  <a:tcPr/>
                </a:tc>
                <a:tc>
                  <a:txBody>
                    <a:bodyPr/>
                    <a:lstStyle/>
                    <a:p>
                      <a:pPr algn="ctr"/>
                      <a:r>
                        <a:rPr lang="en-IN" dirty="0" smtClean="0"/>
                        <a:t>Scoop.it</a:t>
                      </a:r>
                      <a:endParaRPr lang="en-IN" dirty="0"/>
                    </a:p>
                  </a:txBody>
                  <a:tcPr/>
                </a:tc>
              </a:tr>
              <a:tr h="370840">
                <a:tc>
                  <a:txBody>
                    <a:bodyPr/>
                    <a:lstStyle/>
                    <a:p>
                      <a:pPr algn="ctr"/>
                      <a:r>
                        <a:rPr lang="en-IN" dirty="0" err="1" smtClean="0"/>
                        <a:t>BrandsEye</a:t>
                      </a:r>
                      <a:endParaRPr lang="en-IN" dirty="0"/>
                    </a:p>
                  </a:txBody>
                  <a:tcPr/>
                </a:tc>
                <a:tc>
                  <a:txBody>
                    <a:bodyPr/>
                    <a:lstStyle/>
                    <a:p>
                      <a:pPr algn="ctr"/>
                      <a:r>
                        <a:rPr lang="en-IN" dirty="0" smtClean="0"/>
                        <a:t>Buffer</a:t>
                      </a:r>
                      <a:endParaRPr lang="en-IN" dirty="0"/>
                    </a:p>
                  </a:txBody>
                  <a:tcPr/>
                </a:tc>
                <a:tc>
                  <a:txBody>
                    <a:bodyPr/>
                    <a:lstStyle/>
                    <a:p>
                      <a:pPr algn="ctr"/>
                      <a:r>
                        <a:rPr lang="en-IN" dirty="0" err="1" smtClean="0"/>
                        <a:t>SproutSocial</a:t>
                      </a:r>
                      <a:endParaRPr lang="en-IN" dirty="0"/>
                    </a:p>
                  </a:txBody>
                  <a:tcPr/>
                </a:tc>
                <a:tc>
                  <a:txBody>
                    <a:bodyPr/>
                    <a:lstStyle/>
                    <a:p>
                      <a:pPr algn="ctr"/>
                      <a:r>
                        <a:rPr lang="en-IN" dirty="0" err="1" smtClean="0"/>
                        <a:t>Storify</a:t>
                      </a:r>
                      <a:endParaRPr lang="en-IN" dirty="0"/>
                    </a:p>
                  </a:txBody>
                  <a:tcPr/>
                </a:tc>
              </a:tr>
              <a:tr h="370840">
                <a:tc>
                  <a:txBody>
                    <a:bodyPr/>
                    <a:lstStyle/>
                    <a:p>
                      <a:pPr algn="ctr"/>
                      <a:r>
                        <a:rPr lang="en-IN" dirty="0" err="1" smtClean="0"/>
                        <a:t>Brandwatch</a:t>
                      </a:r>
                      <a:endParaRPr lang="en-IN" dirty="0"/>
                    </a:p>
                  </a:txBody>
                  <a:tcPr/>
                </a:tc>
                <a:tc>
                  <a:txBody>
                    <a:bodyPr/>
                    <a:lstStyle/>
                    <a:p>
                      <a:pPr algn="ctr"/>
                      <a:r>
                        <a:rPr lang="en-IN" dirty="0" err="1" smtClean="0"/>
                        <a:t>SocialOomph</a:t>
                      </a:r>
                      <a:endParaRPr lang="en-IN" dirty="0"/>
                    </a:p>
                  </a:txBody>
                  <a:tcPr/>
                </a:tc>
                <a:tc>
                  <a:txBody>
                    <a:bodyPr/>
                    <a:lstStyle/>
                    <a:p>
                      <a:pPr algn="ctr"/>
                      <a:r>
                        <a:rPr lang="en-IN" dirty="0" err="1" smtClean="0"/>
                        <a:t>TweetDeck</a:t>
                      </a:r>
                      <a:endParaRPr lang="en-IN" dirty="0"/>
                    </a:p>
                  </a:txBody>
                  <a:tcPr/>
                </a:tc>
                <a:tc>
                  <a:txBody>
                    <a:bodyPr/>
                    <a:lstStyle/>
                    <a:p>
                      <a:pPr algn="ctr"/>
                      <a:r>
                        <a:rPr lang="en-IN" dirty="0" err="1" smtClean="0"/>
                        <a:t>Prezi</a:t>
                      </a:r>
                      <a:endParaRPr lang="en-IN" dirty="0"/>
                    </a:p>
                  </a:txBody>
                  <a:tcPr/>
                </a:tc>
              </a:tr>
              <a:tr h="370840">
                <a:tc>
                  <a:txBody>
                    <a:bodyPr/>
                    <a:lstStyle/>
                    <a:p>
                      <a:pPr algn="ctr"/>
                      <a:r>
                        <a:rPr lang="en-IN" dirty="0" err="1" smtClean="0"/>
                        <a:t>Hootsuite</a:t>
                      </a:r>
                      <a:endParaRPr lang="en-IN" dirty="0"/>
                    </a:p>
                  </a:txBody>
                  <a:tcPr/>
                </a:tc>
                <a:tc>
                  <a:txBody>
                    <a:bodyPr/>
                    <a:lstStyle/>
                    <a:p>
                      <a:pPr algn="ctr"/>
                      <a:endParaRPr lang="en-IN"/>
                    </a:p>
                  </a:txBody>
                  <a:tcPr/>
                </a:tc>
                <a:tc>
                  <a:txBody>
                    <a:bodyPr/>
                    <a:lstStyle/>
                    <a:p>
                      <a:pPr algn="ctr"/>
                      <a:endParaRPr lang="en-IN"/>
                    </a:p>
                  </a:txBody>
                  <a:tcPr/>
                </a:tc>
                <a:tc>
                  <a:txBody>
                    <a:bodyPr/>
                    <a:lstStyle/>
                    <a:p>
                      <a:pPr algn="ctr"/>
                      <a:r>
                        <a:rPr lang="en-IN" dirty="0" err="1" smtClean="0"/>
                        <a:t>Powtoon</a:t>
                      </a:r>
                      <a:endParaRPr lang="en-IN" dirty="0"/>
                    </a:p>
                  </a:txBody>
                  <a:tcPr/>
                </a:tc>
              </a:tr>
              <a:tr h="370840">
                <a:tc>
                  <a:txBody>
                    <a:bodyPr/>
                    <a:lstStyle/>
                    <a:p>
                      <a:pPr algn="ctr"/>
                      <a:endParaRPr lang="en-IN" dirty="0"/>
                    </a:p>
                  </a:txBody>
                  <a:tcPr/>
                </a:tc>
                <a:tc>
                  <a:txBody>
                    <a:bodyPr/>
                    <a:lstStyle/>
                    <a:p>
                      <a:pPr algn="ctr"/>
                      <a:endParaRPr lang="en-IN"/>
                    </a:p>
                  </a:txBody>
                  <a:tcPr/>
                </a:tc>
                <a:tc>
                  <a:txBody>
                    <a:bodyPr/>
                    <a:lstStyle/>
                    <a:p>
                      <a:pPr algn="ctr"/>
                      <a:endParaRPr lang="en-IN"/>
                    </a:p>
                  </a:txBody>
                  <a:tcPr/>
                </a:tc>
                <a:tc>
                  <a:txBody>
                    <a:bodyPr/>
                    <a:lstStyle/>
                    <a:p>
                      <a:pPr algn="ctr"/>
                      <a:r>
                        <a:rPr lang="en-IN" dirty="0" err="1" smtClean="0"/>
                        <a:t>Piktochart</a:t>
                      </a:r>
                      <a:endParaRPr lang="en-IN" dirty="0"/>
                    </a:p>
                  </a:txBody>
                  <a:tcPr/>
                </a:tc>
              </a:tr>
              <a:tr h="370840">
                <a:tc>
                  <a:txBody>
                    <a:bodyPr/>
                    <a:lstStyle/>
                    <a:p>
                      <a:pPr algn="ctr"/>
                      <a:endParaRPr lang="en-IN" dirty="0"/>
                    </a:p>
                  </a:txBody>
                  <a:tcPr/>
                </a:tc>
                <a:tc>
                  <a:txBody>
                    <a:bodyPr/>
                    <a:lstStyle/>
                    <a:p>
                      <a:pPr algn="ctr"/>
                      <a:endParaRPr lang="en-IN"/>
                    </a:p>
                  </a:txBody>
                  <a:tcPr/>
                </a:tc>
                <a:tc>
                  <a:txBody>
                    <a:bodyPr/>
                    <a:lstStyle/>
                    <a:p>
                      <a:pPr algn="ctr"/>
                      <a:endParaRPr lang="en-IN"/>
                    </a:p>
                  </a:txBody>
                  <a:tcPr/>
                </a:tc>
                <a:tc>
                  <a:txBody>
                    <a:bodyPr/>
                    <a:lstStyle/>
                    <a:p>
                      <a:pPr algn="ctr"/>
                      <a:r>
                        <a:rPr lang="en-IN" dirty="0" err="1" smtClean="0"/>
                        <a:t>Visme</a:t>
                      </a:r>
                      <a:endParaRPr lang="en-IN" dirty="0"/>
                    </a:p>
                  </a:txBody>
                  <a:tcPr/>
                </a:tc>
              </a:tr>
              <a:tr h="370840">
                <a:tc>
                  <a:txBody>
                    <a:bodyPr/>
                    <a:lstStyle/>
                    <a:p>
                      <a:pPr algn="ctr"/>
                      <a:endParaRPr lang="en-IN" dirty="0"/>
                    </a:p>
                  </a:txBody>
                  <a:tcPr/>
                </a:tc>
                <a:tc>
                  <a:txBody>
                    <a:bodyPr/>
                    <a:lstStyle/>
                    <a:p>
                      <a:pPr algn="ctr"/>
                      <a:endParaRPr lang="en-IN"/>
                    </a:p>
                  </a:txBody>
                  <a:tcPr/>
                </a:tc>
                <a:tc>
                  <a:txBody>
                    <a:bodyPr/>
                    <a:lstStyle/>
                    <a:p>
                      <a:pPr algn="ctr"/>
                      <a:endParaRPr lang="en-IN"/>
                    </a:p>
                  </a:txBody>
                  <a:tcPr/>
                </a:tc>
                <a:tc>
                  <a:txBody>
                    <a:bodyPr/>
                    <a:lstStyle/>
                    <a:p>
                      <a:pPr algn="ctr"/>
                      <a:r>
                        <a:rPr lang="en-IN" dirty="0" err="1" smtClean="0"/>
                        <a:t>Slideshare</a:t>
                      </a:r>
                      <a:endParaRPr lang="en-IN" dirty="0"/>
                    </a:p>
                  </a:txBody>
                  <a:tcPr/>
                </a:tc>
              </a:tr>
            </a:tbl>
          </a:graphicData>
        </a:graphic>
      </p:graphicFrame>
    </p:spTree>
    <p:extLst>
      <p:ext uri="{BB962C8B-B14F-4D97-AF65-F5344CB8AC3E}">
        <p14:creationId xmlns:p14="http://schemas.microsoft.com/office/powerpoint/2010/main" val="288350324"/>
      </p:ext>
    </p:extLst>
  </p:cSld>
  <p:clrMapOvr>
    <a:masterClrMapping/>
  </p:clrMapOvr>
  <p:transition spd="med">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61255" y="224518"/>
            <a:ext cx="8196943" cy="628650"/>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fontScale="97500"/>
          </a:bodyPr>
          <a:lstStyle>
            <a:lvl1pPr>
              <a:spcBef>
                <a:spcPct val="0"/>
              </a:spcBef>
              <a:buNone/>
              <a:defRPr kumimoji="0" sz="3600" b="1" cap="all" baseline="0">
                <a:ln w="500">
                  <a:noFill/>
                </a:ln>
                <a:solidFill>
                  <a:srgbClr val="0000CC"/>
                </a:solidFill>
                <a:effectLst/>
                <a:latin typeface="Garamond" pitchFamily="18" charset="0"/>
                <a:ea typeface="+mj-ea"/>
                <a:cs typeface="Calibri" pitchFamily="34" charset="0"/>
              </a:defRPr>
            </a:lvl1pPr>
            <a:extLst/>
          </a:lstStyle>
          <a:p>
            <a:r>
              <a:rPr lang="en-US" cap="none" dirty="0" smtClean="0"/>
              <a:t>Social Media Monitoring Tools</a:t>
            </a:r>
            <a:endParaRPr lang="en-IN" dirty="0"/>
          </a:p>
        </p:txBody>
      </p:sp>
      <p:graphicFrame>
        <p:nvGraphicFramePr>
          <p:cNvPr id="9" name="Table 8"/>
          <p:cNvGraphicFramePr>
            <a:graphicFrameLocks noGrp="1"/>
          </p:cNvGraphicFramePr>
          <p:nvPr>
            <p:extLst>
              <p:ext uri="{D42A27DB-BD31-4B8C-83A1-F6EECF244321}">
                <p14:modId xmlns:p14="http://schemas.microsoft.com/office/powerpoint/2010/main" val="3692094179"/>
              </p:ext>
            </p:extLst>
          </p:nvPr>
        </p:nvGraphicFramePr>
        <p:xfrm>
          <a:off x="261255" y="1218595"/>
          <a:ext cx="10270671" cy="6588760"/>
        </p:xfrm>
        <a:graphic>
          <a:graphicData uri="http://schemas.openxmlformats.org/drawingml/2006/table">
            <a:tbl>
              <a:tblPr firstRow="1" bandRow="1">
                <a:tableStyleId>{5940675A-B579-460E-94D1-54222C63F5DA}</a:tableStyleId>
              </a:tblPr>
              <a:tblGrid>
                <a:gridCol w="1435144"/>
                <a:gridCol w="8835527"/>
              </a:tblGrid>
              <a:tr h="370840">
                <a:tc>
                  <a:txBody>
                    <a:bodyPr/>
                    <a:lstStyle/>
                    <a:p>
                      <a:pPr algn="ctr"/>
                      <a:r>
                        <a:rPr lang="en-IN" b="1" dirty="0" smtClean="0">
                          <a:latin typeface="Garamond" pitchFamily="18" charset="0"/>
                        </a:rPr>
                        <a:t>Tools</a:t>
                      </a:r>
                      <a:endParaRPr lang="en-IN" b="1" dirty="0">
                        <a:latin typeface="Garamond" pitchFamily="18" charset="0"/>
                      </a:endParaRPr>
                    </a:p>
                  </a:txBody>
                  <a:tcPr>
                    <a:solidFill>
                      <a:srgbClr val="9BD7FF"/>
                    </a:solidFill>
                  </a:tcPr>
                </a:tc>
                <a:tc>
                  <a:txBody>
                    <a:bodyPr/>
                    <a:lstStyle/>
                    <a:p>
                      <a:pPr algn="ctr"/>
                      <a:r>
                        <a:rPr lang="en-IN" b="1" dirty="0" smtClean="0">
                          <a:latin typeface="Garamond" pitchFamily="18" charset="0"/>
                        </a:rPr>
                        <a:t>Description</a:t>
                      </a:r>
                      <a:endParaRPr lang="en-IN" b="1" dirty="0">
                        <a:latin typeface="Garamond" pitchFamily="18" charset="0"/>
                      </a:endParaRPr>
                    </a:p>
                  </a:txBody>
                  <a:tcPr>
                    <a:solidFill>
                      <a:srgbClr val="9BD7FF"/>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b="1" dirty="0" smtClean="0">
                          <a:latin typeface="Garamond" pitchFamily="18" charset="0"/>
                        </a:rPr>
                        <a:t>Social Mention </a:t>
                      </a:r>
                    </a:p>
                    <a:p>
                      <a:pPr algn="ctr"/>
                      <a:endParaRPr lang="en-IN" dirty="0">
                        <a:latin typeface="Garamond" pitchFamily="18" charset="0"/>
                      </a:endParaRPr>
                    </a:p>
                  </a:txBody>
                  <a:tcPr>
                    <a:solidFill>
                      <a:schemeClr val="tx2">
                        <a:lumMod val="20000"/>
                        <a:lumOff val="80000"/>
                      </a:schemeClr>
                    </a:solidFill>
                  </a:tcPr>
                </a:tc>
                <a:tc>
                  <a:txBody>
                    <a:bodyPr/>
                    <a:lstStyle/>
                    <a:p>
                      <a:r>
                        <a:rPr kumimoji="0" lang="en-US" sz="1600" b="1" kern="1200" dirty="0" smtClean="0">
                          <a:solidFill>
                            <a:schemeClr val="tx1"/>
                          </a:solidFill>
                          <a:effectLst/>
                          <a:latin typeface="Garamond" pitchFamily="18" charset="0"/>
                          <a:ea typeface="+mn-ea"/>
                          <a:cs typeface="+mn-cs"/>
                        </a:rPr>
                        <a:t>Social Mention helps you learn about your brand mentions and </a:t>
                      </a:r>
                      <a:r>
                        <a:rPr kumimoji="0" lang="en-US" sz="1600" b="1" kern="1200" dirty="0" err="1" smtClean="0">
                          <a:solidFill>
                            <a:schemeClr val="tx1"/>
                          </a:solidFill>
                          <a:effectLst/>
                          <a:latin typeface="Garamond" pitchFamily="18" charset="0"/>
                          <a:ea typeface="+mn-ea"/>
                          <a:cs typeface="+mn-cs"/>
                        </a:rPr>
                        <a:t>interactionsin</a:t>
                      </a:r>
                      <a:r>
                        <a:rPr kumimoji="0" lang="en-US" sz="1600" b="1" kern="1200" dirty="0" smtClean="0">
                          <a:solidFill>
                            <a:schemeClr val="tx1"/>
                          </a:solidFill>
                          <a:effectLst/>
                          <a:latin typeface="Garamond" pitchFamily="18" charset="0"/>
                          <a:ea typeface="+mn-ea"/>
                          <a:cs typeface="+mn-cs"/>
                        </a:rPr>
                        <a:t> an easy-to-understand visual format.</a:t>
                      </a:r>
                      <a:endParaRPr kumimoji="0" lang="en-IN" sz="1600" b="1" kern="1200" dirty="0" smtClean="0">
                        <a:solidFill>
                          <a:schemeClr val="tx1"/>
                        </a:solidFill>
                        <a:effectLst/>
                        <a:latin typeface="Garamond" pitchFamily="18" charset="0"/>
                        <a:ea typeface="+mn-ea"/>
                        <a:cs typeface="+mn-cs"/>
                      </a:endParaRPr>
                    </a:p>
                    <a:p>
                      <a:r>
                        <a:rPr kumimoji="0" lang="en-US" sz="1600" b="1" kern="1200" dirty="0" smtClean="0">
                          <a:solidFill>
                            <a:schemeClr val="tx1"/>
                          </a:solidFill>
                          <a:effectLst/>
                          <a:latin typeface="Garamond" pitchFamily="18" charset="0"/>
                          <a:ea typeface="+mn-ea"/>
                          <a:cs typeface="+mn-cs"/>
                        </a:rPr>
                        <a:t> Sorted by timeframe or source you can find you brand‘s strength by knowing how often it is discussed, know how likely people repeat the mention, know about the related sentiment be it positive or negative, learn about the top keywords, </a:t>
                      </a:r>
                      <a:r>
                        <a:rPr kumimoji="0" lang="en-US" sz="1600" b="1" kern="1200" dirty="0" err="1" smtClean="0">
                          <a:solidFill>
                            <a:schemeClr val="tx1"/>
                          </a:solidFill>
                          <a:effectLst/>
                          <a:latin typeface="Garamond" pitchFamily="18" charset="0"/>
                          <a:ea typeface="+mn-ea"/>
                          <a:cs typeface="+mn-cs"/>
                        </a:rPr>
                        <a:t>hashtags</a:t>
                      </a:r>
                      <a:r>
                        <a:rPr kumimoji="0" lang="en-US" sz="1600" b="1" kern="1200" dirty="0" smtClean="0">
                          <a:solidFill>
                            <a:schemeClr val="tx1"/>
                          </a:solidFill>
                          <a:effectLst/>
                          <a:latin typeface="Garamond" pitchFamily="18" charset="0"/>
                          <a:ea typeface="+mn-ea"/>
                          <a:cs typeface="+mn-cs"/>
                        </a:rPr>
                        <a:t>, users and sources. Also you can get a RSS feed of your mentions to stay in the loop</a:t>
                      </a:r>
                      <a:endParaRPr lang="en-IN" sz="1600" b="1" dirty="0">
                        <a:latin typeface="Garamond" pitchFamily="18" charset="0"/>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kern="1200" dirty="0" err="1" smtClean="0">
                          <a:solidFill>
                            <a:schemeClr val="tx1"/>
                          </a:solidFill>
                          <a:effectLst/>
                          <a:latin typeface="Garamond" pitchFamily="18" charset="0"/>
                          <a:ea typeface="+mn-ea"/>
                          <a:cs typeface="+mn-cs"/>
                        </a:rPr>
                        <a:t>BrandsEye</a:t>
                      </a:r>
                      <a:endParaRPr kumimoji="0" lang="en-IN" sz="1800" b="1" kern="1200" dirty="0" smtClean="0">
                        <a:solidFill>
                          <a:schemeClr val="tx1"/>
                        </a:solidFill>
                        <a:effectLst/>
                        <a:latin typeface="Garamond" pitchFamily="18" charset="0"/>
                        <a:ea typeface="+mn-ea"/>
                        <a:cs typeface="+mn-cs"/>
                      </a:endParaRPr>
                    </a:p>
                    <a:p>
                      <a:pPr algn="ctr"/>
                      <a:endParaRPr lang="en-IN" dirty="0">
                        <a:latin typeface="Garamond" pitchFamily="18" charset="0"/>
                      </a:endParaRPr>
                    </a:p>
                  </a:txBody>
                  <a:tcPr>
                    <a:solidFill>
                      <a:schemeClr val="tx2">
                        <a:lumMod val="20000"/>
                        <a:lumOff val="80000"/>
                      </a:schemeClr>
                    </a:solidFill>
                  </a:tcPr>
                </a:tc>
                <a:tc>
                  <a:txBody>
                    <a:bodyPr/>
                    <a:lstStyle/>
                    <a:p>
                      <a:r>
                        <a:rPr kumimoji="0" lang="en-US" sz="1600" b="1" kern="1200" dirty="0" err="1" smtClean="0">
                          <a:solidFill>
                            <a:schemeClr val="tx1"/>
                          </a:solidFill>
                          <a:effectLst/>
                          <a:latin typeface="Garamond" pitchFamily="18" charset="0"/>
                          <a:ea typeface="+mn-ea"/>
                          <a:cs typeface="+mn-cs"/>
                        </a:rPr>
                        <a:t>BrandsEye</a:t>
                      </a:r>
                      <a:r>
                        <a:rPr kumimoji="0" lang="en-US" sz="1600" b="1" kern="1200" dirty="0" smtClean="0">
                          <a:solidFill>
                            <a:schemeClr val="tx1"/>
                          </a:solidFill>
                          <a:effectLst/>
                          <a:latin typeface="Garamond" pitchFamily="18" charset="0"/>
                          <a:ea typeface="+mn-ea"/>
                          <a:cs typeface="+mn-cs"/>
                        </a:rPr>
                        <a:t>  helps  you  manage  and  monitor  your  online  reputation  by finding all of your brand mentions, the reputation of their sources, it specifies the sentiment and also it has feature of flags for actions that may require immediate attention. </a:t>
                      </a:r>
                      <a:endParaRPr kumimoji="0" lang="en-IN" sz="1600" b="1" kern="1200" dirty="0" smtClean="0">
                        <a:solidFill>
                          <a:schemeClr val="tx1"/>
                        </a:solidFill>
                        <a:effectLst/>
                        <a:latin typeface="Garamond" pitchFamily="18" charset="0"/>
                        <a:ea typeface="+mn-ea"/>
                        <a:cs typeface="+mn-cs"/>
                      </a:endParaRPr>
                    </a:p>
                    <a:p>
                      <a:r>
                        <a:rPr kumimoji="0" lang="en-US" sz="1600" b="1" kern="1200" dirty="0" smtClean="0">
                          <a:solidFill>
                            <a:schemeClr val="tx1"/>
                          </a:solidFill>
                          <a:effectLst/>
                          <a:latin typeface="Garamond" pitchFamily="18" charset="0"/>
                          <a:ea typeface="+mn-ea"/>
                          <a:cs typeface="+mn-cs"/>
                        </a:rPr>
                        <a:t>With the help of this tool you can also get a performance and Return-on- Investment report on your social media campaign. </a:t>
                      </a:r>
                      <a:r>
                        <a:rPr kumimoji="0" lang="en-US" sz="1600" b="1" kern="1200" dirty="0" err="1" smtClean="0">
                          <a:solidFill>
                            <a:schemeClr val="tx1"/>
                          </a:solidFill>
                          <a:effectLst/>
                          <a:latin typeface="Garamond" pitchFamily="18" charset="0"/>
                          <a:ea typeface="+mn-ea"/>
                          <a:cs typeface="+mn-cs"/>
                        </a:rPr>
                        <a:t>BrandsEye</a:t>
                      </a:r>
                      <a:r>
                        <a:rPr kumimoji="0" lang="en-US" sz="1600" b="1" kern="1200" dirty="0" smtClean="0">
                          <a:solidFill>
                            <a:schemeClr val="tx1"/>
                          </a:solidFill>
                          <a:effectLst/>
                          <a:latin typeface="Garamond" pitchFamily="18" charset="0"/>
                          <a:ea typeface="+mn-ea"/>
                          <a:cs typeface="+mn-cs"/>
                        </a:rPr>
                        <a:t> has first crowd-sourced  media  insights  provider  making  enable  to  evaluate  and contextualize online mentions by people</a:t>
                      </a:r>
                      <a:endParaRPr lang="en-IN" sz="1600" b="1" dirty="0">
                        <a:latin typeface="Garamond" pitchFamily="18" charset="0"/>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kern="1200" dirty="0" err="1" smtClean="0">
                          <a:solidFill>
                            <a:schemeClr val="tx1"/>
                          </a:solidFill>
                          <a:effectLst/>
                          <a:latin typeface="Garamond" pitchFamily="18" charset="0"/>
                          <a:ea typeface="+mn-ea"/>
                          <a:cs typeface="+mn-cs"/>
                        </a:rPr>
                        <a:t>Brandwatch</a:t>
                      </a:r>
                      <a:endParaRPr kumimoji="0" lang="en-IN" sz="1800" b="1" kern="1200" dirty="0" smtClean="0">
                        <a:solidFill>
                          <a:schemeClr val="tx1"/>
                        </a:solidFill>
                        <a:effectLst/>
                        <a:latin typeface="Garamond" pitchFamily="18" charset="0"/>
                        <a:ea typeface="+mn-ea"/>
                        <a:cs typeface="+mn-cs"/>
                      </a:endParaRPr>
                    </a:p>
                    <a:p>
                      <a:pPr algn="ctr"/>
                      <a:endParaRPr lang="en-IN" dirty="0">
                        <a:latin typeface="Garamond" pitchFamily="18" charset="0"/>
                      </a:endParaRPr>
                    </a:p>
                  </a:txBody>
                  <a:tcPr>
                    <a:solidFill>
                      <a:schemeClr val="tx2">
                        <a:lumMod val="20000"/>
                        <a:lumOff val="80000"/>
                      </a:schemeClr>
                    </a:solidFill>
                  </a:tcPr>
                </a:tc>
                <a:tc>
                  <a:txBody>
                    <a:bodyPr/>
                    <a:lstStyle/>
                    <a:p>
                      <a:r>
                        <a:rPr kumimoji="0" lang="en-US" sz="1600" b="1" kern="1200" dirty="0" err="1" smtClean="0">
                          <a:solidFill>
                            <a:schemeClr val="tx1"/>
                          </a:solidFill>
                          <a:effectLst/>
                          <a:latin typeface="Garamond" pitchFamily="18" charset="0"/>
                          <a:ea typeface="+mn-ea"/>
                          <a:cs typeface="+mn-cs"/>
                        </a:rPr>
                        <a:t>Brandwatch</a:t>
                      </a:r>
                      <a:r>
                        <a:rPr kumimoji="0" lang="en-US" sz="1600" b="1" kern="1200" dirty="0" smtClean="0">
                          <a:solidFill>
                            <a:schemeClr val="tx1"/>
                          </a:solidFill>
                          <a:effectLst/>
                          <a:latin typeface="Garamond" pitchFamily="18" charset="0"/>
                          <a:ea typeface="+mn-ea"/>
                          <a:cs typeface="+mn-cs"/>
                        </a:rPr>
                        <a:t> enables you to check the number of mentions your brand has across the internet and where are they coming from, as well as the reach of the  comments.  The  tool  gathers  data  staggering  millions  of  sources including social networking platforms, blogs, forums, and news sites. </a:t>
                      </a:r>
                      <a:endParaRPr kumimoji="0" lang="en-IN" sz="1600" b="1" kern="1200" dirty="0" smtClean="0">
                        <a:solidFill>
                          <a:schemeClr val="tx1"/>
                        </a:solidFill>
                        <a:effectLst/>
                        <a:latin typeface="Garamond" pitchFamily="18" charset="0"/>
                        <a:ea typeface="+mn-ea"/>
                        <a:cs typeface="+mn-cs"/>
                      </a:endParaRPr>
                    </a:p>
                    <a:p>
                      <a:r>
                        <a:rPr kumimoji="0" lang="en-US" sz="1600" b="1" kern="1200" dirty="0" smtClean="0">
                          <a:solidFill>
                            <a:schemeClr val="tx1"/>
                          </a:solidFill>
                          <a:effectLst/>
                          <a:latin typeface="Garamond" pitchFamily="18" charset="0"/>
                          <a:ea typeface="+mn-ea"/>
                          <a:cs typeface="+mn-cs"/>
                        </a:rPr>
                        <a:t>The tool provides real time coverage of Twitter and is a Twitter Certified Product. It identifies and can deliver conversation in 27 languages, making</a:t>
                      </a:r>
                      <a:endParaRPr kumimoji="0" lang="en-IN" sz="1600" b="1" kern="1200" dirty="0" smtClean="0">
                        <a:solidFill>
                          <a:schemeClr val="tx1"/>
                        </a:solidFill>
                        <a:effectLst/>
                        <a:latin typeface="Garamond" pitchFamily="18" charset="0"/>
                        <a:ea typeface="+mn-ea"/>
                        <a:cs typeface="+mn-cs"/>
                      </a:endParaRPr>
                    </a:p>
                    <a:p>
                      <a:r>
                        <a:rPr kumimoji="0" lang="en-US" sz="1600" b="1" kern="1200" dirty="0" smtClean="0">
                          <a:solidFill>
                            <a:schemeClr val="tx1"/>
                          </a:solidFill>
                          <a:effectLst/>
                          <a:latin typeface="Garamond" pitchFamily="18" charset="0"/>
                          <a:ea typeface="+mn-ea"/>
                          <a:cs typeface="+mn-cs"/>
                        </a:rPr>
                        <a:t>it a very good tool to monitor your brand internationally. You also get the</a:t>
                      </a:r>
                      <a:endParaRPr kumimoji="0" lang="en-IN" sz="1600" b="1" kern="1200" dirty="0" smtClean="0">
                        <a:solidFill>
                          <a:schemeClr val="tx1"/>
                        </a:solidFill>
                        <a:effectLst/>
                        <a:latin typeface="Garamond" pitchFamily="18" charset="0"/>
                        <a:ea typeface="+mn-ea"/>
                        <a:cs typeface="+mn-cs"/>
                      </a:endParaRPr>
                    </a:p>
                    <a:p>
                      <a:r>
                        <a:rPr kumimoji="0" lang="en-US" sz="1600" b="1" kern="1200" dirty="0" smtClean="0">
                          <a:solidFill>
                            <a:schemeClr val="tx1"/>
                          </a:solidFill>
                          <a:effectLst/>
                          <a:latin typeface="Garamond" pitchFamily="18" charset="0"/>
                          <a:ea typeface="+mn-ea"/>
                          <a:cs typeface="+mn-cs"/>
                        </a:rPr>
                        <a:t>analyzed date and time information of the result.</a:t>
                      </a:r>
                      <a:endParaRPr kumimoji="0" lang="en-IN" sz="1600" b="1" kern="1200" dirty="0" smtClean="0">
                        <a:solidFill>
                          <a:schemeClr val="tx1"/>
                        </a:solidFill>
                        <a:effectLst/>
                        <a:latin typeface="Garamond" pitchFamily="18" charset="0"/>
                        <a:ea typeface="+mn-ea"/>
                        <a:cs typeface="+mn-cs"/>
                      </a:endParaRPr>
                    </a:p>
                    <a:p>
                      <a:endParaRPr lang="en-IN" sz="1600" b="1" dirty="0">
                        <a:latin typeface="Garamond" pitchFamily="18" charset="0"/>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kern="1200" dirty="0" err="1" smtClean="0">
                          <a:solidFill>
                            <a:schemeClr val="tx1"/>
                          </a:solidFill>
                          <a:effectLst/>
                          <a:latin typeface="+mn-lt"/>
                          <a:ea typeface="+mn-ea"/>
                          <a:cs typeface="+mn-cs"/>
                        </a:rPr>
                        <a:t>Hootsuite</a:t>
                      </a:r>
                      <a:endParaRPr kumimoji="0" lang="en-IN" sz="1800" b="1" kern="1200" dirty="0" smtClean="0">
                        <a:solidFill>
                          <a:schemeClr val="tx1"/>
                        </a:solidFill>
                        <a:effectLst/>
                        <a:latin typeface="+mn-lt"/>
                        <a:ea typeface="+mn-ea"/>
                        <a:cs typeface="+mn-cs"/>
                      </a:endParaRPr>
                    </a:p>
                    <a:p>
                      <a:pPr algn="ctr"/>
                      <a:endParaRPr lang="en-IN" dirty="0">
                        <a:latin typeface="Garamond" pitchFamily="18" charset="0"/>
                      </a:endParaRPr>
                    </a:p>
                  </a:txBody>
                  <a:tcPr>
                    <a:solidFill>
                      <a:schemeClr val="tx2">
                        <a:lumMod val="20000"/>
                        <a:lumOff val="80000"/>
                      </a:schemeClr>
                    </a:solidFill>
                  </a:tcPr>
                </a:tc>
                <a:tc>
                  <a:txBody>
                    <a:bodyPr/>
                    <a:lstStyle/>
                    <a:p>
                      <a:r>
                        <a:rPr kumimoji="0" lang="en-US" sz="1600" b="1" kern="1200" dirty="0" err="1" smtClean="0">
                          <a:solidFill>
                            <a:schemeClr val="tx1"/>
                          </a:solidFill>
                          <a:effectLst/>
                          <a:latin typeface="Garamond" pitchFamily="18" charset="0"/>
                          <a:ea typeface="+mn-ea"/>
                          <a:cs typeface="+mn-cs"/>
                        </a:rPr>
                        <a:t>Hootsuite</a:t>
                      </a:r>
                      <a:r>
                        <a:rPr kumimoji="0" lang="en-US" sz="1600" b="1" kern="1200" dirty="0" smtClean="0">
                          <a:solidFill>
                            <a:schemeClr val="tx1"/>
                          </a:solidFill>
                          <a:effectLst/>
                          <a:latin typeface="Garamond" pitchFamily="18" charset="0"/>
                          <a:ea typeface="+mn-ea"/>
                          <a:cs typeface="+mn-cs"/>
                        </a:rPr>
                        <a:t>  is  considered  as  the  easiest  and  most  common  brand- conversation monitor. It helps you to remain on the top in conversations in Facebook, LinkedIn and Twitter. You can schedule various social media posts and streamline the social networking.</a:t>
                      </a:r>
                      <a:endParaRPr lang="en-IN" sz="1600" b="1" dirty="0">
                        <a:latin typeface="Garamond" pitchFamily="18" charset="0"/>
                      </a:endParaRPr>
                    </a:p>
                  </a:txBody>
                  <a:tcPr/>
                </a:tc>
              </a:tr>
            </a:tbl>
          </a:graphicData>
        </a:graphic>
      </p:graphicFrame>
    </p:spTree>
    <p:extLst>
      <p:ext uri="{BB962C8B-B14F-4D97-AF65-F5344CB8AC3E}">
        <p14:creationId xmlns:p14="http://schemas.microsoft.com/office/powerpoint/2010/main" val="515412120"/>
      </p:ext>
    </p:extLst>
  </p:cSld>
  <p:clrMapOvr>
    <a:masterClrMapping/>
  </p:clrMapOvr>
  <p:transition spd="med">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61254" y="224518"/>
            <a:ext cx="8196943" cy="628650"/>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fontScale="97500"/>
          </a:bodyPr>
          <a:lstStyle>
            <a:lvl1pPr>
              <a:spcBef>
                <a:spcPct val="0"/>
              </a:spcBef>
              <a:buNone/>
              <a:defRPr kumimoji="0" sz="3600" b="1" cap="all" baseline="0">
                <a:ln w="500">
                  <a:noFill/>
                </a:ln>
                <a:solidFill>
                  <a:srgbClr val="0000CC"/>
                </a:solidFill>
                <a:effectLst/>
                <a:latin typeface="Garamond" pitchFamily="18" charset="0"/>
                <a:ea typeface="+mj-ea"/>
                <a:cs typeface="Calibri" pitchFamily="34" charset="0"/>
              </a:defRPr>
            </a:lvl1pPr>
            <a:extLst/>
          </a:lstStyle>
          <a:p>
            <a:pPr marL="0" lvl="1">
              <a:spcBef>
                <a:spcPct val="0"/>
              </a:spcBef>
            </a:pPr>
            <a:r>
              <a:rPr lang="en-US" sz="3600" b="1" dirty="0">
                <a:ln w="500">
                  <a:noFill/>
                </a:ln>
                <a:solidFill>
                  <a:srgbClr val="0000CC"/>
                </a:solidFill>
                <a:latin typeface="Garamond" pitchFamily="18" charset="0"/>
                <a:ea typeface="+mj-ea"/>
                <a:cs typeface="Calibri" pitchFamily="34" charset="0"/>
              </a:rPr>
              <a:t>Social </a:t>
            </a:r>
            <a:r>
              <a:rPr lang="en-US" sz="3600" b="1" dirty="0">
                <a:ln w="500">
                  <a:noFill/>
                </a:ln>
                <a:solidFill>
                  <a:srgbClr val="0000CC"/>
                </a:solidFill>
                <a:latin typeface="Garamond" pitchFamily="18" charset="0"/>
                <a:ea typeface="+mj-ea"/>
                <a:cs typeface="Calibri" pitchFamily="34" charset="0"/>
              </a:rPr>
              <a:t>Tools to Enhance </a:t>
            </a:r>
            <a:r>
              <a:rPr lang="en-US" sz="3600" b="1" dirty="0" smtClean="0">
                <a:ln w="500">
                  <a:noFill/>
                </a:ln>
                <a:solidFill>
                  <a:srgbClr val="0000CC"/>
                </a:solidFill>
                <a:latin typeface="Garamond" pitchFamily="18" charset="0"/>
                <a:ea typeface="+mj-ea"/>
                <a:cs typeface="Calibri" pitchFamily="34" charset="0"/>
              </a:rPr>
              <a:t>Productivity</a:t>
            </a:r>
            <a:endParaRPr lang="en-IN" sz="3600" b="1" dirty="0">
              <a:ln w="500">
                <a:noFill/>
              </a:ln>
              <a:solidFill>
                <a:srgbClr val="0000CC"/>
              </a:solidFill>
              <a:latin typeface="Garamond" pitchFamily="18" charset="0"/>
              <a:ea typeface="+mj-ea"/>
              <a:cs typeface="Calibri"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431529534"/>
              </p:ext>
            </p:extLst>
          </p:nvPr>
        </p:nvGraphicFramePr>
        <p:xfrm>
          <a:off x="261255" y="1218595"/>
          <a:ext cx="10270671" cy="4790440"/>
        </p:xfrm>
        <a:graphic>
          <a:graphicData uri="http://schemas.openxmlformats.org/drawingml/2006/table">
            <a:tbl>
              <a:tblPr firstRow="1" bandRow="1">
                <a:tableStyleId>{5940675A-B579-460E-94D1-54222C63F5DA}</a:tableStyleId>
              </a:tblPr>
              <a:tblGrid>
                <a:gridCol w="1624695"/>
                <a:gridCol w="8645976"/>
              </a:tblGrid>
              <a:tr h="370840">
                <a:tc>
                  <a:txBody>
                    <a:bodyPr/>
                    <a:lstStyle/>
                    <a:p>
                      <a:pPr algn="ctr"/>
                      <a:r>
                        <a:rPr lang="en-IN" b="1" dirty="0" smtClean="0">
                          <a:latin typeface="Garamond" pitchFamily="18" charset="0"/>
                        </a:rPr>
                        <a:t>Tools</a:t>
                      </a:r>
                      <a:endParaRPr lang="en-IN" b="1" dirty="0">
                        <a:latin typeface="Garamond" pitchFamily="18" charset="0"/>
                      </a:endParaRPr>
                    </a:p>
                  </a:txBody>
                  <a:tcPr>
                    <a:solidFill>
                      <a:srgbClr val="9BD7FF"/>
                    </a:solidFill>
                  </a:tcPr>
                </a:tc>
                <a:tc>
                  <a:txBody>
                    <a:bodyPr/>
                    <a:lstStyle/>
                    <a:p>
                      <a:pPr algn="ctr"/>
                      <a:r>
                        <a:rPr lang="en-IN" b="1" dirty="0" smtClean="0">
                          <a:latin typeface="Garamond" pitchFamily="18" charset="0"/>
                        </a:rPr>
                        <a:t>Description</a:t>
                      </a:r>
                      <a:endParaRPr lang="en-IN" b="1" dirty="0">
                        <a:latin typeface="Garamond" pitchFamily="18" charset="0"/>
                      </a:endParaRPr>
                    </a:p>
                  </a:txBody>
                  <a:tcPr>
                    <a:solidFill>
                      <a:srgbClr val="9BD7FF"/>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kern="1200" dirty="0" smtClean="0">
                          <a:solidFill>
                            <a:schemeClr val="tx1"/>
                          </a:solidFill>
                          <a:effectLst/>
                          <a:latin typeface="Garamond" pitchFamily="18" charset="0"/>
                          <a:ea typeface="+mn-ea"/>
                          <a:cs typeface="+mn-cs"/>
                        </a:rPr>
                        <a:t>Dlvr.it</a:t>
                      </a:r>
                      <a:endParaRPr kumimoji="0" lang="en-IN" sz="1800" b="1" kern="1200" dirty="0" smtClean="0">
                        <a:solidFill>
                          <a:schemeClr val="tx1"/>
                        </a:solidFill>
                        <a:effectLst/>
                        <a:latin typeface="Garamond" pitchFamily="18" charset="0"/>
                        <a:ea typeface="+mn-ea"/>
                        <a:cs typeface="+mn-cs"/>
                      </a:endParaRPr>
                    </a:p>
                    <a:p>
                      <a:pPr algn="ctr"/>
                      <a:endParaRPr lang="en-IN" dirty="0">
                        <a:latin typeface="Garamond" pitchFamily="18" charset="0"/>
                      </a:endParaRPr>
                    </a:p>
                  </a:txBody>
                  <a:tcPr>
                    <a:solidFill>
                      <a:schemeClr val="tx2">
                        <a:lumMod val="20000"/>
                        <a:lumOff val="80000"/>
                      </a:schemeClr>
                    </a:solidFill>
                  </a:tcPr>
                </a:tc>
                <a:tc>
                  <a:txBody>
                    <a:bodyPr/>
                    <a:lstStyle/>
                    <a:p>
                      <a:r>
                        <a:rPr kumimoji="0" lang="en-US" sz="1600" b="1" kern="1200" dirty="0" smtClean="0">
                          <a:solidFill>
                            <a:schemeClr val="tx1"/>
                          </a:solidFill>
                          <a:effectLst/>
                          <a:latin typeface="Garamond" pitchFamily="18" charset="0"/>
                          <a:ea typeface="+mn-ea"/>
                          <a:cs typeface="+mn-cs"/>
                        </a:rPr>
                        <a:t>There are some social media activities that can be automated. The Dlvr.it tool helps you to automate the Blog Delivery on various social networking</a:t>
                      </a:r>
                      <a:endParaRPr kumimoji="0" lang="en-IN" sz="1600" b="1" kern="1200" dirty="0" smtClean="0">
                        <a:solidFill>
                          <a:schemeClr val="tx1"/>
                        </a:solidFill>
                        <a:effectLst/>
                        <a:latin typeface="Garamond" pitchFamily="18" charset="0"/>
                        <a:ea typeface="+mn-ea"/>
                        <a:cs typeface="+mn-cs"/>
                      </a:endParaRPr>
                    </a:p>
                    <a:p>
                      <a:r>
                        <a:rPr kumimoji="0" lang="en-US" sz="1600" b="1" kern="1200" dirty="0" smtClean="0">
                          <a:solidFill>
                            <a:schemeClr val="tx1"/>
                          </a:solidFill>
                          <a:effectLst/>
                          <a:latin typeface="Garamond" pitchFamily="18" charset="0"/>
                          <a:ea typeface="+mn-ea"/>
                          <a:cs typeface="+mn-cs"/>
                        </a:rPr>
                        <a:t>platforms. Simply by a specific source or channel from content comes and specifying the destination where you want the content to be published.</a:t>
                      </a:r>
                      <a:endParaRPr kumimoji="0" lang="en-IN" sz="1600" b="1" kern="1200" dirty="0" smtClean="0">
                        <a:solidFill>
                          <a:schemeClr val="tx1"/>
                        </a:solidFill>
                        <a:effectLst/>
                        <a:latin typeface="Garamond" pitchFamily="18" charset="0"/>
                        <a:ea typeface="+mn-ea"/>
                        <a:cs typeface="+mn-cs"/>
                      </a:endParaRPr>
                    </a:p>
                    <a:p>
                      <a:endParaRPr lang="en-IN" sz="1600" b="1" dirty="0">
                        <a:latin typeface="Garamond" pitchFamily="18" charset="0"/>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kern="1200" dirty="0" smtClean="0">
                          <a:solidFill>
                            <a:schemeClr val="tx1"/>
                          </a:solidFill>
                          <a:effectLst/>
                          <a:latin typeface="Garamond" pitchFamily="18" charset="0"/>
                          <a:ea typeface="+mn-ea"/>
                          <a:cs typeface="+mn-cs"/>
                        </a:rPr>
                        <a:t>Buffer</a:t>
                      </a:r>
                      <a:endParaRPr kumimoji="0" lang="en-IN" sz="1800" b="1" kern="1200" dirty="0" smtClean="0">
                        <a:solidFill>
                          <a:schemeClr val="tx1"/>
                        </a:solidFill>
                        <a:effectLst/>
                        <a:latin typeface="Garamond" pitchFamily="18" charset="0"/>
                        <a:ea typeface="+mn-ea"/>
                        <a:cs typeface="+mn-cs"/>
                      </a:endParaRPr>
                    </a:p>
                    <a:p>
                      <a:pPr algn="ctr"/>
                      <a:endParaRPr lang="en-IN" dirty="0">
                        <a:latin typeface="Garamond" pitchFamily="18" charset="0"/>
                      </a:endParaRPr>
                    </a:p>
                  </a:txBody>
                  <a:tcPr>
                    <a:solidFill>
                      <a:schemeClr val="tx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600" b="1" kern="1200" dirty="0" smtClean="0">
                          <a:solidFill>
                            <a:schemeClr val="tx1"/>
                          </a:solidFill>
                          <a:effectLst/>
                          <a:latin typeface="Garamond" pitchFamily="18" charset="0"/>
                          <a:ea typeface="+mn-ea"/>
                          <a:cs typeface="+mn-cs"/>
                        </a:rPr>
                        <a:t>Buffer helps  you to schedule your different contents  to be posted or published on various social media platforms on appropriate time. Strategically there are certain time periods when the particular content should be posted. Buffer helps you to do so and also make you assures about your content getting posted without fail. And hence increases the productivity regarding the social media handling.</a:t>
                      </a:r>
                      <a:endParaRPr kumimoji="0" lang="en-IN" sz="1600" b="1" kern="1200" dirty="0" smtClean="0">
                        <a:solidFill>
                          <a:schemeClr val="tx1"/>
                        </a:solidFill>
                        <a:effectLst/>
                        <a:latin typeface="Garamond" pitchFamily="18" charset="0"/>
                        <a:ea typeface="+mn-ea"/>
                        <a:cs typeface="+mn-cs"/>
                      </a:endParaRPr>
                    </a:p>
                    <a:p>
                      <a:endParaRPr lang="en-IN" sz="1600" b="1" dirty="0">
                        <a:latin typeface="Garamond" pitchFamily="18" charset="0"/>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kern="1200" dirty="0" err="1" smtClean="0">
                          <a:solidFill>
                            <a:schemeClr val="tx1"/>
                          </a:solidFill>
                          <a:effectLst/>
                          <a:latin typeface="Garamond" pitchFamily="18" charset="0"/>
                          <a:ea typeface="+mn-ea"/>
                          <a:cs typeface="+mn-cs"/>
                        </a:rPr>
                        <a:t>SocialOomph</a:t>
                      </a:r>
                      <a:endParaRPr kumimoji="0" lang="en-IN" sz="1800" b="1" kern="1200" dirty="0" smtClean="0">
                        <a:solidFill>
                          <a:schemeClr val="tx1"/>
                        </a:solidFill>
                        <a:effectLst/>
                        <a:latin typeface="Garamond" pitchFamily="18" charset="0"/>
                        <a:ea typeface="+mn-ea"/>
                        <a:cs typeface="+mn-cs"/>
                      </a:endParaRPr>
                    </a:p>
                    <a:p>
                      <a:pPr algn="ctr"/>
                      <a:endParaRPr lang="en-IN" dirty="0">
                        <a:latin typeface="Garamond" pitchFamily="18" charset="0"/>
                      </a:endParaRPr>
                    </a:p>
                  </a:txBody>
                  <a:tcPr>
                    <a:solidFill>
                      <a:schemeClr val="tx2">
                        <a:lumMod val="20000"/>
                        <a:lumOff val="80000"/>
                      </a:schemeClr>
                    </a:solidFill>
                  </a:tcPr>
                </a:tc>
                <a:tc>
                  <a:txBody>
                    <a:bodyPr/>
                    <a:lstStyle/>
                    <a:p>
                      <a:r>
                        <a:rPr kumimoji="0" lang="en-US" sz="1600" b="1" kern="1200" dirty="0" smtClean="0">
                          <a:solidFill>
                            <a:schemeClr val="tx1"/>
                          </a:solidFill>
                          <a:effectLst/>
                          <a:latin typeface="Garamond" pitchFamily="18" charset="0"/>
                          <a:ea typeface="+mn-ea"/>
                          <a:cs typeface="+mn-cs"/>
                        </a:rPr>
                        <a:t>The  tool  </a:t>
                      </a:r>
                      <a:r>
                        <a:rPr kumimoji="0" lang="en-US" sz="1600" b="1" kern="1200" dirty="0" err="1" smtClean="0">
                          <a:solidFill>
                            <a:schemeClr val="tx1"/>
                          </a:solidFill>
                          <a:effectLst/>
                          <a:latin typeface="Garamond" pitchFamily="18" charset="0"/>
                          <a:ea typeface="+mn-ea"/>
                          <a:cs typeface="+mn-cs"/>
                        </a:rPr>
                        <a:t>SocialOomph</a:t>
                      </a:r>
                      <a:r>
                        <a:rPr kumimoji="0" lang="en-US" sz="1600" b="1" kern="1200" dirty="0" smtClean="0">
                          <a:solidFill>
                            <a:schemeClr val="tx1"/>
                          </a:solidFill>
                          <a:effectLst/>
                          <a:latin typeface="Garamond" pitchFamily="18" charset="0"/>
                          <a:ea typeface="+mn-ea"/>
                          <a:cs typeface="+mn-cs"/>
                        </a:rPr>
                        <a:t> is also called the ―Underdog of  Twitter‖, it is</a:t>
                      </a:r>
                      <a:endParaRPr kumimoji="0" lang="en-IN" sz="1600" b="1" kern="1200" dirty="0" smtClean="0">
                        <a:solidFill>
                          <a:schemeClr val="tx1"/>
                        </a:solidFill>
                        <a:effectLst/>
                        <a:latin typeface="Garamond" pitchFamily="18" charset="0"/>
                        <a:ea typeface="+mn-ea"/>
                        <a:cs typeface="+mn-cs"/>
                      </a:endParaRPr>
                    </a:p>
                    <a:p>
                      <a:r>
                        <a:rPr kumimoji="0" lang="en-US" sz="1600" b="1" kern="1200" dirty="0" smtClean="0">
                          <a:solidFill>
                            <a:schemeClr val="tx1"/>
                          </a:solidFill>
                          <a:effectLst/>
                          <a:latin typeface="Garamond" pitchFamily="18" charset="0"/>
                          <a:ea typeface="+mn-ea"/>
                          <a:cs typeface="+mn-cs"/>
                        </a:rPr>
                        <a:t>named so because of its simple design yet powerful features. The tool takes care of Twitter profile‘s automation. The best part about the tool is that the developers keep updating the tool according to the new Twitter policies. The tool can also be used to influencers, tracking various keywords and monitoring the social media activities.</a:t>
                      </a:r>
                      <a:endParaRPr kumimoji="0" lang="en-IN" sz="1600" b="1" kern="1200" dirty="0" smtClean="0">
                        <a:solidFill>
                          <a:schemeClr val="tx1"/>
                        </a:solidFill>
                        <a:effectLst/>
                        <a:latin typeface="Garamond" pitchFamily="18" charset="0"/>
                        <a:ea typeface="+mn-ea"/>
                        <a:cs typeface="+mn-cs"/>
                      </a:endParaRPr>
                    </a:p>
                    <a:p>
                      <a:endParaRPr lang="en-IN" sz="1600" b="1" dirty="0">
                        <a:latin typeface="Garamond" pitchFamily="18" charset="0"/>
                      </a:endParaRPr>
                    </a:p>
                  </a:txBody>
                  <a:tcPr/>
                </a:tc>
              </a:tr>
            </a:tbl>
          </a:graphicData>
        </a:graphic>
      </p:graphicFrame>
    </p:spTree>
    <p:extLst>
      <p:ext uri="{BB962C8B-B14F-4D97-AF65-F5344CB8AC3E}">
        <p14:creationId xmlns:p14="http://schemas.microsoft.com/office/powerpoint/2010/main" val="2233856100"/>
      </p:ext>
    </p:extLst>
  </p:cSld>
  <p:clrMapOvr>
    <a:masterClrMapping/>
  </p:clrMapOvr>
  <p:transition spd="med">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61255" y="224518"/>
            <a:ext cx="8196943" cy="628650"/>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fontScale="97500"/>
          </a:bodyPr>
          <a:lstStyle>
            <a:lvl1pPr>
              <a:spcBef>
                <a:spcPct val="0"/>
              </a:spcBef>
              <a:buNone/>
              <a:defRPr kumimoji="0" sz="3600" b="1" cap="all" baseline="0">
                <a:ln w="500">
                  <a:noFill/>
                </a:ln>
                <a:solidFill>
                  <a:srgbClr val="0000CC"/>
                </a:solidFill>
                <a:effectLst/>
                <a:latin typeface="Garamond" pitchFamily="18" charset="0"/>
                <a:ea typeface="+mj-ea"/>
                <a:cs typeface="Calibri" pitchFamily="34" charset="0"/>
              </a:defRPr>
            </a:lvl1pPr>
            <a:extLst/>
          </a:lstStyle>
          <a:p>
            <a:r>
              <a:rPr lang="en-US" dirty="0" smtClean="0"/>
              <a:t>Managing </a:t>
            </a:r>
            <a:r>
              <a:rPr lang="en-US" dirty="0"/>
              <a:t>the Social </a:t>
            </a:r>
            <a:r>
              <a:rPr lang="en-US" dirty="0" smtClean="0"/>
              <a:t>Media</a:t>
            </a:r>
            <a:endParaRPr lang="en-IN" dirty="0"/>
          </a:p>
        </p:txBody>
      </p:sp>
      <p:graphicFrame>
        <p:nvGraphicFramePr>
          <p:cNvPr id="4" name="Table 3"/>
          <p:cNvGraphicFramePr>
            <a:graphicFrameLocks noGrp="1"/>
          </p:cNvGraphicFramePr>
          <p:nvPr>
            <p:extLst>
              <p:ext uri="{D42A27DB-BD31-4B8C-83A1-F6EECF244321}">
                <p14:modId xmlns:p14="http://schemas.microsoft.com/office/powerpoint/2010/main" val="4141579489"/>
              </p:ext>
            </p:extLst>
          </p:nvPr>
        </p:nvGraphicFramePr>
        <p:xfrm>
          <a:off x="266700" y="1335617"/>
          <a:ext cx="10270671" cy="4975376"/>
        </p:xfrm>
        <a:graphic>
          <a:graphicData uri="http://schemas.openxmlformats.org/drawingml/2006/table">
            <a:tbl>
              <a:tblPr firstRow="1" bandRow="1">
                <a:tableStyleId>{5940675A-B579-460E-94D1-54222C63F5DA}</a:tableStyleId>
              </a:tblPr>
              <a:tblGrid>
                <a:gridCol w="1649188"/>
                <a:gridCol w="8621483"/>
              </a:tblGrid>
              <a:tr h="370840">
                <a:tc>
                  <a:txBody>
                    <a:bodyPr/>
                    <a:lstStyle/>
                    <a:p>
                      <a:pPr algn="ctr"/>
                      <a:r>
                        <a:rPr lang="en-IN" b="1" dirty="0" smtClean="0">
                          <a:latin typeface="Garamond" pitchFamily="18" charset="0"/>
                        </a:rPr>
                        <a:t>Tools</a:t>
                      </a:r>
                      <a:endParaRPr lang="en-IN" b="1" dirty="0">
                        <a:latin typeface="Garamond" pitchFamily="18" charset="0"/>
                      </a:endParaRPr>
                    </a:p>
                  </a:txBody>
                  <a:tcPr>
                    <a:solidFill>
                      <a:srgbClr val="9BD7FF"/>
                    </a:solidFill>
                  </a:tcPr>
                </a:tc>
                <a:tc>
                  <a:txBody>
                    <a:bodyPr/>
                    <a:lstStyle/>
                    <a:p>
                      <a:pPr algn="ctr"/>
                      <a:r>
                        <a:rPr lang="en-IN" b="1" dirty="0" smtClean="0">
                          <a:latin typeface="Garamond" pitchFamily="18" charset="0"/>
                        </a:rPr>
                        <a:t>Description</a:t>
                      </a:r>
                      <a:endParaRPr lang="en-IN" b="1" dirty="0">
                        <a:latin typeface="Garamond" pitchFamily="18" charset="0"/>
                      </a:endParaRPr>
                    </a:p>
                  </a:txBody>
                  <a:tcPr>
                    <a:solidFill>
                      <a:srgbClr val="9BD7FF"/>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kern="1200" dirty="0" smtClean="0">
                          <a:solidFill>
                            <a:schemeClr val="tx1"/>
                          </a:solidFill>
                          <a:effectLst/>
                          <a:latin typeface="Garamond" pitchFamily="18" charset="0"/>
                          <a:ea typeface="+mn-ea"/>
                          <a:cs typeface="+mn-cs"/>
                        </a:rPr>
                        <a:t>Social Flow</a:t>
                      </a:r>
                      <a:endParaRPr kumimoji="0" lang="en-IN" sz="1800" b="1" kern="1200" dirty="0" smtClean="0">
                        <a:solidFill>
                          <a:schemeClr val="tx1"/>
                        </a:solidFill>
                        <a:effectLst/>
                        <a:latin typeface="Garamond" pitchFamily="18" charset="0"/>
                        <a:ea typeface="+mn-ea"/>
                        <a:cs typeface="+mn-cs"/>
                      </a:endParaRPr>
                    </a:p>
                    <a:p>
                      <a:pPr algn="ctr"/>
                      <a:endParaRPr lang="en-IN" dirty="0">
                        <a:latin typeface="Garamond" pitchFamily="18" charset="0"/>
                      </a:endParaRPr>
                    </a:p>
                  </a:txBody>
                  <a:tcPr>
                    <a:solidFill>
                      <a:schemeClr val="tx2">
                        <a:lumMod val="20000"/>
                        <a:lumOff val="80000"/>
                      </a:schemeClr>
                    </a:solidFill>
                  </a:tcPr>
                </a:tc>
                <a:tc>
                  <a:txBody>
                    <a:bodyPr/>
                    <a:lstStyle/>
                    <a:p>
                      <a:r>
                        <a:rPr kumimoji="0" lang="en-US" sz="1600" b="1" kern="1200" dirty="0" smtClean="0">
                          <a:solidFill>
                            <a:schemeClr val="tx1"/>
                          </a:solidFill>
                          <a:effectLst/>
                          <a:latin typeface="Garamond" pitchFamily="18" charset="0"/>
                          <a:ea typeface="+mn-ea"/>
                          <a:cs typeface="+mn-cs"/>
                        </a:rPr>
                        <a:t>Social Flow  offers services  that can  expand engagement and  increases network. </a:t>
                      </a:r>
                    </a:p>
                    <a:p>
                      <a:r>
                        <a:rPr kumimoji="0" lang="en-US" sz="1600" b="1" kern="1200" dirty="0" smtClean="0">
                          <a:solidFill>
                            <a:schemeClr val="tx1"/>
                          </a:solidFill>
                          <a:effectLst/>
                          <a:latin typeface="Garamond" pitchFamily="18" charset="0"/>
                          <a:ea typeface="+mn-ea"/>
                          <a:cs typeface="+mn-cs"/>
                        </a:rPr>
                        <a:t>With the help of this tool, we can get and analysis of social signals to identify how much and where to have paid promotions, paid posts, promoted tweets, sponsored stories ,etc. </a:t>
                      </a:r>
                    </a:p>
                    <a:p>
                      <a:r>
                        <a:rPr kumimoji="0" lang="en-US" sz="1600" b="1" kern="1200" dirty="0" smtClean="0">
                          <a:solidFill>
                            <a:schemeClr val="tx1"/>
                          </a:solidFill>
                          <a:effectLst/>
                          <a:latin typeface="Garamond" pitchFamily="18" charset="0"/>
                          <a:ea typeface="+mn-ea"/>
                          <a:cs typeface="+mn-cs"/>
                        </a:rPr>
                        <a:t>And helping us reach extend the reach and engagement for Social Networking Platforms.</a:t>
                      </a:r>
                      <a:endParaRPr kumimoji="0" lang="en-IN" sz="1600" b="1" kern="1200" dirty="0" smtClean="0">
                        <a:solidFill>
                          <a:schemeClr val="tx1"/>
                        </a:solidFill>
                        <a:effectLst/>
                        <a:latin typeface="Garamond" pitchFamily="18" charset="0"/>
                        <a:ea typeface="+mn-ea"/>
                        <a:cs typeface="+mn-cs"/>
                      </a:endParaRPr>
                    </a:p>
                    <a:p>
                      <a:endParaRPr lang="en-IN" sz="1400" b="1" dirty="0">
                        <a:latin typeface="Garamond" pitchFamily="18" charset="0"/>
                      </a:endParaRPr>
                    </a:p>
                  </a:txBody>
                  <a:tcPr/>
                </a:tc>
              </a:tr>
              <a:tr h="155653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kern="1200" dirty="0" err="1" smtClean="0">
                          <a:solidFill>
                            <a:schemeClr val="tx1"/>
                          </a:solidFill>
                          <a:effectLst/>
                          <a:latin typeface="Garamond" pitchFamily="18" charset="0"/>
                          <a:ea typeface="+mn-ea"/>
                          <a:cs typeface="+mn-cs"/>
                        </a:rPr>
                        <a:t>SproutSocial</a:t>
                      </a:r>
                      <a:endParaRPr kumimoji="0" lang="en-IN" sz="1800" b="1" kern="1200" dirty="0" smtClean="0">
                        <a:solidFill>
                          <a:schemeClr val="tx1"/>
                        </a:solidFill>
                        <a:effectLst/>
                        <a:latin typeface="Garamond" pitchFamily="18" charset="0"/>
                        <a:ea typeface="+mn-ea"/>
                        <a:cs typeface="+mn-cs"/>
                      </a:endParaRPr>
                    </a:p>
                    <a:p>
                      <a:pPr algn="ctr"/>
                      <a:endParaRPr lang="en-IN" dirty="0">
                        <a:latin typeface="Garamond" pitchFamily="18" charset="0"/>
                      </a:endParaRPr>
                    </a:p>
                  </a:txBody>
                  <a:tcPr>
                    <a:solidFill>
                      <a:schemeClr val="tx2">
                        <a:lumMod val="20000"/>
                        <a:lumOff val="80000"/>
                      </a:schemeClr>
                    </a:solidFill>
                  </a:tcPr>
                </a:tc>
                <a:tc>
                  <a:txBody>
                    <a:bodyPr/>
                    <a:lstStyle/>
                    <a:p>
                      <a:r>
                        <a:rPr kumimoji="0" lang="en-US" sz="1600" b="1" kern="1200" dirty="0" smtClean="0">
                          <a:solidFill>
                            <a:schemeClr val="tx1"/>
                          </a:solidFill>
                          <a:effectLst/>
                          <a:latin typeface="Garamond" pitchFamily="18" charset="0"/>
                          <a:ea typeface="+mn-ea"/>
                          <a:cs typeface="+mn-cs"/>
                        </a:rPr>
                        <a:t>Sprout Social offers a single stream inbox designed to manage the messages by  collaborating  and  scheduling  messages,  tools  to  post  seamlessly  on various social media platforms. </a:t>
                      </a:r>
                    </a:p>
                    <a:p>
                      <a:r>
                        <a:rPr kumimoji="0" lang="en-US" sz="1600" b="1" kern="1200" dirty="0" smtClean="0">
                          <a:solidFill>
                            <a:schemeClr val="tx1"/>
                          </a:solidFill>
                          <a:effectLst/>
                          <a:latin typeface="Garamond" pitchFamily="18" charset="0"/>
                          <a:ea typeface="+mn-ea"/>
                          <a:cs typeface="+mn-cs"/>
                        </a:rPr>
                        <a:t>The tool has features of monitoring the social media activities and rich analytics to help you visualize important metrics.</a:t>
                      </a:r>
                      <a:endParaRPr kumimoji="0" lang="en-IN" sz="1600" b="1" kern="1200" dirty="0" smtClean="0">
                        <a:solidFill>
                          <a:schemeClr val="tx1"/>
                        </a:solidFill>
                        <a:effectLst/>
                        <a:latin typeface="Garamond" pitchFamily="18" charset="0"/>
                        <a:ea typeface="+mn-ea"/>
                        <a:cs typeface="+mn-cs"/>
                      </a:endParaRPr>
                    </a:p>
                    <a:p>
                      <a:endParaRPr lang="en-IN" sz="1400" b="1" dirty="0">
                        <a:latin typeface="Garamond" pitchFamily="18" charset="0"/>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kern="1200" dirty="0" err="1" smtClean="0">
                          <a:solidFill>
                            <a:schemeClr val="tx1"/>
                          </a:solidFill>
                          <a:effectLst/>
                          <a:latin typeface="Garamond" pitchFamily="18" charset="0"/>
                          <a:ea typeface="+mn-ea"/>
                          <a:cs typeface="+mn-cs"/>
                        </a:rPr>
                        <a:t>TweetDeck</a:t>
                      </a:r>
                      <a:endParaRPr kumimoji="0" lang="en-IN" sz="1800" b="1" kern="1200" dirty="0" smtClean="0">
                        <a:solidFill>
                          <a:schemeClr val="tx1"/>
                        </a:solidFill>
                        <a:effectLst/>
                        <a:latin typeface="Garamond" pitchFamily="18" charset="0"/>
                        <a:ea typeface="+mn-ea"/>
                        <a:cs typeface="+mn-cs"/>
                      </a:endParaRPr>
                    </a:p>
                    <a:p>
                      <a:pPr algn="ctr"/>
                      <a:endParaRPr lang="en-IN" dirty="0">
                        <a:latin typeface="Garamond" pitchFamily="18" charset="0"/>
                      </a:endParaRPr>
                    </a:p>
                  </a:txBody>
                  <a:tcPr>
                    <a:solidFill>
                      <a:schemeClr val="tx2">
                        <a:lumMod val="20000"/>
                        <a:lumOff val="80000"/>
                      </a:schemeClr>
                    </a:solidFill>
                  </a:tcPr>
                </a:tc>
                <a:tc>
                  <a:txBody>
                    <a:bodyPr/>
                    <a:lstStyle/>
                    <a:p>
                      <a:r>
                        <a:rPr kumimoji="0" lang="en-US" sz="1600" b="1" kern="1200" dirty="0" err="1" smtClean="0">
                          <a:solidFill>
                            <a:schemeClr val="tx1"/>
                          </a:solidFill>
                          <a:effectLst/>
                          <a:latin typeface="Garamond" pitchFamily="18" charset="0"/>
                          <a:ea typeface="+mn-ea"/>
                          <a:cs typeface="+mn-cs"/>
                        </a:rPr>
                        <a:t>TweetDeck</a:t>
                      </a:r>
                      <a:r>
                        <a:rPr kumimoji="0" lang="en-US" sz="1600" b="1" kern="1200" dirty="0" smtClean="0">
                          <a:solidFill>
                            <a:schemeClr val="tx1"/>
                          </a:solidFill>
                          <a:effectLst/>
                          <a:latin typeface="Garamond" pitchFamily="18" charset="0"/>
                          <a:ea typeface="+mn-ea"/>
                          <a:cs typeface="+mn-cs"/>
                        </a:rPr>
                        <a:t> is owned by Twitter and hence focuses only on Twitter. The</a:t>
                      </a:r>
                      <a:endParaRPr kumimoji="0" lang="en-IN" sz="1600" b="1" kern="1200" dirty="0" smtClean="0">
                        <a:solidFill>
                          <a:schemeClr val="tx1"/>
                        </a:solidFill>
                        <a:effectLst/>
                        <a:latin typeface="Garamond" pitchFamily="18" charset="0"/>
                        <a:ea typeface="+mn-ea"/>
                        <a:cs typeface="+mn-cs"/>
                      </a:endParaRPr>
                    </a:p>
                    <a:p>
                      <a:r>
                        <a:rPr kumimoji="0" lang="en-US" sz="1600" b="1" kern="1200" dirty="0" smtClean="0">
                          <a:solidFill>
                            <a:schemeClr val="tx1"/>
                          </a:solidFill>
                          <a:effectLst/>
                          <a:latin typeface="Garamond" pitchFamily="18" charset="0"/>
                          <a:ea typeface="+mn-ea"/>
                          <a:cs typeface="+mn-cs"/>
                        </a:rPr>
                        <a:t>tool is available on internet for free. </a:t>
                      </a:r>
                    </a:p>
                    <a:p>
                      <a:r>
                        <a:rPr kumimoji="0" lang="en-US" sz="1600" b="1" kern="1200" dirty="0" smtClean="0">
                          <a:solidFill>
                            <a:schemeClr val="tx1"/>
                          </a:solidFill>
                          <a:effectLst/>
                          <a:latin typeface="Garamond" pitchFamily="18" charset="0"/>
                          <a:ea typeface="+mn-ea"/>
                          <a:cs typeface="+mn-cs"/>
                        </a:rPr>
                        <a:t>Whoever wants to start with only</a:t>
                      </a:r>
                      <a:endParaRPr kumimoji="0" lang="en-IN" sz="1600" b="1" kern="1200" dirty="0" smtClean="0">
                        <a:solidFill>
                          <a:schemeClr val="tx1"/>
                        </a:solidFill>
                        <a:effectLst/>
                        <a:latin typeface="Garamond" pitchFamily="18" charset="0"/>
                        <a:ea typeface="+mn-ea"/>
                        <a:cs typeface="+mn-cs"/>
                      </a:endParaRPr>
                    </a:p>
                    <a:p>
                      <a:r>
                        <a:rPr kumimoji="0" lang="en-US" sz="1600" b="1" kern="1200" dirty="0" smtClean="0">
                          <a:solidFill>
                            <a:schemeClr val="tx1"/>
                          </a:solidFill>
                          <a:effectLst/>
                          <a:latin typeface="Garamond" pitchFamily="18" charset="0"/>
                          <a:ea typeface="+mn-ea"/>
                          <a:cs typeface="+mn-cs"/>
                        </a:rPr>
                        <a:t>twitter accounts, then </a:t>
                      </a:r>
                      <a:r>
                        <a:rPr kumimoji="0" lang="en-US" sz="1600" b="1" kern="1200" dirty="0" err="1" smtClean="0">
                          <a:solidFill>
                            <a:schemeClr val="tx1"/>
                          </a:solidFill>
                          <a:effectLst/>
                          <a:latin typeface="Garamond" pitchFamily="18" charset="0"/>
                          <a:ea typeface="+mn-ea"/>
                          <a:cs typeface="+mn-cs"/>
                        </a:rPr>
                        <a:t>Tweetdeck</a:t>
                      </a:r>
                      <a:r>
                        <a:rPr kumimoji="0" lang="en-US" sz="1600" b="1" kern="1200" dirty="0" smtClean="0">
                          <a:solidFill>
                            <a:schemeClr val="tx1"/>
                          </a:solidFill>
                          <a:effectLst/>
                          <a:latin typeface="Garamond" pitchFamily="18" charset="0"/>
                          <a:ea typeface="+mn-ea"/>
                          <a:cs typeface="+mn-cs"/>
                        </a:rPr>
                        <a:t> is the best tool for them. The tool allows you to manage multiple twitter accounts. </a:t>
                      </a:r>
                    </a:p>
                    <a:p>
                      <a:r>
                        <a:rPr kumimoji="0" lang="en-US" sz="1600" b="1" kern="1200" dirty="0" smtClean="0">
                          <a:solidFill>
                            <a:schemeClr val="tx1"/>
                          </a:solidFill>
                          <a:effectLst/>
                          <a:latin typeface="Garamond" pitchFamily="18" charset="0"/>
                          <a:ea typeface="+mn-ea"/>
                          <a:cs typeface="+mn-cs"/>
                        </a:rPr>
                        <a:t>Also </a:t>
                      </a:r>
                      <a:r>
                        <a:rPr kumimoji="0" lang="en-US" sz="1600" b="1" kern="1200" dirty="0" err="1" smtClean="0">
                          <a:solidFill>
                            <a:schemeClr val="tx1"/>
                          </a:solidFill>
                          <a:effectLst/>
                          <a:latin typeface="Garamond" pitchFamily="18" charset="0"/>
                          <a:ea typeface="+mn-ea"/>
                          <a:cs typeface="+mn-cs"/>
                        </a:rPr>
                        <a:t>tweetdeck</a:t>
                      </a:r>
                      <a:r>
                        <a:rPr kumimoji="0" lang="en-US" sz="1600" b="1" kern="1200" dirty="0" smtClean="0">
                          <a:solidFill>
                            <a:schemeClr val="tx1"/>
                          </a:solidFill>
                          <a:effectLst/>
                          <a:latin typeface="Garamond" pitchFamily="18" charset="0"/>
                          <a:ea typeface="+mn-ea"/>
                          <a:cs typeface="+mn-cs"/>
                        </a:rPr>
                        <a:t> monitors and manages your twitter feeds with filters to focus on what matters.</a:t>
                      </a:r>
                      <a:endParaRPr kumimoji="0" lang="en-IN" sz="1600" b="1" kern="1200" dirty="0" smtClean="0">
                        <a:solidFill>
                          <a:schemeClr val="tx1"/>
                        </a:solidFill>
                        <a:effectLst/>
                        <a:latin typeface="Garamond" pitchFamily="18" charset="0"/>
                        <a:ea typeface="+mn-ea"/>
                        <a:cs typeface="+mn-cs"/>
                      </a:endParaRPr>
                    </a:p>
                    <a:p>
                      <a:endParaRPr lang="en-IN" sz="1400" b="1" dirty="0">
                        <a:latin typeface="Garamond" pitchFamily="18" charset="0"/>
                      </a:endParaRPr>
                    </a:p>
                  </a:txBody>
                  <a:tcPr/>
                </a:tc>
              </a:tr>
            </a:tbl>
          </a:graphicData>
        </a:graphic>
      </p:graphicFrame>
    </p:spTree>
    <p:extLst>
      <p:ext uri="{BB962C8B-B14F-4D97-AF65-F5344CB8AC3E}">
        <p14:creationId xmlns:p14="http://schemas.microsoft.com/office/powerpoint/2010/main" val="3556476187"/>
      </p:ext>
    </p:extLst>
  </p:cSld>
  <p:clrMapOvr>
    <a:masterClrMapping/>
  </p:clrMapOvr>
  <p:transition spd="med">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61255" y="142873"/>
            <a:ext cx="8196943" cy="628650"/>
          </a:xfrm>
          <a:prstGeom prst="rect">
            <a:avLst/>
          </a:prstGeom>
          <a:solidFill>
            <a:schemeClr val="bg1"/>
          </a:solidFill>
          <a:ln>
            <a:noFill/>
          </a:ln>
          <a:effectLst>
            <a:glow rad="101600">
              <a:schemeClr val="accent1">
                <a:satMod val="175000"/>
                <a:alpha val="40000"/>
              </a:schemeClr>
            </a:glow>
          </a:effectLst>
        </p:spPr>
        <p:txBody>
          <a:bodyPr vert="horz" lIns="45720" tIns="0" rIns="45720" bIns="0" anchor="b" anchorCtr="0">
            <a:normAutofit fontScale="97500"/>
          </a:bodyPr>
          <a:lstStyle>
            <a:lvl1pPr>
              <a:spcBef>
                <a:spcPct val="0"/>
              </a:spcBef>
              <a:buNone/>
              <a:defRPr kumimoji="0" sz="3600" b="1" cap="all" baseline="0">
                <a:ln w="500">
                  <a:noFill/>
                </a:ln>
                <a:solidFill>
                  <a:srgbClr val="0000CC"/>
                </a:solidFill>
                <a:effectLst/>
                <a:latin typeface="Garamond" pitchFamily="18" charset="0"/>
                <a:ea typeface="+mj-ea"/>
                <a:cs typeface="Calibri" pitchFamily="34" charset="0"/>
              </a:defRPr>
            </a:lvl1pPr>
            <a:extLst/>
          </a:lstStyle>
          <a:p>
            <a:r>
              <a:rPr lang="en-US" dirty="0" smtClean="0"/>
              <a:t>Tools </a:t>
            </a:r>
            <a:r>
              <a:rPr lang="en-US" dirty="0"/>
              <a:t>for Content </a:t>
            </a:r>
            <a:r>
              <a:rPr lang="en-US" dirty="0" smtClean="0"/>
              <a:t>Creation</a:t>
            </a:r>
            <a:endParaRPr lang="en-IN" dirty="0"/>
          </a:p>
        </p:txBody>
      </p:sp>
      <p:graphicFrame>
        <p:nvGraphicFramePr>
          <p:cNvPr id="3" name="Table 2"/>
          <p:cNvGraphicFramePr>
            <a:graphicFrameLocks noGrp="1"/>
          </p:cNvGraphicFramePr>
          <p:nvPr>
            <p:extLst>
              <p:ext uri="{D42A27DB-BD31-4B8C-83A1-F6EECF244321}">
                <p14:modId xmlns:p14="http://schemas.microsoft.com/office/powerpoint/2010/main" val="3076774485"/>
              </p:ext>
            </p:extLst>
          </p:nvPr>
        </p:nvGraphicFramePr>
        <p:xfrm>
          <a:off x="228597" y="989983"/>
          <a:ext cx="10499274" cy="7106920"/>
        </p:xfrm>
        <a:graphic>
          <a:graphicData uri="http://schemas.openxmlformats.org/drawingml/2006/table">
            <a:tbl>
              <a:tblPr firstRow="1" bandRow="1">
                <a:tableStyleId>{5940675A-B579-460E-94D1-54222C63F5DA}</a:tableStyleId>
              </a:tblPr>
              <a:tblGrid>
                <a:gridCol w="1387932"/>
                <a:gridCol w="9111342"/>
              </a:tblGrid>
              <a:tr h="370840">
                <a:tc>
                  <a:txBody>
                    <a:bodyPr/>
                    <a:lstStyle/>
                    <a:p>
                      <a:pPr algn="ctr"/>
                      <a:r>
                        <a:rPr lang="en-IN" b="1" dirty="0" smtClean="0">
                          <a:latin typeface="Garamond" pitchFamily="18" charset="0"/>
                        </a:rPr>
                        <a:t>Tools</a:t>
                      </a:r>
                      <a:endParaRPr lang="en-IN" b="1" dirty="0">
                        <a:latin typeface="Garamond" pitchFamily="18" charset="0"/>
                      </a:endParaRPr>
                    </a:p>
                  </a:txBody>
                  <a:tcPr>
                    <a:solidFill>
                      <a:srgbClr val="9BD7FF"/>
                    </a:solidFill>
                  </a:tcPr>
                </a:tc>
                <a:tc>
                  <a:txBody>
                    <a:bodyPr/>
                    <a:lstStyle/>
                    <a:p>
                      <a:pPr algn="ctr"/>
                      <a:r>
                        <a:rPr lang="en-IN" b="1" dirty="0" smtClean="0">
                          <a:latin typeface="Garamond" pitchFamily="18" charset="0"/>
                        </a:rPr>
                        <a:t>Description</a:t>
                      </a:r>
                      <a:endParaRPr lang="en-IN" b="1" dirty="0">
                        <a:latin typeface="Garamond" pitchFamily="18" charset="0"/>
                      </a:endParaRPr>
                    </a:p>
                  </a:txBody>
                  <a:tcPr>
                    <a:solidFill>
                      <a:srgbClr val="9BD7FF"/>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kern="1200" dirty="0" smtClean="0">
                          <a:solidFill>
                            <a:schemeClr val="tx1"/>
                          </a:solidFill>
                          <a:effectLst/>
                          <a:latin typeface="Garamond" pitchFamily="18" charset="0"/>
                          <a:ea typeface="+mn-ea"/>
                          <a:cs typeface="+mn-cs"/>
                        </a:rPr>
                        <a:t>Scoop.it</a:t>
                      </a:r>
                      <a:endParaRPr kumimoji="0" lang="en-IN" sz="1800" b="1" kern="1200" dirty="0" smtClean="0">
                        <a:solidFill>
                          <a:schemeClr val="tx1"/>
                        </a:solidFill>
                        <a:effectLst/>
                        <a:latin typeface="Garamond" pitchFamily="18" charset="0"/>
                        <a:ea typeface="+mn-ea"/>
                        <a:cs typeface="+mn-cs"/>
                      </a:endParaRPr>
                    </a:p>
                    <a:p>
                      <a:pPr algn="ctr"/>
                      <a:endParaRPr lang="en-IN" dirty="0">
                        <a:latin typeface="Garamond" pitchFamily="18" charset="0"/>
                      </a:endParaRPr>
                    </a:p>
                  </a:txBody>
                  <a:tcPr>
                    <a:solidFill>
                      <a:schemeClr val="tx2">
                        <a:lumMod val="20000"/>
                        <a:lumOff val="80000"/>
                      </a:schemeClr>
                    </a:solidFill>
                  </a:tcPr>
                </a:tc>
                <a:tc>
                  <a:txBody>
                    <a:bodyPr/>
                    <a:lstStyle/>
                    <a:p>
                      <a:r>
                        <a:rPr kumimoji="0" lang="en-US" sz="1600" b="1" kern="1200" dirty="0" smtClean="0">
                          <a:solidFill>
                            <a:schemeClr val="tx1"/>
                          </a:solidFill>
                          <a:effectLst/>
                          <a:latin typeface="Garamond" pitchFamily="18" charset="0"/>
                          <a:ea typeface="+mn-ea"/>
                          <a:cs typeface="+mn-cs"/>
                        </a:rPr>
                        <a:t>Scoop.it is one of the most popular tools for content </a:t>
                      </a:r>
                      <a:r>
                        <a:rPr kumimoji="0" lang="en-US" sz="1600" b="1" kern="1200" dirty="0" err="1" smtClean="0">
                          <a:solidFill>
                            <a:schemeClr val="tx1"/>
                          </a:solidFill>
                          <a:effectLst/>
                          <a:latin typeface="Garamond" pitchFamily="18" charset="0"/>
                          <a:ea typeface="+mn-ea"/>
                          <a:cs typeface="+mn-cs"/>
                        </a:rPr>
                        <a:t>curation</a:t>
                      </a:r>
                      <a:r>
                        <a:rPr kumimoji="0" lang="en-US" sz="1600" b="1" kern="1200" dirty="0" smtClean="0">
                          <a:solidFill>
                            <a:schemeClr val="tx1"/>
                          </a:solidFill>
                          <a:effectLst/>
                          <a:latin typeface="Garamond" pitchFamily="18" charset="0"/>
                          <a:ea typeface="+mn-ea"/>
                          <a:cs typeface="+mn-cs"/>
                        </a:rPr>
                        <a:t>. It helps to discover, curate and publish the content to get its visibility online. The tool is excellent for publishing content online. You can also use the tool for branding. </a:t>
                      </a:r>
                      <a:endParaRPr lang="en-IN" sz="1600" b="1" dirty="0">
                        <a:latin typeface="Garamond" pitchFamily="18" charset="0"/>
                      </a:endParaRPr>
                    </a:p>
                  </a:txBody>
                  <a:tcPr/>
                </a:tc>
              </a:tr>
              <a:tr h="4073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kern="1200" dirty="0" err="1" smtClean="0">
                          <a:solidFill>
                            <a:schemeClr val="tx1"/>
                          </a:solidFill>
                          <a:effectLst/>
                          <a:latin typeface="Garamond" pitchFamily="18" charset="0"/>
                          <a:ea typeface="+mn-ea"/>
                          <a:cs typeface="+mn-cs"/>
                        </a:rPr>
                        <a:t>Storify</a:t>
                      </a:r>
                      <a:endParaRPr kumimoji="0" lang="en-IN" sz="1800" b="1" kern="1200" dirty="0" smtClean="0">
                        <a:solidFill>
                          <a:schemeClr val="tx1"/>
                        </a:solidFill>
                        <a:effectLst/>
                        <a:latin typeface="Garamond" pitchFamily="18" charset="0"/>
                        <a:ea typeface="+mn-ea"/>
                        <a:cs typeface="+mn-cs"/>
                      </a:endParaRPr>
                    </a:p>
                    <a:p>
                      <a:pPr algn="ctr"/>
                      <a:endParaRPr lang="en-IN" dirty="0">
                        <a:latin typeface="Garamond" pitchFamily="18" charset="0"/>
                      </a:endParaRPr>
                    </a:p>
                  </a:txBody>
                  <a:tcPr>
                    <a:solidFill>
                      <a:schemeClr val="tx2">
                        <a:lumMod val="20000"/>
                        <a:lumOff val="80000"/>
                      </a:schemeClr>
                    </a:solidFill>
                  </a:tcPr>
                </a:tc>
                <a:tc>
                  <a:txBody>
                    <a:bodyPr/>
                    <a:lstStyle/>
                    <a:p>
                      <a:r>
                        <a:rPr kumimoji="0" lang="en-US" sz="1600" b="1" kern="1200" dirty="0" err="1" smtClean="0">
                          <a:solidFill>
                            <a:schemeClr val="tx1"/>
                          </a:solidFill>
                          <a:effectLst/>
                          <a:latin typeface="Garamond" pitchFamily="18" charset="0"/>
                          <a:ea typeface="+mn-ea"/>
                          <a:cs typeface="+mn-cs"/>
                        </a:rPr>
                        <a:t>Storify</a:t>
                      </a:r>
                      <a:r>
                        <a:rPr kumimoji="0" lang="en-US" sz="1600" b="1" kern="1200" dirty="0" smtClean="0">
                          <a:solidFill>
                            <a:schemeClr val="tx1"/>
                          </a:solidFill>
                          <a:effectLst/>
                          <a:latin typeface="Garamond" pitchFamily="18" charset="0"/>
                          <a:ea typeface="+mn-ea"/>
                          <a:cs typeface="+mn-cs"/>
                        </a:rPr>
                        <a:t> is a tool that allows the users to create stories or timelines using social media platforms like Facebook, Twitter, </a:t>
                      </a:r>
                      <a:r>
                        <a:rPr kumimoji="0" lang="en-US" sz="1600" b="1" kern="1200" dirty="0" err="1" smtClean="0">
                          <a:solidFill>
                            <a:schemeClr val="tx1"/>
                          </a:solidFill>
                          <a:effectLst/>
                          <a:latin typeface="Garamond" pitchFamily="18" charset="0"/>
                          <a:ea typeface="+mn-ea"/>
                          <a:cs typeface="+mn-cs"/>
                        </a:rPr>
                        <a:t>Instagram</a:t>
                      </a:r>
                      <a:r>
                        <a:rPr kumimoji="0" lang="en-US" sz="1600" b="1" kern="1200" dirty="0" smtClean="0">
                          <a:solidFill>
                            <a:schemeClr val="tx1"/>
                          </a:solidFill>
                          <a:effectLst/>
                          <a:latin typeface="Garamond" pitchFamily="18" charset="0"/>
                          <a:ea typeface="+mn-ea"/>
                          <a:cs typeface="+mn-cs"/>
                        </a:rPr>
                        <a:t>, etc. It creates stories or timelines related to particular subjects, events, discussions or </a:t>
                      </a:r>
                      <a:r>
                        <a:rPr kumimoji="0" lang="en-US" sz="1600" b="1" kern="1200" dirty="0" err="1" smtClean="0">
                          <a:solidFill>
                            <a:schemeClr val="tx1"/>
                          </a:solidFill>
                          <a:effectLst/>
                          <a:latin typeface="Garamond" pitchFamily="18" charset="0"/>
                          <a:ea typeface="+mn-ea"/>
                          <a:cs typeface="+mn-cs"/>
                        </a:rPr>
                        <a:t>hashtags</a:t>
                      </a:r>
                      <a:r>
                        <a:rPr kumimoji="0" lang="en-US" sz="1600" b="1" kern="1200" dirty="0" smtClean="0">
                          <a:solidFill>
                            <a:schemeClr val="tx1"/>
                          </a:solidFill>
                          <a:effectLst/>
                          <a:latin typeface="Garamond" pitchFamily="18" charset="0"/>
                          <a:ea typeface="+mn-ea"/>
                          <a:cs typeface="+mn-cs"/>
                        </a:rPr>
                        <a:t> from the various social media platforms. You can make them and share on different social platforms.</a:t>
                      </a:r>
                      <a:endParaRPr kumimoji="0" lang="en-IN" sz="1600" b="1" kern="1200" dirty="0" smtClean="0">
                        <a:solidFill>
                          <a:schemeClr val="tx1"/>
                        </a:solidFill>
                        <a:effectLst/>
                        <a:latin typeface="Garamond" pitchFamily="18" charset="0"/>
                        <a:ea typeface="+mn-ea"/>
                        <a:cs typeface="+mn-cs"/>
                      </a:endParaRPr>
                    </a:p>
                  </a:txBody>
                  <a:tcPr/>
                </a:tc>
              </a:tr>
              <a:tr h="3592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kern="1200" dirty="0" err="1" smtClean="0">
                          <a:solidFill>
                            <a:schemeClr val="tx1"/>
                          </a:solidFill>
                          <a:effectLst/>
                          <a:latin typeface="Garamond" pitchFamily="18" charset="0"/>
                          <a:ea typeface="+mn-ea"/>
                          <a:cs typeface="+mn-cs"/>
                        </a:rPr>
                        <a:t>Prezi</a:t>
                      </a:r>
                      <a:endParaRPr kumimoji="0" lang="en-IN" sz="1800" b="1" kern="1200" dirty="0" smtClean="0">
                        <a:solidFill>
                          <a:schemeClr val="tx1"/>
                        </a:solidFill>
                        <a:effectLst/>
                        <a:latin typeface="Garamond" pitchFamily="18" charset="0"/>
                        <a:ea typeface="+mn-ea"/>
                        <a:cs typeface="+mn-cs"/>
                      </a:endParaRPr>
                    </a:p>
                    <a:p>
                      <a:pPr algn="ctr"/>
                      <a:endParaRPr lang="en-IN" dirty="0">
                        <a:latin typeface="Garamond" pitchFamily="18" charset="0"/>
                      </a:endParaRPr>
                    </a:p>
                  </a:txBody>
                  <a:tcPr>
                    <a:solidFill>
                      <a:schemeClr val="tx2">
                        <a:lumMod val="20000"/>
                        <a:lumOff val="80000"/>
                      </a:schemeClr>
                    </a:solidFill>
                  </a:tcPr>
                </a:tc>
                <a:tc>
                  <a:txBody>
                    <a:bodyPr/>
                    <a:lstStyle/>
                    <a:p>
                      <a:r>
                        <a:rPr kumimoji="0" lang="en-US" sz="1600" b="1" kern="1200" dirty="0" err="1" smtClean="0">
                          <a:solidFill>
                            <a:schemeClr val="tx1"/>
                          </a:solidFill>
                          <a:effectLst/>
                          <a:latin typeface="Garamond" pitchFamily="18" charset="0"/>
                          <a:ea typeface="+mn-ea"/>
                          <a:cs typeface="+mn-cs"/>
                        </a:rPr>
                        <a:t>Prezi</a:t>
                      </a:r>
                      <a:r>
                        <a:rPr kumimoji="0" lang="en-US" sz="1600" b="1" kern="1200" dirty="0" smtClean="0">
                          <a:solidFill>
                            <a:schemeClr val="tx1"/>
                          </a:solidFill>
                          <a:effectLst/>
                          <a:latin typeface="Garamond" pitchFamily="18" charset="0"/>
                          <a:ea typeface="+mn-ea"/>
                          <a:cs typeface="+mn-cs"/>
                        </a:rPr>
                        <a:t> is a tool that helps you convert your presentations into a snap. You can just browse the knowledge shared or create your own presentations. With the help of this tool you can also add animations. And share the content on various social media platforms.</a:t>
                      </a:r>
                      <a:endParaRPr lang="en-IN" sz="1600" b="1" dirty="0">
                        <a:latin typeface="Garamond" pitchFamily="18" charset="0"/>
                      </a:endParaRPr>
                    </a:p>
                  </a:txBody>
                  <a:tcPr/>
                </a:tc>
              </a:tr>
              <a:tr h="38535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kern="1200" dirty="0" err="1" smtClean="0">
                          <a:solidFill>
                            <a:schemeClr val="tx1"/>
                          </a:solidFill>
                          <a:effectLst/>
                          <a:latin typeface="Garamond" pitchFamily="18" charset="0"/>
                          <a:ea typeface="+mn-ea"/>
                          <a:cs typeface="+mn-cs"/>
                        </a:rPr>
                        <a:t>Powtoon</a:t>
                      </a:r>
                      <a:endParaRPr kumimoji="0" lang="en-IN" sz="1800" b="1" kern="1200" dirty="0" smtClean="0">
                        <a:solidFill>
                          <a:schemeClr val="tx1"/>
                        </a:solidFill>
                        <a:effectLst/>
                        <a:latin typeface="Garamond" pitchFamily="18" charset="0"/>
                        <a:ea typeface="+mn-ea"/>
                        <a:cs typeface="+mn-cs"/>
                      </a:endParaRPr>
                    </a:p>
                    <a:p>
                      <a:pPr algn="ctr"/>
                      <a:endParaRPr lang="en-IN" dirty="0">
                        <a:latin typeface="Garamond" pitchFamily="18" charset="0"/>
                      </a:endParaRPr>
                    </a:p>
                  </a:txBody>
                  <a:tcPr>
                    <a:solidFill>
                      <a:schemeClr val="tx2">
                        <a:lumMod val="20000"/>
                        <a:lumOff val="80000"/>
                      </a:schemeClr>
                    </a:solidFill>
                  </a:tcPr>
                </a:tc>
                <a:tc>
                  <a:txBody>
                    <a:bodyPr/>
                    <a:lstStyle/>
                    <a:p>
                      <a:r>
                        <a:rPr kumimoji="0" lang="en-US" sz="1600" b="1" kern="1200" dirty="0" err="1" smtClean="0">
                          <a:solidFill>
                            <a:schemeClr val="tx1"/>
                          </a:solidFill>
                          <a:effectLst/>
                          <a:latin typeface="Garamond" pitchFamily="18" charset="0"/>
                          <a:ea typeface="+mn-ea"/>
                          <a:cs typeface="+mn-cs"/>
                        </a:rPr>
                        <a:t>Powtoon</a:t>
                      </a:r>
                      <a:r>
                        <a:rPr kumimoji="0" lang="en-US" sz="1600" b="1" kern="1200" dirty="0" smtClean="0">
                          <a:solidFill>
                            <a:schemeClr val="tx1"/>
                          </a:solidFill>
                          <a:effectLst/>
                          <a:latin typeface="Garamond" pitchFamily="18" charset="0"/>
                          <a:ea typeface="+mn-ea"/>
                          <a:cs typeface="+mn-cs"/>
                        </a:rPr>
                        <a:t> is a tool through which you can create videos or presentations in the form of video. You can use this tool in branding your company or in any other branding activity. These types of tools for content creation are trending on social media. But you need to understand your purpose and utilize.</a:t>
                      </a:r>
                      <a:endParaRPr lang="en-IN" sz="1600" b="1" dirty="0">
                        <a:latin typeface="Garamond" pitchFamily="18" charset="0"/>
                      </a:endParaRPr>
                    </a:p>
                  </a:txBody>
                  <a:tcPr/>
                </a:tc>
              </a:tr>
              <a:tr h="53884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kern="1200" dirty="0" err="1" smtClean="0">
                          <a:solidFill>
                            <a:schemeClr val="tx1"/>
                          </a:solidFill>
                          <a:effectLst/>
                          <a:latin typeface="+mn-lt"/>
                          <a:ea typeface="+mn-ea"/>
                          <a:cs typeface="+mn-cs"/>
                        </a:rPr>
                        <a:t>Piktochart</a:t>
                      </a:r>
                      <a:endParaRPr kumimoji="0" lang="en-IN" sz="1800" b="1" kern="1200" dirty="0" smtClean="0">
                        <a:solidFill>
                          <a:schemeClr val="tx1"/>
                        </a:solidFill>
                        <a:effectLst/>
                        <a:latin typeface="+mn-lt"/>
                        <a:ea typeface="+mn-ea"/>
                        <a:cs typeface="+mn-cs"/>
                      </a:endParaRPr>
                    </a:p>
                    <a:p>
                      <a:pPr algn="ctr"/>
                      <a:endParaRPr lang="en-IN" dirty="0">
                        <a:latin typeface="Garamond" pitchFamily="18" charset="0"/>
                      </a:endParaRPr>
                    </a:p>
                  </a:txBody>
                  <a:tcPr>
                    <a:solidFill>
                      <a:schemeClr val="tx2">
                        <a:lumMod val="20000"/>
                        <a:lumOff val="80000"/>
                      </a:schemeClr>
                    </a:solidFill>
                  </a:tcPr>
                </a:tc>
                <a:tc>
                  <a:txBody>
                    <a:bodyPr/>
                    <a:lstStyle/>
                    <a:p>
                      <a:r>
                        <a:rPr kumimoji="0" lang="en-US" sz="1600" b="1" kern="1200" dirty="0" smtClean="0">
                          <a:solidFill>
                            <a:schemeClr val="tx1"/>
                          </a:solidFill>
                          <a:effectLst/>
                          <a:latin typeface="Garamond" pitchFamily="18" charset="0"/>
                          <a:ea typeface="+mn-ea"/>
                          <a:cs typeface="+mn-cs"/>
                        </a:rPr>
                        <a:t>With the help of this tool we can make </a:t>
                      </a:r>
                      <a:r>
                        <a:rPr kumimoji="0" lang="en-US" sz="1600" b="1" kern="1200" dirty="0" err="1" smtClean="0">
                          <a:solidFill>
                            <a:schemeClr val="tx1"/>
                          </a:solidFill>
                          <a:effectLst/>
                          <a:latin typeface="Garamond" pitchFamily="18" charset="0"/>
                          <a:ea typeface="+mn-ea"/>
                          <a:cs typeface="+mn-cs"/>
                        </a:rPr>
                        <a:t>infographics</a:t>
                      </a:r>
                      <a:r>
                        <a:rPr kumimoji="0" lang="en-US" sz="1600" b="1" kern="1200" dirty="0" smtClean="0">
                          <a:solidFill>
                            <a:schemeClr val="tx1"/>
                          </a:solidFill>
                          <a:effectLst/>
                          <a:latin typeface="Garamond" pitchFamily="18" charset="0"/>
                          <a:ea typeface="+mn-ea"/>
                          <a:cs typeface="+mn-cs"/>
                        </a:rPr>
                        <a:t>, images, brochures, charts and much more. </a:t>
                      </a:r>
                      <a:r>
                        <a:rPr kumimoji="0" lang="en-US" sz="1600" b="1" kern="1200" dirty="0" err="1" smtClean="0">
                          <a:solidFill>
                            <a:schemeClr val="tx1"/>
                          </a:solidFill>
                          <a:effectLst/>
                          <a:latin typeface="Garamond" pitchFamily="18" charset="0"/>
                          <a:ea typeface="+mn-ea"/>
                          <a:cs typeface="+mn-cs"/>
                        </a:rPr>
                        <a:t>Picktochart</a:t>
                      </a:r>
                      <a:r>
                        <a:rPr kumimoji="0" lang="en-US" sz="1600" b="1" kern="1200" dirty="0" smtClean="0">
                          <a:solidFill>
                            <a:schemeClr val="tx1"/>
                          </a:solidFill>
                          <a:effectLst/>
                          <a:latin typeface="Garamond" pitchFamily="18" charset="0"/>
                          <a:ea typeface="+mn-ea"/>
                          <a:cs typeface="+mn-cs"/>
                        </a:rPr>
                        <a:t> is an easy and user-friendly tool. You can create the required content on </a:t>
                      </a:r>
                      <a:r>
                        <a:rPr kumimoji="0" lang="en-US" sz="1600" b="1" kern="1200" dirty="0" err="1" smtClean="0">
                          <a:solidFill>
                            <a:schemeClr val="tx1"/>
                          </a:solidFill>
                          <a:effectLst/>
                          <a:latin typeface="Garamond" pitchFamily="18" charset="0"/>
                          <a:ea typeface="+mn-ea"/>
                          <a:cs typeface="+mn-cs"/>
                        </a:rPr>
                        <a:t>picktochart</a:t>
                      </a:r>
                      <a:r>
                        <a:rPr kumimoji="0" lang="en-US" sz="1600" b="1" kern="1200" dirty="0" smtClean="0">
                          <a:solidFill>
                            <a:schemeClr val="tx1"/>
                          </a:solidFill>
                          <a:effectLst/>
                          <a:latin typeface="Garamond" pitchFamily="18" charset="0"/>
                          <a:ea typeface="+mn-ea"/>
                          <a:cs typeface="+mn-cs"/>
                        </a:rPr>
                        <a:t> and save it on your pc or just directly share it to various social media platforms.</a:t>
                      </a:r>
                      <a:endParaRPr lang="en-IN" sz="1400" b="1" dirty="0">
                        <a:latin typeface="Garamond" pitchFamily="18" charset="0"/>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kern="1200" dirty="0" err="1" smtClean="0">
                          <a:solidFill>
                            <a:schemeClr val="tx1"/>
                          </a:solidFill>
                          <a:effectLst/>
                          <a:latin typeface="+mn-lt"/>
                          <a:ea typeface="+mn-ea"/>
                          <a:cs typeface="+mn-cs"/>
                        </a:rPr>
                        <a:t>Visme</a:t>
                      </a:r>
                      <a:endParaRPr kumimoji="0" lang="en-IN" sz="1800" b="1" kern="1200" dirty="0" smtClean="0">
                        <a:solidFill>
                          <a:schemeClr val="tx1"/>
                        </a:solidFill>
                        <a:effectLst/>
                        <a:latin typeface="+mn-lt"/>
                        <a:ea typeface="+mn-ea"/>
                        <a:cs typeface="+mn-cs"/>
                      </a:endParaRPr>
                    </a:p>
                    <a:p>
                      <a:pPr algn="ctr"/>
                      <a:endParaRPr lang="en-IN" dirty="0">
                        <a:latin typeface="Garamond" pitchFamily="18" charset="0"/>
                      </a:endParaRPr>
                    </a:p>
                  </a:txBody>
                  <a:tcPr>
                    <a:solidFill>
                      <a:schemeClr val="tx2">
                        <a:lumMod val="20000"/>
                        <a:lumOff val="80000"/>
                      </a:schemeClr>
                    </a:solidFill>
                  </a:tcPr>
                </a:tc>
                <a:tc>
                  <a:txBody>
                    <a:bodyPr/>
                    <a:lstStyle/>
                    <a:p>
                      <a:r>
                        <a:rPr kumimoji="0" lang="en-US" sz="1600" b="1" kern="1200" dirty="0" err="1" smtClean="0">
                          <a:solidFill>
                            <a:schemeClr val="tx1"/>
                          </a:solidFill>
                          <a:effectLst/>
                          <a:latin typeface="Garamond" pitchFamily="18" charset="0"/>
                          <a:ea typeface="+mn-ea"/>
                          <a:cs typeface="+mn-cs"/>
                        </a:rPr>
                        <a:t>Visme</a:t>
                      </a:r>
                      <a:r>
                        <a:rPr kumimoji="0" lang="en-US" sz="1600" b="1" kern="1200" dirty="0" smtClean="0">
                          <a:solidFill>
                            <a:schemeClr val="tx1"/>
                          </a:solidFill>
                          <a:effectLst/>
                          <a:latin typeface="Garamond" pitchFamily="18" charset="0"/>
                          <a:ea typeface="+mn-ea"/>
                          <a:cs typeface="+mn-cs"/>
                        </a:rPr>
                        <a:t> is a tool that helps you to create various forms of visual content to drive engagement. You can create professional presentations, reports, info graphics, interactive demos, visual resumes and </a:t>
                      </a:r>
                      <a:r>
                        <a:rPr kumimoji="0" lang="en-US" sz="1600" b="1" kern="1200" dirty="0" err="1" smtClean="0">
                          <a:solidFill>
                            <a:schemeClr val="tx1"/>
                          </a:solidFill>
                          <a:effectLst/>
                          <a:latin typeface="Garamond" pitchFamily="18" charset="0"/>
                          <a:ea typeface="+mn-ea"/>
                          <a:cs typeface="+mn-cs"/>
                        </a:rPr>
                        <a:t>uch</a:t>
                      </a:r>
                      <a:r>
                        <a:rPr kumimoji="0" lang="en-US" sz="1600" b="1" kern="1200" dirty="0" smtClean="0">
                          <a:solidFill>
                            <a:schemeClr val="tx1"/>
                          </a:solidFill>
                          <a:effectLst/>
                          <a:latin typeface="Garamond" pitchFamily="18" charset="0"/>
                          <a:ea typeface="+mn-ea"/>
                          <a:cs typeface="+mn-cs"/>
                        </a:rPr>
                        <a:t> more. You can create different types of visual content, publish it and can share online. It is a great tool for recruiters as well as various businesses.</a:t>
                      </a:r>
                      <a:endParaRPr kumimoji="0" lang="en-IN" sz="1600" b="1" kern="1200" dirty="0" smtClean="0">
                        <a:solidFill>
                          <a:schemeClr val="tx1"/>
                        </a:solidFill>
                        <a:effectLst/>
                        <a:latin typeface="Garamond" pitchFamily="18" charset="0"/>
                        <a:ea typeface="+mn-ea"/>
                        <a:cs typeface="+mn-cs"/>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kern="1200" dirty="0" err="1" smtClean="0">
                          <a:solidFill>
                            <a:schemeClr val="tx1"/>
                          </a:solidFill>
                          <a:effectLst/>
                          <a:latin typeface="+mn-lt"/>
                          <a:ea typeface="+mn-ea"/>
                          <a:cs typeface="+mn-cs"/>
                        </a:rPr>
                        <a:t>Slideshare</a:t>
                      </a:r>
                      <a:endParaRPr kumimoji="0" lang="en-IN" sz="1800" b="1" kern="1200" dirty="0" smtClean="0">
                        <a:solidFill>
                          <a:schemeClr val="tx1"/>
                        </a:solidFill>
                        <a:effectLst/>
                        <a:latin typeface="+mn-lt"/>
                        <a:ea typeface="+mn-ea"/>
                        <a:cs typeface="+mn-cs"/>
                      </a:endParaRPr>
                    </a:p>
                    <a:p>
                      <a:pPr algn="ctr"/>
                      <a:endParaRPr lang="en-IN" dirty="0">
                        <a:latin typeface="Garamond" pitchFamily="18" charset="0"/>
                      </a:endParaRPr>
                    </a:p>
                  </a:txBody>
                  <a:tcPr>
                    <a:solidFill>
                      <a:schemeClr val="tx2">
                        <a:lumMod val="20000"/>
                        <a:lumOff val="80000"/>
                      </a:schemeClr>
                    </a:solidFill>
                  </a:tcPr>
                </a:tc>
                <a:tc>
                  <a:txBody>
                    <a:bodyPr/>
                    <a:lstStyle/>
                    <a:p>
                      <a:r>
                        <a:rPr kumimoji="0" lang="en-US" sz="1600" b="1" kern="1200" dirty="0" err="1" smtClean="0">
                          <a:solidFill>
                            <a:schemeClr val="tx1"/>
                          </a:solidFill>
                          <a:effectLst/>
                          <a:latin typeface="Garamond" pitchFamily="18" charset="0"/>
                          <a:ea typeface="+mn-ea"/>
                          <a:cs typeface="+mn-cs"/>
                        </a:rPr>
                        <a:t>Slideshare</a:t>
                      </a:r>
                      <a:r>
                        <a:rPr kumimoji="0" lang="en-US" sz="1600" b="1" kern="1200" dirty="0" smtClean="0">
                          <a:solidFill>
                            <a:schemeClr val="tx1"/>
                          </a:solidFill>
                          <a:effectLst/>
                          <a:latin typeface="Garamond" pitchFamily="18" charset="0"/>
                          <a:ea typeface="+mn-ea"/>
                          <a:cs typeface="+mn-cs"/>
                        </a:rPr>
                        <a:t>  is  a  tool  by  LinkedIn  and  is  world‘s  largest  community  for sharing presentations, PDFs, documents and other professional data or knowledge sharing data. Also you can create, upload and share on various social  media  platforms  and  share  through  email  as  well.  If  used appropriately it can help you reach and engage a large amount of social media users and hence the potential employees</a:t>
                      </a:r>
                      <a:endParaRPr lang="en-IN" sz="1200" b="1" dirty="0">
                        <a:latin typeface="Garamond" pitchFamily="18" charset="0"/>
                      </a:endParaRPr>
                    </a:p>
                  </a:txBody>
                  <a:tcPr/>
                </a:tc>
              </a:tr>
            </a:tbl>
          </a:graphicData>
        </a:graphic>
      </p:graphicFrame>
    </p:spTree>
    <p:extLst>
      <p:ext uri="{BB962C8B-B14F-4D97-AF65-F5344CB8AC3E}">
        <p14:creationId xmlns:p14="http://schemas.microsoft.com/office/powerpoint/2010/main" val="4270878577"/>
      </p:ext>
    </p:extLst>
  </p:cSld>
  <p:clrMapOvr>
    <a:masterClrMapping/>
  </p:clrMapOvr>
  <p:transition spd="med">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2CCC60-E8CD-4174-8B1A-7DF615B22EEF}" type="slidenum">
              <a:rPr lang="en-US" smtClean="0">
                <a:solidFill>
                  <a:prstClr val="black">
                    <a:tint val="75000"/>
                  </a:prstClr>
                </a:solidFill>
              </a:rPr>
              <a:pPr/>
              <a:t>80</a:t>
            </a:fld>
            <a:endParaRPr lang="en-US" dirty="0">
              <a:solidFill>
                <a:prstClr val="black">
                  <a:tint val="75000"/>
                </a:prstClr>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239380028"/>
              </p:ext>
            </p:extLst>
          </p:nvPr>
        </p:nvGraphicFramePr>
        <p:xfrm>
          <a:off x="618673" y="1601126"/>
          <a:ext cx="9550401" cy="6132087"/>
        </p:xfrm>
        <a:graphic>
          <a:graphicData uri="http://schemas.openxmlformats.org/drawingml/2006/table">
            <a:tbl>
              <a:tblPr>
                <a:tableStyleId>{3C2FFA5D-87B4-456A-9821-1D502468CF0F}</a:tableStyleId>
              </a:tblPr>
              <a:tblGrid>
                <a:gridCol w="2032456"/>
                <a:gridCol w="2759145"/>
                <a:gridCol w="2424817"/>
                <a:gridCol w="2333983"/>
              </a:tblGrid>
              <a:tr h="683131">
                <a:tc>
                  <a:txBody>
                    <a:bodyPr/>
                    <a:lstStyle/>
                    <a:p>
                      <a:pPr marL="0" marR="0" algn="ctr">
                        <a:spcBef>
                          <a:spcPts val="0"/>
                        </a:spcBef>
                        <a:spcAft>
                          <a:spcPts val="0"/>
                        </a:spcAft>
                      </a:pPr>
                      <a:r>
                        <a:rPr lang="en-US" sz="2200" dirty="0">
                          <a:effectLst/>
                        </a:rPr>
                        <a:t>Social Media</a:t>
                      </a:r>
                      <a:br>
                        <a:rPr lang="en-US" sz="2200" dirty="0">
                          <a:effectLst/>
                        </a:rPr>
                      </a:br>
                      <a:r>
                        <a:rPr lang="en-US" sz="2200" dirty="0">
                          <a:effectLst/>
                        </a:rPr>
                        <a:t>Guide</a:t>
                      </a:r>
                      <a:endParaRPr lang="en-US" sz="2200" b="1" dirty="0">
                        <a:solidFill>
                          <a:srgbClr val="000000"/>
                        </a:solidFill>
                        <a:effectLst/>
                        <a:latin typeface="Courier New"/>
                        <a:ea typeface="Courier New"/>
                      </a:endParaRPr>
                    </a:p>
                  </a:txBody>
                  <a:tcPr marL="8381" marR="8381" marT="0" marB="0"/>
                </a:tc>
                <a:tc>
                  <a:txBody>
                    <a:bodyPr/>
                    <a:lstStyle/>
                    <a:p>
                      <a:pPr marL="0" marR="0">
                        <a:spcBef>
                          <a:spcPts val="0"/>
                        </a:spcBef>
                        <a:spcAft>
                          <a:spcPts val="0"/>
                        </a:spcAft>
                      </a:pPr>
                      <a:endParaRPr lang="en-US" sz="1900" dirty="0">
                        <a:solidFill>
                          <a:srgbClr val="000000"/>
                        </a:solidFill>
                        <a:effectLst/>
                        <a:latin typeface="Courier New"/>
                        <a:ea typeface="Courier New"/>
                      </a:endParaRPr>
                    </a:p>
                  </a:txBody>
                  <a:tcPr marL="8381" marR="8381" marT="0" marB="0"/>
                </a:tc>
                <a:tc>
                  <a:txBody>
                    <a:bodyPr/>
                    <a:lstStyle/>
                    <a:p>
                      <a:pPr marL="0" marR="0">
                        <a:spcBef>
                          <a:spcPts val="0"/>
                        </a:spcBef>
                        <a:spcAft>
                          <a:spcPts val="0"/>
                        </a:spcAft>
                      </a:pPr>
                      <a:endParaRPr lang="en-US" sz="1900" dirty="0">
                        <a:solidFill>
                          <a:srgbClr val="000000"/>
                        </a:solidFill>
                        <a:effectLst/>
                        <a:latin typeface="Courier New"/>
                        <a:ea typeface="Courier New"/>
                      </a:endParaRPr>
                    </a:p>
                  </a:txBody>
                  <a:tcPr marL="8381" marR="8381" marT="0" marB="0"/>
                </a:tc>
                <a:tc>
                  <a:txBody>
                    <a:bodyPr/>
                    <a:lstStyle/>
                    <a:p>
                      <a:pPr marL="0" marR="0">
                        <a:spcBef>
                          <a:spcPts val="0"/>
                        </a:spcBef>
                        <a:spcAft>
                          <a:spcPts val="0"/>
                        </a:spcAft>
                      </a:pPr>
                      <a:r>
                        <a:rPr lang="en-US" sz="1900" dirty="0">
                          <a:effectLst/>
                        </a:rPr>
                        <a:t> </a:t>
                      </a:r>
                      <a:endParaRPr lang="en-US" sz="1900" dirty="0">
                        <a:solidFill>
                          <a:srgbClr val="000000"/>
                        </a:solidFill>
                        <a:effectLst/>
                        <a:latin typeface="Courier New"/>
                        <a:ea typeface="Courier New"/>
                      </a:endParaRPr>
                    </a:p>
                  </a:txBody>
                  <a:tcPr marL="8381" marR="8381" marT="0" marB="0"/>
                </a:tc>
              </a:tr>
              <a:tr h="1138553">
                <a:tc>
                  <a:txBody>
                    <a:bodyPr/>
                    <a:lstStyle/>
                    <a:p>
                      <a:pPr marL="0" marR="0" algn="ctr">
                        <a:spcBef>
                          <a:spcPts val="0"/>
                        </a:spcBef>
                        <a:spcAft>
                          <a:spcPts val="0"/>
                        </a:spcAft>
                      </a:pPr>
                      <a:r>
                        <a:rPr lang="en-US" sz="2200" dirty="0">
                          <a:effectLst/>
                        </a:rPr>
                        <a:t>What</a:t>
                      </a:r>
                      <a:endParaRPr lang="en-US" sz="2200" b="1" dirty="0">
                        <a:solidFill>
                          <a:srgbClr val="000000"/>
                        </a:solidFill>
                        <a:effectLst/>
                        <a:latin typeface="Courier New"/>
                        <a:ea typeface="Courier New"/>
                      </a:endParaRPr>
                    </a:p>
                  </a:txBody>
                  <a:tcPr marL="8381" marR="8381" marT="0" marB="0"/>
                </a:tc>
                <a:tc>
                  <a:txBody>
                    <a:bodyPr/>
                    <a:lstStyle/>
                    <a:p>
                      <a:pPr marL="0" marR="0" algn="ctr">
                        <a:spcBef>
                          <a:spcPts val="0"/>
                        </a:spcBef>
                        <a:spcAft>
                          <a:spcPts val="0"/>
                        </a:spcAft>
                      </a:pPr>
                      <a:r>
                        <a:rPr lang="en-US" sz="1900" dirty="0">
                          <a:effectLst/>
                        </a:rPr>
                        <a:t>Ask for Views, thoughts &amp;</a:t>
                      </a:r>
                      <a:br>
                        <a:rPr lang="en-US" sz="1900" dirty="0">
                          <a:effectLst/>
                        </a:rPr>
                      </a:br>
                      <a:r>
                        <a:rPr lang="en-US" sz="1900" dirty="0">
                          <a:effectLst/>
                        </a:rPr>
                        <a:t>share yours</a:t>
                      </a:r>
                      <a:endParaRPr lang="en-US" sz="1900" dirty="0">
                        <a:solidFill>
                          <a:srgbClr val="000000"/>
                        </a:solidFill>
                        <a:effectLst/>
                        <a:latin typeface="Courier New"/>
                        <a:ea typeface="Courier New"/>
                      </a:endParaRPr>
                    </a:p>
                  </a:txBody>
                  <a:tcPr marL="8381" marR="8381" marT="0" marB="0"/>
                </a:tc>
                <a:tc>
                  <a:txBody>
                    <a:bodyPr/>
                    <a:lstStyle/>
                    <a:p>
                      <a:pPr marL="0" marR="0" algn="ctr">
                        <a:spcBef>
                          <a:spcPts val="0"/>
                        </a:spcBef>
                        <a:spcAft>
                          <a:spcPts val="0"/>
                        </a:spcAft>
                      </a:pPr>
                      <a:r>
                        <a:rPr lang="en-US" sz="1900" dirty="0">
                          <a:effectLst/>
                        </a:rPr>
                        <a:t>Share your</a:t>
                      </a:r>
                      <a:br>
                        <a:rPr lang="en-US" sz="1900" dirty="0">
                          <a:effectLst/>
                        </a:rPr>
                      </a:br>
                      <a:r>
                        <a:rPr lang="en-US" sz="1900" dirty="0">
                          <a:effectLst/>
                        </a:rPr>
                        <a:t>experience, blogs,</a:t>
                      </a:r>
                      <a:br>
                        <a:rPr lang="en-US" sz="1900" dirty="0">
                          <a:effectLst/>
                        </a:rPr>
                      </a:br>
                      <a:r>
                        <a:rPr lang="en-US" sz="1900" dirty="0">
                          <a:effectLst/>
                        </a:rPr>
                        <a:t>Q&amp;A</a:t>
                      </a:r>
                      <a:endParaRPr lang="en-US" sz="1900" dirty="0">
                        <a:solidFill>
                          <a:srgbClr val="000000"/>
                        </a:solidFill>
                        <a:effectLst/>
                        <a:latin typeface="Courier New"/>
                        <a:ea typeface="Courier New"/>
                      </a:endParaRPr>
                    </a:p>
                  </a:txBody>
                  <a:tcPr marL="8381" marR="8381" marT="0" marB="0"/>
                </a:tc>
                <a:tc>
                  <a:txBody>
                    <a:bodyPr/>
                    <a:lstStyle/>
                    <a:p>
                      <a:pPr marL="0" marR="0" algn="ctr">
                        <a:spcBef>
                          <a:spcPts val="0"/>
                        </a:spcBef>
                        <a:spcAft>
                          <a:spcPts val="0"/>
                        </a:spcAft>
                      </a:pPr>
                      <a:r>
                        <a:rPr lang="en-US" sz="1900">
                          <a:effectLst/>
                        </a:rPr>
                        <a:t>Ask Questions,</a:t>
                      </a:r>
                      <a:br>
                        <a:rPr lang="en-US" sz="1900">
                          <a:effectLst/>
                        </a:rPr>
                      </a:br>
                      <a:r>
                        <a:rPr lang="en-US" sz="1900">
                          <a:effectLst/>
                        </a:rPr>
                        <a:t>Mentions, RT, Via,</a:t>
                      </a:r>
                      <a:br>
                        <a:rPr lang="en-US" sz="1900">
                          <a:effectLst/>
                        </a:rPr>
                      </a:br>
                      <a:r>
                        <a:rPr lang="en-US" sz="1900">
                          <a:effectLst/>
                        </a:rPr>
                        <a:t>TChat</a:t>
                      </a:r>
                      <a:endParaRPr lang="en-US" sz="1900">
                        <a:solidFill>
                          <a:srgbClr val="000000"/>
                        </a:solidFill>
                        <a:effectLst/>
                        <a:latin typeface="Courier New"/>
                        <a:ea typeface="Courier New"/>
                      </a:endParaRPr>
                    </a:p>
                  </a:txBody>
                  <a:tcPr marL="8381" marR="8381" marT="0" marB="0"/>
                </a:tc>
              </a:tr>
              <a:tr h="1472071">
                <a:tc>
                  <a:txBody>
                    <a:bodyPr/>
                    <a:lstStyle/>
                    <a:p>
                      <a:pPr marL="0" marR="0" algn="ctr">
                        <a:spcBef>
                          <a:spcPts val="0"/>
                        </a:spcBef>
                        <a:spcAft>
                          <a:spcPts val="0"/>
                        </a:spcAft>
                      </a:pPr>
                      <a:r>
                        <a:rPr lang="en-US" sz="2200" dirty="0">
                          <a:effectLst/>
                        </a:rPr>
                        <a:t>When</a:t>
                      </a:r>
                      <a:endParaRPr lang="en-US" sz="2200" b="1" dirty="0">
                        <a:solidFill>
                          <a:srgbClr val="000000"/>
                        </a:solidFill>
                        <a:effectLst/>
                        <a:latin typeface="Courier New"/>
                        <a:ea typeface="Courier New"/>
                      </a:endParaRPr>
                    </a:p>
                  </a:txBody>
                  <a:tcPr marL="8381" marR="8381" marT="0" marB="0"/>
                </a:tc>
                <a:tc>
                  <a:txBody>
                    <a:bodyPr/>
                    <a:lstStyle/>
                    <a:p>
                      <a:pPr marL="0" marR="0" algn="ctr">
                        <a:spcBef>
                          <a:spcPts val="0"/>
                        </a:spcBef>
                        <a:spcAft>
                          <a:spcPts val="0"/>
                        </a:spcAft>
                      </a:pPr>
                      <a:r>
                        <a:rPr lang="en-US" sz="1900" dirty="0">
                          <a:effectLst/>
                        </a:rPr>
                        <a:t>3-4 Times a Day towards</a:t>
                      </a:r>
                      <a:br>
                        <a:rPr lang="en-US" sz="1900" dirty="0">
                          <a:effectLst/>
                        </a:rPr>
                      </a:br>
                      <a:r>
                        <a:rPr lang="en-US" sz="1900" dirty="0">
                          <a:effectLst/>
                        </a:rPr>
                        <a:t>evening, more traction</a:t>
                      </a:r>
                      <a:br>
                        <a:rPr lang="en-US" sz="1900" dirty="0">
                          <a:effectLst/>
                        </a:rPr>
                      </a:br>
                      <a:r>
                        <a:rPr lang="en-US" sz="1900" dirty="0">
                          <a:effectLst/>
                        </a:rPr>
                        <a:t>on weekends.</a:t>
                      </a:r>
                      <a:endParaRPr lang="en-US" sz="1900" dirty="0">
                        <a:solidFill>
                          <a:srgbClr val="000000"/>
                        </a:solidFill>
                        <a:effectLst/>
                        <a:latin typeface="Courier New"/>
                        <a:ea typeface="Courier New"/>
                      </a:endParaRPr>
                    </a:p>
                  </a:txBody>
                  <a:tcPr marL="8381" marR="8381" marT="0" marB="0"/>
                </a:tc>
                <a:tc>
                  <a:txBody>
                    <a:bodyPr/>
                    <a:lstStyle/>
                    <a:p>
                      <a:pPr marL="0" marR="0" algn="ctr">
                        <a:spcBef>
                          <a:spcPts val="0"/>
                        </a:spcBef>
                        <a:spcAft>
                          <a:spcPts val="0"/>
                        </a:spcAft>
                      </a:pPr>
                      <a:r>
                        <a:rPr lang="en-US" sz="1900">
                          <a:effectLst/>
                        </a:rPr>
                        <a:t>Once a day.</a:t>
                      </a:r>
                      <a:br>
                        <a:rPr lang="en-US" sz="1900">
                          <a:effectLst/>
                        </a:rPr>
                      </a:br>
                      <a:r>
                        <a:rPr lang="en-US" sz="1900">
                          <a:effectLst/>
                        </a:rPr>
                        <a:t>Business Hours -</a:t>
                      </a:r>
                      <a:br>
                        <a:rPr lang="en-US" sz="1900">
                          <a:effectLst/>
                        </a:rPr>
                      </a:br>
                      <a:r>
                        <a:rPr lang="en-US" sz="1900">
                          <a:effectLst/>
                        </a:rPr>
                        <a:t>Monday through</a:t>
                      </a:r>
                      <a:br>
                        <a:rPr lang="en-US" sz="1900">
                          <a:effectLst/>
                        </a:rPr>
                      </a:br>
                      <a:r>
                        <a:rPr lang="en-US" sz="1900">
                          <a:effectLst/>
                        </a:rPr>
                        <a:t>Friday</a:t>
                      </a:r>
                      <a:endParaRPr lang="en-US" sz="1900">
                        <a:solidFill>
                          <a:srgbClr val="000000"/>
                        </a:solidFill>
                        <a:effectLst/>
                        <a:latin typeface="Courier New"/>
                        <a:ea typeface="Courier New"/>
                      </a:endParaRPr>
                    </a:p>
                  </a:txBody>
                  <a:tcPr marL="8381" marR="8381" marT="0" marB="0"/>
                </a:tc>
                <a:tc>
                  <a:txBody>
                    <a:bodyPr/>
                    <a:lstStyle/>
                    <a:p>
                      <a:pPr marL="0" marR="0" algn="ctr">
                        <a:spcBef>
                          <a:spcPts val="0"/>
                        </a:spcBef>
                        <a:spcAft>
                          <a:spcPts val="0"/>
                        </a:spcAft>
                      </a:pPr>
                      <a:r>
                        <a:rPr lang="en-US" sz="1900">
                          <a:effectLst/>
                        </a:rPr>
                        <a:t>Max 1 Tweet an Hour</a:t>
                      </a:r>
                      <a:endParaRPr lang="en-US" sz="1900">
                        <a:solidFill>
                          <a:srgbClr val="000000"/>
                        </a:solidFill>
                        <a:effectLst/>
                        <a:latin typeface="Courier New"/>
                        <a:ea typeface="Courier New"/>
                      </a:endParaRPr>
                    </a:p>
                  </a:txBody>
                  <a:tcPr marL="8381" marR="8381" marT="0" marB="0"/>
                </a:tc>
              </a:tr>
              <a:tr h="1472071">
                <a:tc>
                  <a:txBody>
                    <a:bodyPr/>
                    <a:lstStyle/>
                    <a:p>
                      <a:pPr marL="0" marR="0" algn="ctr">
                        <a:spcBef>
                          <a:spcPts val="0"/>
                        </a:spcBef>
                        <a:spcAft>
                          <a:spcPts val="0"/>
                        </a:spcAft>
                      </a:pPr>
                      <a:r>
                        <a:rPr lang="en-US" sz="2200" dirty="0">
                          <a:effectLst/>
                        </a:rPr>
                        <a:t>How</a:t>
                      </a:r>
                      <a:endParaRPr lang="en-US" sz="2200" b="1" dirty="0">
                        <a:solidFill>
                          <a:srgbClr val="000000"/>
                        </a:solidFill>
                        <a:effectLst/>
                        <a:latin typeface="Courier New"/>
                        <a:ea typeface="Courier New"/>
                      </a:endParaRPr>
                    </a:p>
                  </a:txBody>
                  <a:tcPr marL="8381" marR="8381" marT="0" marB="0"/>
                </a:tc>
                <a:tc>
                  <a:txBody>
                    <a:bodyPr/>
                    <a:lstStyle/>
                    <a:p>
                      <a:pPr marL="0" marR="0" algn="ctr">
                        <a:spcBef>
                          <a:spcPts val="0"/>
                        </a:spcBef>
                        <a:spcAft>
                          <a:spcPts val="0"/>
                        </a:spcAft>
                      </a:pPr>
                      <a:r>
                        <a:rPr lang="en-US" sz="1900" dirty="0">
                          <a:effectLst/>
                        </a:rPr>
                        <a:t>3-4 lines, Images, links,</a:t>
                      </a:r>
                      <a:br>
                        <a:rPr lang="en-US" sz="1900" dirty="0">
                          <a:effectLst/>
                        </a:rPr>
                      </a:br>
                      <a:r>
                        <a:rPr lang="en-US" sz="1900" dirty="0">
                          <a:effectLst/>
                        </a:rPr>
                        <a:t>Videos</a:t>
                      </a:r>
                      <a:endParaRPr lang="en-US" sz="1900" dirty="0">
                        <a:solidFill>
                          <a:srgbClr val="000000"/>
                        </a:solidFill>
                        <a:effectLst/>
                        <a:latin typeface="Courier New"/>
                        <a:ea typeface="Courier New"/>
                      </a:endParaRPr>
                    </a:p>
                  </a:txBody>
                  <a:tcPr marL="8381" marR="8381" marT="0" marB="0"/>
                </a:tc>
                <a:tc>
                  <a:txBody>
                    <a:bodyPr/>
                    <a:lstStyle/>
                    <a:p>
                      <a:pPr marL="0" marR="0" algn="ctr">
                        <a:spcBef>
                          <a:spcPts val="0"/>
                        </a:spcBef>
                        <a:spcAft>
                          <a:spcPts val="0"/>
                        </a:spcAft>
                      </a:pPr>
                      <a:r>
                        <a:rPr lang="en-US" sz="1900">
                          <a:effectLst/>
                        </a:rPr>
                        <a:t>Slideshare, Publisher,</a:t>
                      </a:r>
                      <a:br>
                        <a:rPr lang="en-US" sz="1900">
                          <a:effectLst/>
                        </a:rPr>
                      </a:br>
                      <a:r>
                        <a:rPr lang="en-US" sz="1900">
                          <a:effectLst/>
                        </a:rPr>
                        <a:t>Groups, Pictures,</a:t>
                      </a:r>
                      <a:br>
                        <a:rPr lang="en-US" sz="1900">
                          <a:effectLst/>
                        </a:rPr>
                      </a:br>
                      <a:r>
                        <a:rPr lang="en-US" sz="1900">
                          <a:effectLst/>
                        </a:rPr>
                        <a:t>Video,</a:t>
                      </a:r>
                      <a:endParaRPr lang="en-US" sz="1900">
                        <a:solidFill>
                          <a:srgbClr val="000000"/>
                        </a:solidFill>
                        <a:effectLst/>
                        <a:latin typeface="Courier New"/>
                        <a:ea typeface="Courier New"/>
                      </a:endParaRPr>
                    </a:p>
                  </a:txBody>
                  <a:tcPr marL="8381" marR="8381" marT="0" marB="0"/>
                </a:tc>
                <a:tc>
                  <a:txBody>
                    <a:bodyPr/>
                    <a:lstStyle/>
                    <a:p>
                      <a:pPr marL="0" marR="0" algn="ctr">
                        <a:spcBef>
                          <a:spcPts val="0"/>
                        </a:spcBef>
                        <a:spcAft>
                          <a:spcPts val="0"/>
                        </a:spcAft>
                      </a:pPr>
                      <a:r>
                        <a:rPr lang="en-US" sz="1900">
                          <a:effectLst/>
                        </a:rPr>
                        <a:t>Shorthand, Symbols,</a:t>
                      </a:r>
                      <a:br>
                        <a:rPr lang="en-US" sz="1900">
                          <a:effectLst/>
                        </a:rPr>
                      </a:br>
                      <a:r>
                        <a:rPr lang="en-US" sz="1900">
                          <a:effectLst/>
                        </a:rPr>
                        <a:t>Keep length to 120-</a:t>
                      </a:r>
                      <a:br>
                        <a:rPr lang="en-US" sz="1900">
                          <a:effectLst/>
                        </a:rPr>
                      </a:br>
                      <a:r>
                        <a:rPr lang="en-US" sz="1900">
                          <a:effectLst/>
                        </a:rPr>
                        <a:t>130 Char.</a:t>
                      </a:r>
                      <a:endParaRPr lang="en-US" sz="1900">
                        <a:solidFill>
                          <a:srgbClr val="000000"/>
                        </a:solidFill>
                        <a:effectLst/>
                        <a:latin typeface="Courier New"/>
                        <a:ea typeface="Courier New"/>
                      </a:endParaRPr>
                    </a:p>
                  </a:txBody>
                  <a:tcPr marL="8381" marR="8381" marT="0" marB="0"/>
                </a:tc>
              </a:tr>
              <a:tr h="1366261">
                <a:tc>
                  <a:txBody>
                    <a:bodyPr/>
                    <a:lstStyle/>
                    <a:p>
                      <a:pPr marL="0" marR="0" algn="ctr">
                        <a:spcBef>
                          <a:spcPts val="0"/>
                        </a:spcBef>
                        <a:spcAft>
                          <a:spcPts val="0"/>
                        </a:spcAft>
                      </a:pPr>
                      <a:r>
                        <a:rPr lang="en-US" sz="2200" dirty="0">
                          <a:effectLst/>
                        </a:rPr>
                        <a:t>Images</a:t>
                      </a:r>
                      <a:endParaRPr lang="en-US" sz="2200" b="1" dirty="0">
                        <a:solidFill>
                          <a:srgbClr val="000000"/>
                        </a:solidFill>
                        <a:effectLst/>
                        <a:latin typeface="Courier New"/>
                        <a:ea typeface="Courier New"/>
                      </a:endParaRPr>
                    </a:p>
                  </a:txBody>
                  <a:tcPr marL="8381" marR="8381" marT="0" marB="0"/>
                </a:tc>
                <a:tc>
                  <a:txBody>
                    <a:bodyPr/>
                    <a:lstStyle/>
                    <a:p>
                      <a:pPr marL="0" marR="0" algn="ctr">
                        <a:spcBef>
                          <a:spcPts val="0"/>
                        </a:spcBef>
                        <a:spcAft>
                          <a:spcPts val="0"/>
                        </a:spcAft>
                      </a:pPr>
                      <a:r>
                        <a:rPr lang="en-US" sz="1900" dirty="0">
                          <a:effectLst/>
                        </a:rPr>
                        <a:t>More the better, convert</a:t>
                      </a:r>
                      <a:br>
                        <a:rPr lang="en-US" sz="1900" dirty="0">
                          <a:effectLst/>
                        </a:rPr>
                      </a:br>
                      <a:r>
                        <a:rPr lang="en-US" sz="1900" dirty="0">
                          <a:effectLst/>
                        </a:rPr>
                        <a:t>text to image</a:t>
                      </a:r>
                      <a:endParaRPr lang="en-US" sz="1900" dirty="0">
                        <a:solidFill>
                          <a:srgbClr val="000000"/>
                        </a:solidFill>
                        <a:effectLst/>
                        <a:latin typeface="Courier New"/>
                        <a:ea typeface="Courier New"/>
                      </a:endParaRPr>
                    </a:p>
                  </a:txBody>
                  <a:tcPr marL="8381" marR="8381" marT="0" marB="0"/>
                </a:tc>
                <a:tc>
                  <a:txBody>
                    <a:bodyPr/>
                    <a:lstStyle/>
                    <a:p>
                      <a:pPr marL="0" marR="0" algn="ctr">
                        <a:spcBef>
                          <a:spcPts val="0"/>
                        </a:spcBef>
                        <a:spcAft>
                          <a:spcPts val="0"/>
                        </a:spcAft>
                      </a:pPr>
                      <a:r>
                        <a:rPr lang="en-US" sz="1900">
                          <a:effectLst/>
                        </a:rPr>
                        <a:t>Professional images</a:t>
                      </a:r>
                      <a:endParaRPr lang="en-US" sz="1900">
                        <a:solidFill>
                          <a:srgbClr val="000000"/>
                        </a:solidFill>
                        <a:effectLst/>
                        <a:latin typeface="Courier New"/>
                        <a:ea typeface="Courier New"/>
                      </a:endParaRPr>
                    </a:p>
                  </a:txBody>
                  <a:tcPr marL="8381" marR="8381" marT="0" marB="0"/>
                </a:tc>
                <a:tc>
                  <a:txBody>
                    <a:bodyPr/>
                    <a:lstStyle/>
                    <a:p>
                      <a:pPr marL="0" marR="0" algn="ctr">
                        <a:spcBef>
                          <a:spcPts val="0"/>
                        </a:spcBef>
                        <a:spcAft>
                          <a:spcPts val="0"/>
                        </a:spcAft>
                      </a:pPr>
                      <a:r>
                        <a:rPr lang="en-US" sz="1900" dirty="0">
                          <a:effectLst/>
                        </a:rPr>
                        <a:t>Share only self</a:t>
                      </a:r>
                      <a:br>
                        <a:rPr lang="en-US" sz="1900" dirty="0">
                          <a:effectLst/>
                        </a:rPr>
                      </a:br>
                      <a:r>
                        <a:rPr lang="en-US" sz="1900" dirty="0">
                          <a:effectLst/>
                        </a:rPr>
                        <a:t>explanatory &amp;</a:t>
                      </a:r>
                      <a:br>
                        <a:rPr lang="en-US" sz="1900" dirty="0">
                          <a:effectLst/>
                        </a:rPr>
                      </a:br>
                      <a:r>
                        <a:rPr lang="en-US" sz="1900" dirty="0">
                          <a:effectLst/>
                        </a:rPr>
                        <a:t>relevant images</a:t>
                      </a:r>
                      <a:endParaRPr lang="en-US" sz="1900" dirty="0">
                        <a:solidFill>
                          <a:srgbClr val="000000"/>
                        </a:solidFill>
                        <a:effectLst/>
                        <a:latin typeface="Courier New"/>
                        <a:ea typeface="Courier New"/>
                      </a:endParaRPr>
                    </a:p>
                  </a:txBody>
                  <a:tcPr marL="8381" marR="8381" marT="0" marB="0"/>
                </a:tc>
              </a:tr>
            </a:tbl>
          </a:graphicData>
        </a:graphic>
      </p:graphicFrame>
      <p:sp>
        <p:nvSpPr>
          <p:cNvPr id="4" name="Rectangle 1"/>
          <p:cNvSpPr>
            <a:spLocks noChangeArrowheads="1"/>
          </p:cNvSpPr>
          <p:nvPr/>
        </p:nvSpPr>
        <p:spPr bwMode="auto">
          <a:xfrm>
            <a:off x="2923117" y="1983712"/>
            <a:ext cx="236307" cy="395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6979" tIns="58490" rIns="116979" bIns="58490" numCol="1" anchor="ctr" anchorCtr="0" compatLnSpc="1">
            <a:prstTxWarp prst="textNoShape">
              <a:avLst/>
            </a:prstTxWarp>
            <a:spAutoFit/>
          </a:bodyPr>
          <a:lstStyle/>
          <a:p>
            <a:pPr fontAlgn="base">
              <a:spcBef>
                <a:spcPct val="0"/>
              </a:spcBef>
              <a:spcAft>
                <a:spcPct val="0"/>
              </a:spcAft>
            </a:pPr>
            <a:endParaRPr lang="en-US" altLang="en-US" smtClean="0">
              <a:solidFill>
                <a:prstClr val="black"/>
              </a:solidFill>
              <a:latin typeface="Arial" pitchFamily="34" charset="0"/>
              <a:cs typeface="Arial" pitchFamily="34" charset="0"/>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1717"/>
          <a:stretch/>
        </p:blipFill>
        <p:spPr bwMode="auto">
          <a:xfrm>
            <a:off x="3041270" y="1656626"/>
            <a:ext cx="1931912" cy="471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63558" y="1709690"/>
            <a:ext cx="1739900" cy="471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17545" y="1745467"/>
            <a:ext cx="2180585" cy="407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2"/>
          <p:cNvSpPr txBox="1">
            <a:spLocks/>
          </p:cNvSpPr>
          <p:nvPr/>
        </p:nvSpPr>
        <p:spPr>
          <a:xfrm>
            <a:off x="463551" y="116851"/>
            <a:ext cx="7823200" cy="781220"/>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97500"/>
          </a:bodyPr>
          <a:lstStyle>
            <a:defPPr>
              <a:defRPr lang="en-US"/>
            </a:defPPr>
            <a:lvl1pPr lvl="0" algn="ctr">
              <a:spcBef>
                <a:spcPct val="0"/>
              </a:spcBef>
              <a:buNone/>
              <a:defRPr kumimoji="0" sz="4000" b="1" cap="all" baseline="0">
                <a:ln w="500">
                  <a:solidFill>
                    <a:schemeClr val="bg1"/>
                  </a:solidFill>
                </a:ln>
                <a:solidFill>
                  <a:schemeClr val="bg1"/>
                </a:solidFill>
                <a:effectLst/>
                <a:latin typeface="Garamond" pitchFamily="18"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t>Social Media Guide</a:t>
            </a:r>
            <a:endParaRPr lang="en-US" dirty="0"/>
          </a:p>
        </p:txBody>
      </p:sp>
    </p:spTree>
    <p:extLst>
      <p:ext uri="{BB962C8B-B14F-4D97-AF65-F5344CB8AC3E}">
        <p14:creationId xmlns:p14="http://schemas.microsoft.com/office/powerpoint/2010/main" val="1292720318"/>
      </p:ext>
    </p:extLst>
  </p:cSld>
  <p:clrMapOvr>
    <a:masterClrMapping/>
  </p:clrMapOvr>
  <p:transition spd="med">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2CCC60-E8CD-4174-8B1A-7DF615B22EEF}" type="slidenum">
              <a:rPr lang="en-US" smtClean="0">
                <a:solidFill>
                  <a:prstClr val="black">
                    <a:tint val="75000"/>
                  </a:prstClr>
                </a:solidFill>
              </a:rPr>
              <a:pPr/>
              <a:t>81</a:t>
            </a:fld>
            <a:endParaRPr lang="en-US" dirty="0">
              <a:solidFill>
                <a:prstClr val="black">
                  <a:tint val="75000"/>
                </a:prstClr>
              </a:solidFill>
            </a:endParaRPr>
          </a:p>
        </p:txBody>
      </p:sp>
      <p:sp>
        <p:nvSpPr>
          <p:cNvPr id="4" name="Title 2"/>
          <p:cNvSpPr txBox="1">
            <a:spLocks/>
          </p:cNvSpPr>
          <p:nvPr/>
        </p:nvSpPr>
        <p:spPr>
          <a:xfrm>
            <a:off x="865112" y="307593"/>
            <a:ext cx="7823200" cy="478231"/>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75000" lnSpcReduction="20000"/>
          </a:bodyPr>
          <a:lstStyle>
            <a:defPPr>
              <a:defRPr lang="en-US"/>
            </a:defPPr>
            <a:lvl1pPr lvl="0" algn="ctr">
              <a:spcBef>
                <a:spcPct val="0"/>
              </a:spcBef>
              <a:buNone/>
              <a:defRPr kumimoji="0" sz="4000" b="1" cap="all" baseline="0">
                <a:ln w="500">
                  <a:solidFill>
                    <a:schemeClr val="bg1"/>
                  </a:solidFill>
                </a:ln>
                <a:solidFill>
                  <a:schemeClr val="bg1"/>
                </a:solidFill>
                <a:effectLst/>
                <a:latin typeface="Garamond" pitchFamily="18"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t>Social Network Profile</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454321782"/>
              </p:ext>
            </p:extLst>
          </p:nvPr>
        </p:nvGraphicFramePr>
        <p:xfrm>
          <a:off x="450642" y="1198882"/>
          <a:ext cx="9736666" cy="6072292"/>
        </p:xfrm>
        <a:graphic>
          <a:graphicData uri="http://schemas.openxmlformats.org/drawingml/2006/table">
            <a:tbl>
              <a:tblPr>
                <a:tableStyleId>{3C2FFA5D-87B4-456A-9821-1D502468CF0F}</a:tableStyleId>
              </a:tblPr>
              <a:tblGrid>
                <a:gridCol w="3260053"/>
                <a:gridCol w="3267617"/>
                <a:gridCol w="3208996"/>
              </a:tblGrid>
              <a:tr h="895486">
                <a:tc>
                  <a:txBody>
                    <a:bodyPr/>
                    <a:lstStyle/>
                    <a:p>
                      <a:pPr marL="0" marR="0" algn="ctr">
                        <a:spcBef>
                          <a:spcPts val="0"/>
                        </a:spcBef>
                        <a:spcAft>
                          <a:spcPts val="0"/>
                        </a:spcAft>
                      </a:pPr>
                      <a:endParaRPr lang="en-US" sz="1900" dirty="0">
                        <a:solidFill>
                          <a:srgbClr val="000000"/>
                        </a:solidFill>
                        <a:effectLst/>
                        <a:latin typeface="Courier New"/>
                        <a:ea typeface="Courier New"/>
                      </a:endParaRPr>
                    </a:p>
                  </a:txBody>
                  <a:tcPr marL="8467" marR="8467" marT="0" marB="0"/>
                </a:tc>
                <a:tc>
                  <a:txBody>
                    <a:bodyPr/>
                    <a:lstStyle/>
                    <a:p>
                      <a:pPr marL="0" marR="0" algn="ctr">
                        <a:spcBef>
                          <a:spcPts val="0"/>
                        </a:spcBef>
                        <a:spcAft>
                          <a:spcPts val="0"/>
                        </a:spcAft>
                      </a:pPr>
                      <a:endParaRPr lang="en-US" sz="1900" dirty="0">
                        <a:solidFill>
                          <a:srgbClr val="000000"/>
                        </a:solidFill>
                        <a:effectLst/>
                        <a:latin typeface="Courier New"/>
                        <a:ea typeface="Courier New"/>
                      </a:endParaRPr>
                    </a:p>
                  </a:txBody>
                  <a:tcPr marL="8467" marR="8467" marT="0" marB="0"/>
                </a:tc>
                <a:tc>
                  <a:txBody>
                    <a:bodyPr/>
                    <a:lstStyle/>
                    <a:p>
                      <a:pPr marL="0" marR="0" algn="ctr">
                        <a:spcBef>
                          <a:spcPts val="0"/>
                        </a:spcBef>
                        <a:spcAft>
                          <a:spcPts val="0"/>
                        </a:spcAft>
                      </a:pPr>
                      <a:endParaRPr lang="en-US" sz="1900" dirty="0">
                        <a:solidFill>
                          <a:srgbClr val="000000"/>
                        </a:solidFill>
                        <a:effectLst/>
                        <a:latin typeface="Courier New"/>
                        <a:ea typeface="Courier New"/>
                      </a:endParaRPr>
                    </a:p>
                  </a:txBody>
                  <a:tcPr marL="8467" marR="8467" marT="0" marB="0"/>
                </a:tc>
              </a:tr>
              <a:tr h="1268606">
                <a:tc>
                  <a:txBody>
                    <a:bodyPr/>
                    <a:lstStyle/>
                    <a:p>
                      <a:pPr marL="0" marR="0" algn="ctr">
                        <a:spcBef>
                          <a:spcPts val="0"/>
                        </a:spcBef>
                        <a:spcAft>
                          <a:spcPts val="0"/>
                        </a:spcAft>
                      </a:pPr>
                      <a:r>
                        <a:rPr lang="en-US" sz="1900" dirty="0">
                          <a:effectLst/>
                        </a:rPr>
                        <a:t>Customize public URL</a:t>
                      </a:r>
                      <a:endParaRPr lang="en-US" sz="1900" dirty="0">
                        <a:solidFill>
                          <a:srgbClr val="000000"/>
                        </a:solidFill>
                        <a:effectLst/>
                        <a:latin typeface="Courier New"/>
                        <a:ea typeface="Courier New"/>
                      </a:endParaRPr>
                    </a:p>
                  </a:txBody>
                  <a:tcPr marL="8467" marR="8467" marT="0" marB="0"/>
                </a:tc>
                <a:tc>
                  <a:txBody>
                    <a:bodyPr/>
                    <a:lstStyle/>
                    <a:p>
                      <a:pPr marL="0" marR="0" algn="ctr">
                        <a:spcBef>
                          <a:spcPts val="0"/>
                        </a:spcBef>
                        <a:spcAft>
                          <a:spcPts val="0"/>
                        </a:spcAft>
                      </a:pPr>
                      <a:r>
                        <a:rPr lang="en-US" sz="1900" dirty="0">
                          <a:effectLst/>
                        </a:rPr>
                        <a:t>Customize public URL</a:t>
                      </a:r>
                      <a:endParaRPr lang="en-US" sz="1900" dirty="0">
                        <a:solidFill>
                          <a:srgbClr val="000000"/>
                        </a:solidFill>
                        <a:effectLst/>
                        <a:latin typeface="Courier New"/>
                        <a:ea typeface="Courier New"/>
                      </a:endParaRPr>
                    </a:p>
                  </a:txBody>
                  <a:tcPr marL="8467" marR="8467" marT="0" marB="0"/>
                </a:tc>
                <a:tc>
                  <a:txBody>
                    <a:bodyPr/>
                    <a:lstStyle/>
                    <a:p>
                      <a:pPr marL="0" marR="0" algn="ctr">
                        <a:spcBef>
                          <a:spcPts val="0"/>
                        </a:spcBef>
                        <a:spcAft>
                          <a:spcPts val="0"/>
                        </a:spcAft>
                      </a:pPr>
                      <a:r>
                        <a:rPr lang="en-US" sz="1900">
                          <a:effectLst/>
                        </a:rPr>
                        <a:t>Bio with relevant handle</a:t>
                      </a:r>
                      <a:endParaRPr lang="en-US" sz="1900">
                        <a:solidFill>
                          <a:srgbClr val="000000"/>
                        </a:solidFill>
                        <a:effectLst/>
                        <a:latin typeface="Courier New"/>
                        <a:ea typeface="Courier New"/>
                      </a:endParaRPr>
                    </a:p>
                  </a:txBody>
                  <a:tcPr marL="8467" marR="8467" marT="0" marB="0"/>
                </a:tc>
              </a:tr>
              <a:tr h="1350800">
                <a:tc>
                  <a:txBody>
                    <a:bodyPr/>
                    <a:lstStyle/>
                    <a:p>
                      <a:pPr marL="0" marR="0" algn="ctr">
                        <a:spcBef>
                          <a:spcPts val="0"/>
                        </a:spcBef>
                        <a:spcAft>
                          <a:spcPts val="0"/>
                        </a:spcAft>
                      </a:pPr>
                      <a:r>
                        <a:rPr lang="en-US" sz="1900" dirty="0">
                          <a:effectLst/>
                        </a:rPr>
                        <a:t>Join Groups &amp; follow</a:t>
                      </a:r>
                      <a:br>
                        <a:rPr lang="en-US" sz="1900" dirty="0">
                          <a:effectLst/>
                        </a:rPr>
                      </a:br>
                      <a:r>
                        <a:rPr lang="en-US" sz="1900" dirty="0">
                          <a:effectLst/>
                        </a:rPr>
                        <a:t>Company Pages</a:t>
                      </a:r>
                      <a:endParaRPr lang="en-US" sz="1900" dirty="0">
                        <a:solidFill>
                          <a:srgbClr val="000000"/>
                        </a:solidFill>
                        <a:effectLst/>
                        <a:latin typeface="Courier New"/>
                        <a:ea typeface="Courier New"/>
                      </a:endParaRPr>
                    </a:p>
                  </a:txBody>
                  <a:tcPr marL="8467" marR="8467" marT="0" marB="0"/>
                </a:tc>
                <a:tc>
                  <a:txBody>
                    <a:bodyPr/>
                    <a:lstStyle/>
                    <a:p>
                      <a:pPr marL="0" marR="0" algn="ctr">
                        <a:spcBef>
                          <a:spcPts val="0"/>
                        </a:spcBef>
                        <a:spcAft>
                          <a:spcPts val="0"/>
                        </a:spcAft>
                      </a:pPr>
                      <a:r>
                        <a:rPr lang="en-US" sz="1900" dirty="0">
                          <a:effectLst/>
                        </a:rPr>
                        <a:t>Join Groups &amp; follow</a:t>
                      </a:r>
                      <a:br>
                        <a:rPr lang="en-US" sz="1900" dirty="0">
                          <a:effectLst/>
                        </a:rPr>
                      </a:br>
                      <a:r>
                        <a:rPr lang="en-US" sz="1900" dirty="0">
                          <a:effectLst/>
                        </a:rPr>
                        <a:t>relevant Pages</a:t>
                      </a:r>
                      <a:endParaRPr lang="en-US" sz="1900" dirty="0">
                        <a:solidFill>
                          <a:srgbClr val="000000"/>
                        </a:solidFill>
                        <a:effectLst/>
                        <a:latin typeface="Courier New"/>
                        <a:ea typeface="Courier New"/>
                      </a:endParaRPr>
                    </a:p>
                  </a:txBody>
                  <a:tcPr marL="8467" marR="8467" marT="0" marB="0"/>
                </a:tc>
                <a:tc>
                  <a:txBody>
                    <a:bodyPr/>
                    <a:lstStyle/>
                    <a:p>
                      <a:pPr marL="0" marR="0" algn="ctr">
                        <a:spcBef>
                          <a:spcPts val="0"/>
                        </a:spcBef>
                        <a:spcAft>
                          <a:spcPts val="0"/>
                        </a:spcAft>
                      </a:pPr>
                      <a:r>
                        <a:rPr lang="en-US" sz="1900" dirty="0">
                          <a:effectLst/>
                        </a:rPr>
                        <a:t>Follow you target</a:t>
                      </a:r>
                      <a:br>
                        <a:rPr lang="en-US" sz="1900" dirty="0">
                          <a:effectLst/>
                        </a:rPr>
                      </a:br>
                      <a:r>
                        <a:rPr lang="en-US" sz="1900" dirty="0">
                          <a:effectLst/>
                        </a:rPr>
                        <a:t>audience</a:t>
                      </a:r>
                      <a:endParaRPr lang="en-US" sz="1900" dirty="0">
                        <a:solidFill>
                          <a:srgbClr val="000000"/>
                        </a:solidFill>
                        <a:effectLst/>
                        <a:latin typeface="Courier New"/>
                        <a:ea typeface="Courier New"/>
                      </a:endParaRPr>
                    </a:p>
                  </a:txBody>
                  <a:tcPr marL="8467" marR="8467" marT="0" marB="0"/>
                </a:tc>
              </a:tr>
              <a:tr h="1288794">
                <a:tc>
                  <a:txBody>
                    <a:bodyPr/>
                    <a:lstStyle/>
                    <a:p>
                      <a:pPr marL="0" marR="0" algn="ctr">
                        <a:spcBef>
                          <a:spcPts val="0"/>
                        </a:spcBef>
                        <a:spcAft>
                          <a:spcPts val="0"/>
                        </a:spcAft>
                      </a:pPr>
                      <a:r>
                        <a:rPr lang="en-US" sz="1900" dirty="0">
                          <a:effectLst/>
                        </a:rPr>
                        <a:t>Professional Picture </a:t>
                      </a:r>
                      <a:r>
                        <a:rPr lang="ja-JP" sz="1900" dirty="0">
                          <a:effectLst/>
                        </a:rPr>
                        <a:t>&amp;</a:t>
                      </a:r>
                      <a:br>
                        <a:rPr lang="ja-JP" sz="1900" dirty="0">
                          <a:effectLst/>
                        </a:rPr>
                      </a:br>
                      <a:r>
                        <a:rPr lang="en-US" sz="1900" dirty="0">
                          <a:effectLst/>
                        </a:rPr>
                        <a:t>100% Complete Profile</a:t>
                      </a:r>
                      <a:endParaRPr lang="en-US" sz="1900" dirty="0">
                        <a:solidFill>
                          <a:srgbClr val="000000"/>
                        </a:solidFill>
                        <a:effectLst/>
                        <a:latin typeface="Courier New"/>
                        <a:ea typeface="Courier New"/>
                      </a:endParaRPr>
                    </a:p>
                  </a:txBody>
                  <a:tcPr marL="8467" marR="8467" marT="0" marB="0"/>
                </a:tc>
                <a:tc>
                  <a:txBody>
                    <a:bodyPr/>
                    <a:lstStyle/>
                    <a:p>
                      <a:pPr marL="0" marR="0" algn="ctr">
                        <a:spcBef>
                          <a:spcPts val="0"/>
                        </a:spcBef>
                        <a:spcAft>
                          <a:spcPts val="0"/>
                        </a:spcAft>
                      </a:pPr>
                      <a:r>
                        <a:rPr lang="en-US" sz="1900" dirty="0">
                          <a:effectLst/>
                        </a:rPr>
                        <a:t>Add relevant URLs</a:t>
                      </a:r>
                      <a:endParaRPr lang="en-US" sz="1900" dirty="0">
                        <a:solidFill>
                          <a:srgbClr val="000000"/>
                        </a:solidFill>
                        <a:effectLst/>
                        <a:latin typeface="Courier New"/>
                        <a:ea typeface="Courier New"/>
                      </a:endParaRPr>
                    </a:p>
                  </a:txBody>
                  <a:tcPr marL="8467" marR="8467" marT="0" marB="0"/>
                </a:tc>
                <a:tc>
                  <a:txBody>
                    <a:bodyPr/>
                    <a:lstStyle/>
                    <a:p>
                      <a:pPr marL="0" marR="0" algn="ctr">
                        <a:spcBef>
                          <a:spcPts val="0"/>
                        </a:spcBef>
                        <a:spcAft>
                          <a:spcPts val="0"/>
                        </a:spcAft>
                      </a:pPr>
                      <a:r>
                        <a:rPr lang="en-US" sz="1900">
                          <a:effectLst/>
                        </a:rPr>
                        <a:t>Keep "About Section"</a:t>
                      </a:r>
                      <a:br>
                        <a:rPr lang="en-US" sz="1900">
                          <a:effectLst/>
                        </a:rPr>
                      </a:br>
                      <a:r>
                        <a:rPr lang="en-US" sz="1900">
                          <a:effectLst/>
                        </a:rPr>
                        <a:t>updated &amp; Complete</a:t>
                      </a:r>
                      <a:endParaRPr lang="en-US" sz="1900">
                        <a:solidFill>
                          <a:srgbClr val="000000"/>
                        </a:solidFill>
                        <a:effectLst/>
                        <a:latin typeface="Courier New"/>
                        <a:ea typeface="Courier New"/>
                      </a:endParaRPr>
                    </a:p>
                  </a:txBody>
                  <a:tcPr marL="8467" marR="8467" marT="0" marB="0"/>
                </a:tc>
              </a:tr>
              <a:tr h="1268606">
                <a:tc>
                  <a:txBody>
                    <a:bodyPr/>
                    <a:lstStyle/>
                    <a:p>
                      <a:pPr marL="0" marR="0" algn="ctr">
                        <a:spcBef>
                          <a:spcPts val="0"/>
                        </a:spcBef>
                        <a:spcAft>
                          <a:spcPts val="0"/>
                        </a:spcAft>
                      </a:pPr>
                      <a:r>
                        <a:rPr lang="en-US" sz="1900">
                          <a:effectLst/>
                        </a:rPr>
                        <a:t>Open Networker</a:t>
                      </a:r>
                      <a:endParaRPr lang="en-US" sz="1900">
                        <a:solidFill>
                          <a:srgbClr val="000000"/>
                        </a:solidFill>
                        <a:effectLst/>
                        <a:latin typeface="Courier New"/>
                        <a:ea typeface="Courier New"/>
                      </a:endParaRPr>
                    </a:p>
                  </a:txBody>
                  <a:tcPr marL="8467" marR="8467" marT="0" marB="0"/>
                </a:tc>
                <a:tc>
                  <a:txBody>
                    <a:bodyPr/>
                    <a:lstStyle/>
                    <a:p>
                      <a:pPr marL="0" marR="0" algn="ctr">
                        <a:spcBef>
                          <a:spcPts val="0"/>
                        </a:spcBef>
                        <a:spcAft>
                          <a:spcPts val="0"/>
                        </a:spcAft>
                      </a:pPr>
                      <a:r>
                        <a:rPr lang="en-US" sz="1900" dirty="0">
                          <a:effectLst/>
                        </a:rPr>
                        <a:t>Manage Security</a:t>
                      </a:r>
                      <a:br>
                        <a:rPr lang="en-US" sz="1900" dirty="0">
                          <a:effectLst/>
                        </a:rPr>
                      </a:br>
                      <a:r>
                        <a:rPr lang="en-US" sz="1900" dirty="0">
                          <a:effectLst/>
                        </a:rPr>
                        <a:t>Settings</a:t>
                      </a:r>
                      <a:endParaRPr lang="en-US" sz="1900" dirty="0">
                        <a:solidFill>
                          <a:srgbClr val="000000"/>
                        </a:solidFill>
                        <a:effectLst/>
                        <a:latin typeface="Courier New"/>
                        <a:ea typeface="Courier New"/>
                      </a:endParaRPr>
                    </a:p>
                  </a:txBody>
                  <a:tcPr marL="8467" marR="8467" marT="0" marB="0"/>
                </a:tc>
                <a:tc>
                  <a:txBody>
                    <a:bodyPr/>
                    <a:lstStyle/>
                    <a:p>
                      <a:pPr marL="0" marR="0" algn="ctr">
                        <a:spcBef>
                          <a:spcPts val="0"/>
                        </a:spcBef>
                        <a:spcAft>
                          <a:spcPts val="0"/>
                        </a:spcAft>
                      </a:pPr>
                      <a:r>
                        <a:rPr lang="en-US" sz="1900" dirty="0">
                          <a:effectLst/>
                        </a:rPr>
                        <a:t>Follow </a:t>
                      </a:r>
                      <a:r>
                        <a:rPr lang="ja-JP" sz="1900" dirty="0">
                          <a:effectLst/>
                        </a:rPr>
                        <a:t>&amp; </a:t>
                      </a:r>
                      <a:r>
                        <a:rPr lang="en-US" sz="1900" dirty="0">
                          <a:effectLst/>
                        </a:rPr>
                        <a:t>use #tags</a:t>
                      </a:r>
                      <a:endParaRPr lang="en-US" sz="1900" dirty="0">
                        <a:solidFill>
                          <a:srgbClr val="000000"/>
                        </a:solidFill>
                        <a:effectLst/>
                        <a:latin typeface="Courier New"/>
                        <a:ea typeface="Courier New"/>
                      </a:endParaRPr>
                    </a:p>
                  </a:txBody>
                  <a:tcPr marL="8467" marR="8467" marT="0" marB="0"/>
                </a:tc>
              </a:tr>
            </a:tbl>
          </a:graphicData>
        </a:graphic>
      </p:graphicFrame>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1717"/>
          <a:stretch/>
        </p:blipFill>
        <p:spPr bwMode="auto">
          <a:xfrm>
            <a:off x="1144909" y="1382889"/>
            <a:ext cx="1931912" cy="471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85010" y="1382889"/>
            <a:ext cx="1739900" cy="471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97125" y="1435225"/>
            <a:ext cx="2180585" cy="407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0432578"/>
      </p:ext>
    </p:extLst>
  </p:cSld>
  <p:clrMapOvr>
    <a:masterClrMapping/>
  </p:clrMapOvr>
  <p:transition spd="med">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2CCC60-E8CD-4174-8B1A-7DF615B22EEF}" type="slidenum">
              <a:rPr lang="en-US" smtClean="0">
                <a:solidFill>
                  <a:prstClr val="black">
                    <a:tint val="75000"/>
                  </a:prstClr>
                </a:solidFill>
              </a:rPr>
              <a:pPr/>
              <a:t>82</a:t>
            </a:fld>
            <a:endParaRPr lang="en-US" dirty="0">
              <a:solidFill>
                <a:prstClr val="black">
                  <a:tint val="75000"/>
                </a:prstClr>
              </a:solidFill>
            </a:endParaRPr>
          </a:p>
        </p:txBody>
      </p:sp>
      <p:sp>
        <p:nvSpPr>
          <p:cNvPr id="4" name="Title 2"/>
          <p:cNvSpPr txBox="1">
            <a:spLocks/>
          </p:cNvSpPr>
          <p:nvPr/>
        </p:nvSpPr>
        <p:spPr>
          <a:xfrm>
            <a:off x="1104900" y="236467"/>
            <a:ext cx="7823200" cy="792233"/>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97500"/>
          </a:bodyPr>
          <a:lstStyle>
            <a:defPPr>
              <a:defRPr lang="en-US"/>
            </a:defPPr>
            <a:lvl1pPr lvl="0" algn="ctr">
              <a:spcBef>
                <a:spcPct val="0"/>
              </a:spcBef>
              <a:buNone/>
              <a:defRPr kumimoji="0" sz="4000" b="1" cap="all" baseline="0">
                <a:ln w="500">
                  <a:solidFill>
                    <a:schemeClr val="bg1"/>
                  </a:solidFill>
                </a:ln>
                <a:solidFill>
                  <a:schemeClr val="bg1"/>
                </a:solidFill>
                <a:effectLst/>
                <a:latin typeface="Garamond" pitchFamily="18"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t>Social Network Activity</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88821417"/>
              </p:ext>
            </p:extLst>
          </p:nvPr>
        </p:nvGraphicFramePr>
        <p:xfrm>
          <a:off x="402772" y="1405185"/>
          <a:ext cx="9753598" cy="5980287"/>
        </p:xfrm>
        <a:graphic>
          <a:graphicData uri="http://schemas.openxmlformats.org/drawingml/2006/table">
            <a:tbl>
              <a:tblPr>
                <a:tableStyleId>{284E427A-3D55-4303-BF80-6455036E1DE7}</a:tableStyleId>
              </a:tblPr>
              <a:tblGrid>
                <a:gridCol w="3248353"/>
                <a:gridCol w="3256892"/>
                <a:gridCol w="3248353"/>
              </a:tblGrid>
              <a:tr h="901541">
                <a:tc>
                  <a:txBody>
                    <a:bodyPr/>
                    <a:lstStyle/>
                    <a:p>
                      <a:pPr marL="0" marR="0" algn="ctr">
                        <a:spcBef>
                          <a:spcPts val="0"/>
                        </a:spcBef>
                        <a:spcAft>
                          <a:spcPts val="0"/>
                        </a:spcAft>
                      </a:pPr>
                      <a:endParaRPr lang="en-US" sz="1900" dirty="0">
                        <a:solidFill>
                          <a:srgbClr val="000000"/>
                        </a:solidFill>
                        <a:effectLst/>
                        <a:latin typeface="Courier New"/>
                        <a:ea typeface="Courier New"/>
                      </a:endParaRPr>
                    </a:p>
                  </a:txBody>
                  <a:tcPr marL="8467" marR="8467" marT="0" marB="0"/>
                </a:tc>
                <a:tc>
                  <a:txBody>
                    <a:bodyPr/>
                    <a:lstStyle/>
                    <a:p>
                      <a:pPr marL="0" marR="0" algn="ctr">
                        <a:spcBef>
                          <a:spcPts val="0"/>
                        </a:spcBef>
                        <a:spcAft>
                          <a:spcPts val="0"/>
                        </a:spcAft>
                      </a:pPr>
                      <a:endParaRPr lang="en-US" sz="1900" dirty="0">
                        <a:solidFill>
                          <a:srgbClr val="000000"/>
                        </a:solidFill>
                        <a:effectLst/>
                        <a:latin typeface="Courier New"/>
                        <a:ea typeface="Courier New"/>
                      </a:endParaRPr>
                    </a:p>
                  </a:txBody>
                  <a:tcPr marL="8467" marR="8467" marT="0" marB="0"/>
                </a:tc>
                <a:tc>
                  <a:txBody>
                    <a:bodyPr/>
                    <a:lstStyle/>
                    <a:p>
                      <a:pPr marL="0" marR="0" algn="ctr">
                        <a:spcBef>
                          <a:spcPts val="0"/>
                        </a:spcBef>
                        <a:spcAft>
                          <a:spcPts val="0"/>
                        </a:spcAft>
                      </a:pPr>
                      <a:endParaRPr lang="en-US" sz="1900" dirty="0">
                        <a:solidFill>
                          <a:srgbClr val="000000"/>
                        </a:solidFill>
                        <a:effectLst/>
                        <a:latin typeface="Courier New"/>
                        <a:ea typeface="Courier New"/>
                      </a:endParaRPr>
                    </a:p>
                  </a:txBody>
                  <a:tcPr marL="8467" marR="8467" marT="0" marB="0"/>
                </a:tc>
              </a:tr>
              <a:tr h="1635398">
                <a:tc>
                  <a:txBody>
                    <a:bodyPr/>
                    <a:lstStyle/>
                    <a:p>
                      <a:pPr marL="0" marR="0" algn="ctr">
                        <a:spcBef>
                          <a:spcPts val="0"/>
                        </a:spcBef>
                        <a:spcAft>
                          <a:spcPts val="0"/>
                        </a:spcAft>
                      </a:pPr>
                      <a:r>
                        <a:rPr lang="en-US" sz="1900" dirty="0">
                          <a:effectLst/>
                        </a:rPr>
                        <a:t>Open to recruitment</a:t>
                      </a:r>
                      <a:br>
                        <a:rPr lang="en-US" sz="1900" dirty="0">
                          <a:effectLst/>
                        </a:rPr>
                      </a:br>
                      <a:r>
                        <a:rPr lang="en-US" sz="1900" dirty="0">
                          <a:effectLst/>
                        </a:rPr>
                        <a:t>communication</a:t>
                      </a:r>
                      <a:endParaRPr lang="en-US" sz="1900" dirty="0">
                        <a:solidFill>
                          <a:srgbClr val="000000"/>
                        </a:solidFill>
                        <a:effectLst/>
                        <a:latin typeface="Courier New"/>
                        <a:ea typeface="Courier New"/>
                      </a:endParaRPr>
                    </a:p>
                  </a:txBody>
                  <a:tcPr marL="8467" marR="8467" marT="0" marB="0"/>
                </a:tc>
                <a:tc>
                  <a:txBody>
                    <a:bodyPr/>
                    <a:lstStyle/>
                    <a:p>
                      <a:pPr marL="0" marR="0" algn="ctr">
                        <a:spcBef>
                          <a:spcPts val="0"/>
                        </a:spcBef>
                        <a:spcAft>
                          <a:spcPts val="0"/>
                        </a:spcAft>
                      </a:pPr>
                      <a:r>
                        <a:rPr lang="en-US" sz="1900" dirty="0">
                          <a:effectLst/>
                        </a:rPr>
                        <a:t>Would like to know about</a:t>
                      </a:r>
                      <a:br>
                        <a:rPr lang="en-US" sz="1900" dirty="0">
                          <a:effectLst/>
                        </a:rPr>
                      </a:br>
                      <a:r>
                        <a:rPr lang="en-US" sz="1900" dirty="0">
                          <a:effectLst/>
                        </a:rPr>
                        <a:t>you &amp; your company</a:t>
                      </a:r>
                      <a:endParaRPr lang="en-US" sz="1900" dirty="0">
                        <a:solidFill>
                          <a:srgbClr val="000000"/>
                        </a:solidFill>
                        <a:effectLst/>
                        <a:latin typeface="Courier New"/>
                        <a:ea typeface="Courier New"/>
                      </a:endParaRPr>
                    </a:p>
                  </a:txBody>
                  <a:tcPr marL="8467" marR="8467" marT="0" marB="0"/>
                </a:tc>
                <a:tc>
                  <a:txBody>
                    <a:bodyPr/>
                    <a:lstStyle/>
                    <a:p>
                      <a:pPr marL="0" marR="0" algn="ctr">
                        <a:spcBef>
                          <a:spcPts val="0"/>
                        </a:spcBef>
                        <a:spcAft>
                          <a:spcPts val="0"/>
                        </a:spcAft>
                      </a:pPr>
                      <a:r>
                        <a:rPr lang="en-US" sz="1900" dirty="0">
                          <a:effectLst/>
                        </a:rPr>
                        <a:t>DM any recruitment</a:t>
                      </a:r>
                      <a:br>
                        <a:rPr lang="en-US" sz="1900" dirty="0">
                          <a:effectLst/>
                        </a:rPr>
                      </a:br>
                      <a:r>
                        <a:rPr lang="en-US" sz="1900" dirty="0">
                          <a:effectLst/>
                        </a:rPr>
                        <a:t>message</a:t>
                      </a:r>
                      <a:endParaRPr lang="en-US" sz="1900" dirty="0">
                        <a:solidFill>
                          <a:srgbClr val="000000"/>
                        </a:solidFill>
                        <a:effectLst/>
                        <a:latin typeface="Courier New"/>
                        <a:ea typeface="Courier New"/>
                      </a:endParaRPr>
                    </a:p>
                  </a:txBody>
                  <a:tcPr marL="8467" marR="8467" marT="0" marB="0"/>
                </a:tc>
              </a:tr>
              <a:tr h="1948277">
                <a:tc>
                  <a:txBody>
                    <a:bodyPr/>
                    <a:lstStyle/>
                    <a:p>
                      <a:pPr marL="0" marR="0" algn="ctr">
                        <a:spcBef>
                          <a:spcPts val="0"/>
                        </a:spcBef>
                        <a:spcAft>
                          <a:spcPts val="0"/>
                        </a:spcAft>
                      </a:pPr>
                      <a:r>
                        <a:rPr lang="en-US" sz="1900">
                          <a:effectLst/>
                        </a:rPr>
                        <a:t>Post Jobs in Relevant</a:t>
                      </a:r>
                      <a:br>
                        <a:rPr lang="en-US" sz="1900">
                          <a:effectLst/>
                        </a:rPr>
                      </a:br>
                      <a:r>
                        <a:rPr lang="en-US" sz="1900">
                          <a:effectLst/>
                        </a:rPr>
                        <a:t>Groups</a:t>
                      </a:r>
                      <a:endParaRPr lang="en-US" sz="1900">
                        <a:solidFill>
                          <a:srgbClr val="000000"/>
                        </a:solidFill>
                        <a:effectLst/>
                        <a:latin typeface="Courier New"/>
                        <a:ea typeface="Courier New"/>
                      </a:endParaRPr>
                    </a:p>
                  </a:txBody>
                  <a:tcPr marL="8467" marR="8467" marT="0" marB="0"/>
                </a:tc>
                <a:tc>
                  <a:txBody>
                    <a:bodyPr/>
                    <a:lstStyle/>
                    <a:p>
                      <a:pPr marL="0" marR="0" algn="ctr">
                        <a:spcBef>
                          <a:spcPts val="0"/>
                        </a:spcBef>
                        <a:spcAft>
                          <a:spcPts val="0"/>
                        </a:spcAft>
                      </a:pPr>
                      <a:r>
                        <a:rPr lang="en-US" sz="1900" dirty="0">
                          <a:effectLst/>
                        </a:rPr>
                        <a:t>Route them to your</a:t>
                      </a:r>
                      <a:br>
                        <a:rPr lang="en-US" sz="1900" dirty="0">
                          <a:effectLst/>
                        </a:rPr>
                      </a:br>
                      <a:r>
                        <a:rPr lang="en-US" sz="1900" dirty="0">
                          <a:effectLst/>
                        </a:rPr>
                        <a:t>Company page</a:t>
                      </a:r>
                      <a:endParaRPr lang="en-US" sz="1900" dirty="0">
                        <a:solidFill>
                          <a:srgbClr val="000000"/>
                        </a:solidFill>
                        <a:effectLst/>
                        <a:latin typeface="Courier New"/>
                        <a:ea typeface="Courier New"/>
                      </a:endParaRPr>
                    </a:p>
                  </a:txBody>
                  <a:tcPr marL="8467" marR="8467" marT="0" marB="0"/>
                </a:tc>
                <a:tc>
                  <a:txBody>
                    <a:bodyPr/>
                    <a:lstStyle/>
                    <a:p>
                      <a:pPr marL="0" marR="0" algn="ctr">
                        <a:spcBef>
                          <a:spcPts val="0"/>
                        </a:spcBef>
                        <a:spcAft>
                          <a:spcPts val="0"/>
                        </a:spcAft>
                      </a:pPr>
                      <a:r>
                        <a:rPr lang="en-US" sz="1900" dirty="0">
                          <a:effectLst/>
                        </a:rPr>
                        <a:t>Share Jobs but tweets must</a:t>
                      </a:r>
                      <a:br>
                        <a:rPr lang="en-US" sz="1900" dirty="0">
                          <a:effectLst/>
                        </a:rPr>
                      </a:br>
                      <a:r>
                        <a:rPr lang="en-US" sz="1900" dirty="0">
                          <a:effectLst/>
                        </a:rPr>
                        <a:t>be relevant &amp; interesting</a:t>
                      </a:r>
                      <a:br>
                        <a:rPr lang="en-US" sz="1900" dirty="0">
                          <a:effectLst/>
                        </a:rPr>
                      </a:br>
                      <a:r>
                        <a:rPr lang="en-US" sz="1900" dirty="0">
                          <a:effectLst/>
                        </a:rPr>
                        <a:t>for target audience.</a:t>
                      </a:r>
                      <a:endParaRPr lang="en-US" sz="1900" dirty="0">
                        <a:solidFill>
                          <a:srgbClr val="000000"/>
                        </a:solidFill>
                        <a:effectLst/>
                        <a:latin typeface="Courier New"/>
                        <a:ea typeface="Courier New"/>
                      </a:endParaRPr>
                    </a:p>
                  </a:txBody>
                  <a:tcPr marL="8467" marR="8467" marT="0" marB="0"/>
                </a:tc>
              </a:tr>
              <a:tr h="1495071">
                <a:tc>
                  <a:txBody>
                    <a:bodyPr/>
                    <a:lstStyle/>
                    <a:p>
                      <a:pPr marL="0" marR="0" algn="ctr">
                        <a:spcBef>
                          <a:spcPts val="0"/>
                        </a:spcBef>
                        <a:spcAft>
                          <a:spcPts val="0"/>
                        </a:spcAft>
                      </a:pPr>
                      <a:r>
                        <a:rPr lang="en-US" sz="1900" dirty="0">
                          <a:effectLst/>
                        </a:rPr>
                        <a:t>Status Updates must be</a:t>
                      </a:r>
                      <a:br>
                        <a:rPr lang="en-US" sz="1900" dirty="0">
                          <a:effectLst/>
                        </a:rPr>
                      </a:br>
                      <a:r>
                        <a:rPr lang="en-US" sz="1900" dirty="0">
                          <a:effectLst/>
                        </a:rPr>
                        <a:t>professional</a:t>
                      </a:r>
                      <a:endParaRPr lang="en-US" sz="1900" dirty="0">
                        <a:solidFill>
                          <a:srgbClr val="000000"/>
                        </a:solidFill>
                        <a:effectLst/>
                        <a:latin typeface="Courier New"/>
                        <a:ea typeface="Courier New"/>
                      </a:endParaRPr>
                    </a:p>
                  </a:txBody>
                  <a:tcPr marL="8467" marR="8467" marT="0" marB="0"/>
                </a:tc>
                <a:tc>
                  <a:txBody>
                    <a:bodyPr/>
                    <a:lstStyle/>
                    <a:p>
                      <a:pPr marL="0" marR="0" algn="ctr">
                        <a:spcBef>
                          <a:spcPts val="0"/>
                        </a:spcBef>
                        <a:spcAft>
                          <a:spcPts val="0"/>
                        </a:spcAft>
                      </a:pPr>
                      <a:r>
                        <a:rPr lang="en-US" sz="1900">
                          <a:effectLst/>
                        </a:rPr>
                        <a:t>Give it a personal touch</a:t>
                      </a:r>
                      <a:endParaRPr lang="en-US" sz="1900">
                        <a:solidFill>
                          <a:srgbClr val="000000"/>
                        </a:solidFill>
                        <a:effectLst/>
                        <a:latin typeface="Courier New"/>
                        <a:ea typeface="Courier New"/>
                      </a:endParaRPr>
                    </a:p>
                  </a:txBody>
                  <a:tcPr marL="8467" marR="8467" marT="0" marB="0"/>
                </a:tc>
                <a:tc>
                  <a:txBody>
                    <a:bodyPr/>
                    <a:lstStyle/>
                    <a:p>
                      <a:pPr marL="0" marR="0" algn="ctr">
                        <a:spcBef>
                          <a:spcPts val="0"/>
                        </a:spcBef>
                        <a:spcAft>
                          <a:spcPts val="0"/>
                        </a:spcAft>
                      </a:pPr>
                      <a:r>
                        <a:rPr lang="en-US" sz="1900" dirty="0">
                          <a:effectLst/>
                        </a:rPr>
                        <a:t>As per target audience.</a:t>
                      </a:r>
                      <a:endParaRPr lang="en-US" sz="1900" dirty="0">
                        <a:solidFill>
                          <a:srgbClr val="000000"/>
                        </a:solidFill>
                        <a:effectLst/>
                        <a:latin typeface="Courier New"/>
                        <a:ea typeface="Courier New"/>
                      </a:endParaRPr>
                    </a:p>
                  </a:txBody>
                  <a:tcPr marL="8467" marR="8467" marT="0" marB="0"/>
                </a:tc>
              </a:tr>
            </a:tbl>
          </a:graphicData>
        </a:graphic>
      </p:graphicFrame>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1717"/>
          <a:stretch/>
        </p:blipFill>
        <p:spPr bwMode="auto">
          <a:xfrm>
            <a:off x="1215572" y="1497189"/>
            <a:ext cx="1931912" cy="471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4073" y="1532286"/>
            <a:ext cx="1739900" cy="471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67788" y="1549525"/>
            <a:ext cx="2180585" cy="407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7474261"/>
      </p:ext>
    </p:extLst>
  </p:cSld>
  <p:clrMapOvr>
    <a:masterClrMapping/>
  </p:clrMapOvr>
  <p:transition spd="med">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2"/>
          <p:cNvSpPr txBox="1">
            <a:spLocks/>
          </p:cNvSpPr>
          <p:nvPr/>
        </p:nvSpPr>
        <p:spPr>
          <a:xfrm>
            <a:off x="636814" y="236466"/>
            <a:ext cx="9764486" cy="1102475"/>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rmAutofit fontScale="90000" lnSpcReduction="10000"/>
          </a:bodyPr>
          <a:lstStyle>
            <a:defPPr>
              <a:defRPr lang="en-US"/>
            </a:defPPr>
            <a:lvl1pPr lvl="0" algn="ctr">
              <a:spcBef>
                <a:spcPct val="0"/>
              </a:spcBef>
              <a:buNone/>
              <a:defRPr kumimoji="0" sz="4000" b="1" cap="all" baseline="0">
                <a:ln w="500">
                  <a:solidFill>
                    <a:schemeClr val="bg1"/>
                  </a:solidFill>
                </a:ln>
                <a:solidFill>
                  <a:schemeClr val="bg1"/>
                </a:solidFill>
                <a:effectLst/>
                <a:latin typeface="Garamond" pitchFamily="18"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smtClean="0"/>
              <a:t>Strategies for hiring through social media</a:t>
            </a:r>
            <a:endParaRPr lang="en-US" dirty="0"/>
          </a:p>
        </p:txBody>
      </p:sp>
      <p:graphicFrame>
        <p:nvGraphicFramePr>
          <p:cNvPr id="42" name="Diagram 41"/>
          <p:cNvGraphicFramePr/>
          <p:nvPr>
            <p:extLst>
              <p:ext uri="{D42A27DB-BD31-4B8C-83A1-F6EECF244321}">
                <p14:modId xmlns:p14="http://schemas.microsoft.com/office/powerpoint/2010/main" val="3759474456"/>
              </p:ext>
            </p:extLst>
          </p:nvPr>
        </p:nvGraphicFramePr>
        <p:xfrm>
          <a:off x="1248229" y="1806424"/>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7411004"/>
      </p:ext>
    </p:extLst>
  </p:cSld>
  <p:clrMapOvr>
    <a:masterClrMapping/>
  </p:clrMapOvr>
  <p:transition spd="med">
    <p:fad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21" y="568688"/>
            <a:ext cx="9624786" cy="1004298"/>
          </a:xfrm>
          <a:prstGeom prst="rect">
            <a:avLst/>
          </a:pr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grpSp>
        <p:nvGrpSpPr>
          <p:cNvPr id="3" name="Group 2"/>
          <p:cNvGrpSpPr/>
          <p:nvPr/>
        </p:nvGrpSpPr>
        <p:grpSpPr>
          <a:xfrm>
            <a:off x="434520" y="125887"/>
            <a:ext cx="6737351" cy="1176463"/>
            <a:chOff x="406400" y="749133"/>
            <a:chExt cx="5689600" cy="885600"/>
          </a:xfrm>
        </p:grpSpPr>
        <p:sp>
          <p:nvSpPr>
            <p:cNvPr id="4" name="Rounded Rectangle 3"/>
            <p:cNvSpPr/>
            <p:nvPr/>
          </p:nvSpPr>
          <p:spPr>
            <a:xfrm>
              <a:off x="406400" y="749133"/>
              <a:ext cx="5689600" cy="885600"/>
            </a:xfrm>
            <a:prstGeom prst="roundRect">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5" name="Rounded Rectangle 5"/>
            <p:cNvSpPr/>
            <p:nvPr/>
          </p:nvSpPr>
          <p:spPr>
            <a:xfrm>
              <a:off x="449631" y="792364"/>
              <a:ext cx="5603138" cy="79913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15053" tIns="0" rIns="215053" bIns="0" numCol="1" spcCol="1270" anchor="ctr" anchorCtr="0">
              <a:noAutofit/>
            </a:bodyPr>
            <a:lstStyle/>
            <a:p>
              <a:pPr lvl="0" algn="l" defTabSz="1333500">
                <a:lnSpc>
                  <a:spcPct val="90000"/>
                </a:lnSpc>
                <a:spcBef>
                  <a:spcPct val="0"/>
                </a:spcBef>
                <a:spcAft>
                  <a:spcPct val="35000"/>
                </a:spcAft>
              </a:pPr>
              <a:r>
                <a:rPr lang="en-US" sz="3000" kern="1200" dirty="0" smtClean="0"/>
                <a:t>Social Recruiter‘s Professional Process Expertise</a:t>
              </a:r>
              <a:endParaRPr lang="en-IN" sz="3000" kern="1200" dirty="0"/>
            </a:p>
          </p:txBody>
        </p:sp>
      </p:grpSp>
      <p:graphicFrame>
        <p:nvGraphicFramePr>
          <p:cNvPr id="6" name="Diagram 5"/>
          <p:cNvGraphicFramePr/>
          <p:nvPr>
            <p:extLst>
              <p:ext uri="{D42A27DB-BD31-4B8C-83A1-F6EECF244321}">
                <p14:modId xmlns:p14="http://schemas.microsoft.com/office/powerpoint/2010/main" val="3763440567"/>
              </p:ext>
            </p:extLst>
          </p:nvPr>
        </p:nvGraphicFramePr>
        <p:xfrm>
          <a:off x="466271" y="1321121"/>
          <a:ext cx="10160000" cy="67694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9030226"/>
      </p:ext>
    </p:extLst>
  </p:cSld>
  <p:clrMapOvr>
    <a:masterClrMapping/>
  </p:clrMapOvr>
  <p:transition spd="med">
    <p:fad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Image result for employer clip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185" y="1473454"/>
            <a:ext cx="1486215" cy="170568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 y="573650"/>
            <a:ext cx="8127999" cy="756000"/>
          </a:xfrm>
          <a:prstGeom prst="rect">
            <a:avLst/>
          </a:pr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grpSp>
        <p:nvGrpSpPr>
          <p:cNvPr id="3" name="Group 2"/>
          <p:cNvGrpSpPr/>
          <p:nvPr/>
        </p:nvGrpSpPr>
        <p:grpSpPr>
          <a:xfrm>
            <a:off x="406401" y="130850"/>
            <a:ext cx="5689600" cy="885600"/>
            <a:chOff x="406400" y="2109933"/>
            <a:chExt cx="5689600" cy="885600"/>
          </a:xfrm>
        </p:grpSpPr>
        <p:sp>
          <p:nvSpPr>
            <p:cNvPr id="4" name="Rounded Rectangle 3"/>
            <p:cNvSpPr/>
            <p:nvPr/>
          </p:nvSpPr>
          <p:spPr>
            <a:xfrm>
              <a:off x="406400" y="2109933"/>
              <a:ext cx="5689600" cy="885600"/>
            </a:xfrm>
            <a:prstGeom prst="roundRect">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5" name="Rounded Rectangle 5"/>
            <p:cNvSpPr/>
            <p:nvPr/>
          </p:nvSpPr>
          <p:spPr>
            <a:xfrm>
              <a:off x="449631" y="2153164"/>
              <a:ext cx="5603138" cy="79913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15053" tIns="0" rIns="215053" bIns="0" numCol="1" spcCol="1270" anchor="ctr" anchorCtr="0">
              <a:noAutofit/>
            </a:bodyPr>
            <a:lstStyle/>
            <a:p>
              <a:pPr lvl="0" algn="l" defTabSz="1333500">
                <a:lnSpc>
                  <a:spcPct val="90000"/>
                </a:lnSpc>
                <a:spcBef>
                  <a:spcPct val="0"/>
                </a:spcBef>
                <a:spcAft>
                  <a:spcPct val="35000"/>
                </a:spcAft>
              </a:pPr>
              <a:r>
                <a:rPr lang="en-US" sz="3000" kern="1200" smtClean="0"/>
                <a:t>Branding Strategies</a:t>
              </a:r>
              <a:endParaRPr lang="en-IN" sz="3000" kern="1200"/>
            </a:p>
          </p:txBody>
        </p:sp>
      </p:grpSp>
      <p:graphicFrame>
        <p:nvGraphicFramePr>
          <p:cNvPr id="6" name="Diagram 5"/>
          <p:cNvGraphicFramePr/>
          <p:nvPr>
            <p:extLst>
              <p:ext uri="{D42A27DB-BD31-4B8C-83A1-F6EECF244321}">
                <p14:modId xmlns:p14="http://schemas.microsoft.com/office/powerpoint/2010/main" val="1488378245"/>
              </p:ext>
            </p:extLst>
          </p:nvPr>
        </p:nvGraphicFramePr>
        <p:xfrm>
          <a:off x="897362" y="2631016"/>
          <a:ext cx="87503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3798" name="Picture 6" descr="Related imag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64000" y="1473454"/>
            <a:ext cx="1901824" cy="1705685"/>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8" descr="Image result for recruitment and social me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33801" name="Picture 9" descr="C:\Users\maitreya\Desktop\SOCIAL RECRUITER BOOK PPT\download (3).jpg"/>
          <p:cNvPicPr>
            <a:picLocks noChangeAspect="1" noChangeArrowheads="1"/>
          </p:cNvPicPr>
          <p:nvPr/>
        </p:nvPicPr>
        <p:blipFill rotWithShape="1">
          <a:blip r:embed="rId9">
            <a:extLst>
              <a:ext uri="{28A0092B-C50C-407E-A947-70E740481C1C}">
                <a14:useLocalDpi xmlns:a14="http://schemas.microsoft.com/office/drawing/2010/main" val="0"/>
              </a:ext>
            </a:extLst>
          </a:blip>
          <a:srcRect t="37202"/>
          <a:stretch/>
        </p:blipFill>
        <p:spPr bwMode="auto">
          <a:xfrm>
            <a:off x="7167562" y="1473454"/>
            <a:ext cx="2841625" cy="1601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1053023"/>
      </p:ext>
    </p:extLst>
  </p:cSld>
  <p:clrMapOvr>
    <a:masterClrMapping/>
  </p:clrMapOvr>
  <p:transition spd="med">
    <p:fad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00" y="630800"/>
            <a:ext cx="8127999" cy="756000"/>
          </a:xfrm>
          <a:prstGeom prst="rect">
            <a:avLst/>
          </a:pr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grpSp>
        <p:nvGrpSpPr>
          <p:cNvPr id="3" name="Group 2"/>
          <p:cNvGrpSpPr/>
          <p:nvPr/>
        </p:nvGrpSpPr>
        <p:grpSpPr>
          <a:xfrm>
            <a:off x="419100" y="168950"/>
            <a:ext cx="5689600" cy="885600"/>
            <a:chOff x="406400" y="3470733"/>
            <a:chExt cx="5689600" cy="885600"/>
          </a:xfrm>
        </p:grpSpPr>
        <p:sp>
          <p:nvSpPr>
            <p:cNvPr id="4" name="Rounded Rectangle 3"/>
            <p:cNvSpPr/>
            <p:nvPr/>
          </p:nvSpPr>
          <p:spPr>
            <a:xfrm>
              <a:off x="406400" y="3470733"/>
              <a:ext cx="5689600" cy="885600"/>
            </a:xfrm>
            <a:prstGeom prst="roundRect">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5" name="Rounded Rectangle 5"/>
            <p:cNvSpPr/>
            <p:nvPr/>
          </p:nvSpPr>
          <p:spPr>
            <a:xfrm>
              <a:off x="449631" y="3513964"/>
              <a:ext cx="5603138" cy="79913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15053" tIns="0" rIns="215053" bIns="0" numCol="1" spcCol="1270" anchor="ctr" anchorCtr="0">
              <a:noAutofit/>
            </a:bodyPr>
            <a:lstStyle/>
            <a:p>
              <a:pPr lvl="0" algn="l" defTabSz="1333500">
                <a:lnSpc>
                  <a:spcPct val="90000"/>
                </a:lnSpc>
                <a:spcBef>
                  <a:spcPct val="0"/>
                </a:spcBef>
                <a:spcAft>
                  <a:spcPct val="35000"/>
                </a:spcAft>
              </a:pPr>
              <a:r>
                <a:rPr lang="en-US" sz="3000" kern="1200" dirty="0" smtClean="0"/>
                <a:t>Online-Offline Integration Strategies</a:t>
              </a:r>
              <a:endParaRPr lang="en-IN" sz="3000" kern="1200" dirty="0"/>
            </a:p>
          </p:txBody>
        </p:sp>
      </p:grpSp>
      <p:sp>
        <p:nvSpPr>
          <p:cNvPr id="7" name="TextBox 6"/>
          <p:cNvSpPr txBox="1"/>
          <p:nvPr/>
        </p:nvSpPr>
        <p:spPr>
          <a:xfrm>
            <a:off x="19051" y="1386800"/>
            <a:ext cx="10820400" cy="3026611"/>
          </a:xfrm>
          <a:prstGeom prst="rect">
            <a:avLst/>
          </a:prstGeom>
          <a:noFill/>
        </p:spPr>
        <p:txBody>
          <a:bodyPr wrap="square" lIns="116979" tIns="58490" rIns="116979" bIns="58490" rtlCol="0">
            <a:spAutoFit/>
          </a:bodyPr>
          <a:lstStyle>
            <a:defPPr>
              <a:defRPr lang="en-US"/>
            </a:defPPr>
            <a:lvl1pPr marL="365560" indent="-365560">
              <a:lnSpc>
                <a:spcPct val="150000"/>
              </a:lnSpc>
              <a:buClr>
                <a:srgbClr val="FF0000"/>
              </a:buClr>
              <a:buFont typeface="Garamond" pitchFamily="18" charset="0"/>
              <a:buChar char="®"/>
              <a:defRPr b="1">
                <a:solidFill>
                  <a:prstClr val="black"/>
                </a:solidFill>
                <a:latin typeface="Garamond" pitchFamily="18" charset="0"/>
              </a:defRPr>
            </a:lvl1pPr>
          </a:lstStyle>
          <a:p>
            <a:r>
              <a:rPr lang="en-US" dirty="0"/>
              <a:t>Integration will be the key to succeeding in tomorrow's social savvy world. </a:t>
            </a:r>
            <a:r>
              <a:rPr lang="en-US" dirty="0"/>
              <a:t>Social media can be an </a:t>
            </a:r>
            <a:r>
              <a:rPr lang="en-US" dirty="0" smtClean="0"/>
              <a:t>endlessly </a:t>
            </a:r>
            <a:r>
              <a:rPr lang="en-US" dirty="0"/>
              <a:t>time-consuming activity, or it could be a blessing and a time saver for busy recruiters if used efficiently and effectively. </a:t>
            </a:r>
            <a:r>
              <a:rPr lang="en-US" dirty="0" smtClean="0"/>
              <a:t> Recruiters </a:t>
            </a:r>
            <a:r>
              <a:rPr lang="en-US" dirty="0"/>
              <a:t>have forever been talking about leveraging social media for hiring purposes using </a:t>
            </a:r>
            <a:r>
              <a:rPr lang="en-US" dirty="0" smtClean="0"/>
              <a:t>online- offline </a:t>
            </a:r>
            <a:r>
              <a:rPr lang="en-US" dirty="0"/>
              <a:t>integration but how does one </a:t>
            </a:r>
            <a:r>
              <a:rPr lang="en-US" dirty="0" smtClean="0"/>
              <a:t>leverage and </a:t>
            </a:r>
            <a:r>
              <a:rPr lang="en-US" dirty="0"/>
              <a:t>integrate into real life recruiting situations?</a:t>
            </a:r>
            <a:endParaRPr lang="en-IN" dirty="0"/>
          </a:p>
          <a:p>
            <a:r>
              <a:rPr lang="en-US" dirty="0" smtClean="0"/>
              <a:t>Over </a:t>
            </a:r>
            <a:r>
              <a:rPr lang="en-US" dirty="0"/>
              <a:t>the last decade, mobile recruitment processes have made the sourcing, screening, hiring and on-boarding of candidates much faster and more </a:t>
            </a:r>
            <a:r>
              <a:rPr lang="en-US" dirty="0" smtClean="0"/>
              <a:t>efficient</a:t>
            </a:r>
            <a:endParaRPr lang="en-US" dirty="0"/>
          </a:p>
        </p:txBody>
      </p:sp>
      <p:grpSp>
        <p:nvGrpSpPr>
          <p:cNvPr id="11" name="Group 10"/>
          <p:cNvGrpSpPr/>
          <p:nvPr/>
        </p:nvGrpSpPr>
        <p:grpSpPr>
          <a:xfrm>
            <a:off x="12700" y="4241826"/>
            <a:ext cx="10807700" cy="967722"/>
            <a:chOff x="0" y="577880"/>
            <a:chExt cx="8127999" cy="1182039"/>
          </a:xfrm>
          <a:solidFill>
            <a:srgbClr val="000099"/>
          </a:solidFill>
        </p:grpSpPr>
        <p:sp>
          <p:nvSpPr>
            <p:cNvPr id="12" name="Right Arrow 11"/>
            <p:cNvSpPr/>
            <p:nvPr/>
          </p:nvSpPr>
          <p:spPr>
            <a:xfrm>
              <a:off x="0" y="577880"/>
              <a:ext cx="8127999" cy="1182039"/>
            </a:xfrm>
            <a:prstGeom prst="rightArrow">
              <a:avLst>
                <a:gd name="adj1" fmla="val 50000"/>
                <a:gd name="adj2" fmla="val 5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Right Arrow 4"/>
            <p:cNvSpPr/>
            <p:nvPr/>
          </p:nvSpPr>
          <p:spPr>
            <a:xfrm>
              <a:off x="0" y="873390"/>
              <a:ext cx="7832489" cy="5910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4290" tIns="34290" rIns="254000" bIns="187649" numCol="1" spcCol="1270" anchor="b" anchorCtr="0">
              <a:noAutofit/>
            </a:bodyPr>
            <a:lstStyle/>
            <a:p>
              <a:pPr lvl="0" algn="l" defTabSz="400050">
                <a:lnSpc>
                  <a:spcPct val="90000"/>
                </a:lnSpc>
                <a:spcBef>
                  <a:spcPct val="0"/>
                </a:spcBef>
                <a:spcAft>
                  <a:spcPct val="35000"/>
                </a:spcAft>
              </a:pPr>
              <a:endParaRPr lang="en-IN" sz="2400" kern="1200" dirty="0" smtClean="0">
                <a:latin typeface="Garamond" pitchFamily="18" charset="0"/>
              </a:endParaRPr>
            </a:p>
            <a:p>
              <a:pPr lvl="0" algn="l" defTabSz="400050">
                <a:lnSpc>
                  <a:spcPct val="90000"/>
                </a:lnSpc>
                <a:spcBef>
                  <a:spcPct val="0"/>
                </a:spcBef>
                <a:spcAft>
                  <a:spcPct val="35000"/>
                </a:spcAft>
              </a:pPr>
              <a:r>
                <a:rPr lang="en-US" sz="2400" b="1" kern="1200" dirty="0" smtClean="0">
                  <a:latin typeface="Garamond" pitchFamily="18" charset="0"/>
                </a:rPr>
                <a:t>Develop Solid Content Marketing Strategies</a:t>
              </a:r>
              <a:endParaRPr lang="en-IN" sz="2400" kern="1200" dirty="0">
                <a:latin typeface="Garamond" pitchFamily="18" charset="0"/>
              </a:endParaRPr>
            </a:p>
          </p:txBody>
        </p:sp>
      </p:grpSp>
      <p:sp>
        <p:nvSpPr>
          <p:cNvPr id="18" name="Right Arrow 17"/>
          <p:cNvSpPr/>
          <p:nvPr/>
        </p:nvSpPr>
        <p:spPr>
          <a:xfrm>
            <a:off x="914400" y="5146860"/>
            <a:ext cx="9925051" cy="967722"/>
          </a:xfrm>
          <a:prstGeom prst="rightArrow">
            <a:avLst>
              <a:gd name="adj1" fmla="val 50000"/>
              <a:gd name="adj2" fmla="val 50000"/>
            </a:avLst>
          </a:prstGeom>
          <a:solidFill>
            <a:srgbClr val="66003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lvl="1"/>
            <a:r>
              <a:rPr lang="en-US" sz="2400" b="1" dirty="0" smtClean="0">
                <a:latin typeface="Garamond" pitchFamily="18" charset="0"/>
              </a:rPr>
              <a:t>Also</a:t>
            </a:r>
            <a:r>
              <a:rPr lang="en-US" sz="2400" b="1" dirty="0">
                <a:latin typeface="Garamond" pitchFamily="18" charset="0"/>
              </a:rPr>
              <a:t>, what about professional </a:t>
            </a:r>
            <a:r>
              <a:rPr lang="en-US" sz="2400" b="1" dirty="0" err="1">
                <a:latin typeface="Garamond" pitchFamily="18" charset="0"/>
              </a:rPr>
              <a:t>organisations</a:t>
            </a:r>
            <a:r>
              <a:rPr lang="en-US" sz="2400" b="1" dirty="0">
                <a:latin typeface="Garamond" pitchFamily="18" charset="0"/>
              </a:rPr>
              <a:t> and associations?</a:t>
            </a:r>
            <a:endParaRPr lang="en-IN" sz="2400" b="1" dirty="0">
              <a:latin typeface="Garamond" pitchFamily="18" charset="0"/>
            </a:endParaRPr>
          </a:p>
          <a:p>
            <a:r>
              <a:rPr lang="en-US" sz="2400" dirty="0">
                <a:latin typeface="Garamond" pitchFamily="18" charset="0"/>
              </a:rPr>
              <a:t> </a:t>
            </a:r>
            <a:endParaRPr lang="en-IN" sz="2400" dirty="0">
              <a:latin typeface="Garamond" pitchFamily="18" charset="0"/>
            </a:endParaRPr>
          </a:p>
          <a:p>
            <a:endParaRPr lang="en-IN" sz="2400" dirty="0">
              <a:latin typeface="Garamond" pitchFamily="18" charset="0"/>
            </a:endParaRPr>
          </a:p>
        </p:txBody>
      </p:sp>
      <p:sp>
        <p:nvSpPr>
          <p:cNvPr id="19" name="Right Arrow 18"/>
          <p:cNvSpPr/>
          <p:nvPr/>
        </p:nvSpPr>
        <p:spPr>
          <a:xfrm>
            <a:off x="462331" y="4694108"/>
            <a:ext cx="10358070" cy="967722"/>
          </a:xfrm>
          <a:prstGeom prst="rightArrow">
            <a:avLst>
              <a:gd name="adj1" fmla="val 50000"/>
              <a:gd name="adj2" fmla="val 50000"/>
            </a:avLst>
          </a:prstGeom>
          <a:solidFill>
            <a:srgbClr val="66006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lvl="1"/>
            <a:r>
              <a:rPr lang="en-US" sz="2400" b="1" dirty="0" smtClean="0">
                <a:latin typeface="Garamond" pitchFamily="18" charset="0"/>
              </a:rPr>
              <a:t>Using the </a:t>
            </a:r>
            <a:r>
              <a:rPr lang="en-US" sz="2400" b="1" dirty="0">
                <a:latin typeface="Garamond" pitchFamily="18" charset="0"/>
              </a:rPr>
              <a:t>Right Software for Sourcing, Screening and Profiling Candidates</a:t>
            </a:r>
            <a:endParaRPr lang="en-IN" sz="2400" b="1" dirty="0">
              <a:latin typeface="Garamond" pitchFamily="18" charset="0"/>
            </a:endParaRPr>
          </a:p>
          <a:p>
            <a:pPr marL="0" lvl="1"/>
            <a:endParaRPr lang="en-IN" sz="2400" b="1" dirty="0">
              <a:latin typeface="Garamond" pitchFamily="18" charset="0"/>
            </a:endParaRPr>
          </a:p>
          <a:p>
            <a:endParaRPr lang="en-IN" sz="2400" dirty="0">
              <a:latin typeface="Garamond" pitchFamily="18" charset="0"/>
            </a:endParaRPr>
          </a:p>
        </p:txBody>
      </p:sp>
      <p:sp>
        <p:nvSpPr>
          <p:cNvPr id="17" name="Right Arrow 16"/>
          <p:cNvSpPr/>
          <p:nvPr/>
        </p:nvSpPr>
        <p:spPr>
          <a:xfrm>
            <a:off x="1485900" y="5604529"/>
            <a:ext cx="9353551" cy="967722"/>
          </a:xfrm>
          <a:prstGeom prst="rightArrow">
            <a:avLst>
              <a:gd name="adj1" fmla="val 50000"/>
              <a:gd name="adj2" fmla="val 50000"/>
            </a:avLst>
          </a:prstGeom>
          <a:solidFill>
            <a:srgbClr val="A5002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lvl="1"/>
            <a:r>
              <a:rPr lang="en-US" sz="2400" b="1" dirty="0" smtClean="0">
                <a:latin typeface="Garamond" pitchFamily="18" charset="0"/>
              </a:rPr>
              <a:t>Use </a:t>
            </a:r>
            <a:r>
              <a:rPr lang="en-US" sz="2400" b="1" dirty="0">
                <a:latin typeface="Garamond" pitchFamily="18" charset="0"/>
              </a:rPr>
              <a:t>smart sourcing strategies</a:t>
            </a:r>
            <a:endParaRPr lang="en-IN" sz="2400" b="1" dirty="0">
              <a:latin typeface="Garamond" pitchFamily="18" charset="0"/>
            </a:endParaRPr>
          </a:p>
          <a:p>
            <a:endParaRPr lang="en-IN" sz="2400" dirty="0">
              <a:latin typeface="Garamond" pitchFamily="18" charset="0"/>
            </a:endParaRPr>
          </a:p>
        </p:txBody>
      </p:sp>
      <p:sp>
        <p:nvSpPr>
          <p:cNvPr id="20" name="Right Arrow 19"/>
          <p:cNvSpPr/>
          <p:nvPr/>
        </p:nvSpPr>
        <p:spPr>
          <a:xfrm>
            <a:off x="2019300" y="6080779"/>
            <a:ext cx="8820151" cy="967722"/>
          </a:xfrm>
          <a:prstGeom prst="rightArrow">
            <a:avLst>
              <a:gd name="adj1" fmla="val 50000"/>
              <a:gd name="adj2" fmla="val 50000"/>
            </a:avLst>
          </a:prstGeom>
          <a:solidFill>
            <a:srgbClr val="CC0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lvl="1"/>
            <a:r>
              <a:rPr lang="en-US" sz="2400" b="1" dirty="0">
                <a:latin typeface="Garamond" pitchFamily="18" charset="0"/>
              </a:rPr>
              <a:t>Create the right </a:t>
            </a:r>
            <a:r>
              <a:rPr lang="en-US" sz="2400" b="1" dirty="0" err="1">
                <a:latin typeface="Garamond" pitchFamily="18" charset="0"/>
              </a:rPr>
              <a:t>partnershipsUsing</a:t>
            </a:r>
            <a:r>
              <a:rPr lang="en-US" sz="2400" b="1" dirty="0">
                <a:latin typeface="Garamond" pitchFamily="18" charset="0"/>
              </a:rPr>
              <a:t> </a:t>
            </a:r>
            <a:endParaRPr lang="en-IN" sz="2400" dirty="0">
              <a:latin typeface="Garamond" pitchFamily="18" charset="0"/>
            </a:endParaRPr>
          </a:p>
        </p:txBody>
      </p:sp>
      <p:sp>
        <p:nvSpPr>
          <p:cNvPr id="21" name="Right Arrow 20"/>
          <p:cNvSpPr/>
          <p:nvPr/>
        </p:nvSpPr>
        <p:spPr>
          <a:xfrm>
            <a:off x="2692399" y="6534151"/>
            <a:ext cx="8127999" cy="967722"/>
          </a:xfrm>
          <a:prstGeom prst="rightArrow">
            <a:avLst>
              <a:gd name="adj1" fmla="val 50000"/>
              <a:gd name="adj2" fmla="val 50000"/>
            </a:avLst>
          </a:prstGeom>
          <a:solidFill>
            <a:srgbClr val="E6004D"/>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lvl="1"/>
            <a:r>
              <a:rPr lang="en-US" sz="2400" b="1" dirty="0" smtClean="0">
                <a:latin typeface="Garamond" pitchFamily="18" charset="0"/>
              </a:rPr>
              <a:t>Use </a:t>
            </a:r>
            <a:r>
              <a:rPr lang="en-US" sz="2400" b="1" dirty="0">
                <a:latin typeface="Garamond" pitchFamily="18" charset="0"/>
              </a:rPr>
              <a:t>Online and Temporary Staffing Strategies</a:t>
            </a:r>
            <a:endParaRPr lang="en-IN" sz="2400" b="1" dirty="0">
              <a:latin typeface="Garamond" pitchFamily="18" charset="0"/>
            </a:endParaRPr>
          </a:p>
          <a:p>
            <a:endParaRPr lang="en-IN" sz="2400" dirty="0">
              <a:latin typeface="Garamond" pitchFamily="18" charset="0"/>
            </a:endParaRPr>
          </a:p>
        </p:txBody>
      </p:sp>
      <p:sp>
        <p:nvSpPr>
          <p:cNvPr id="22" name="Right Arrow 21"/>
          <p:cNvSpPr/>
          <p:nvPr/>
        </p:nvSpPr>
        <p:spPr>
          <a:xfrm>
            <a:off x="3263900" y="7006574"/>
            <a:ext cx="7575551" cy="967722"/>
          </a:xfrm>
          <a:prstGeom prst="rightArrow">
            <a:avLst>
              <a:gd name="adj1" fmla="val 50000"/>
              <a:gd name="adj2" fmla="val 50000"/>
            </a:avLst>
          </a:prstGeom>
          <a:solidFill>
            <a:srgbClr val="FF33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lvl="1"/>
            <a:r>
              <a:rPr lang="en-US" sz="2400" b="1" dirty="0" smtClean="0">
                <a:latin typeface="Garamond" pitchFamily="18" charset="0"/>
              </a:rPr>
              <a:t>E-Staffing</a:t>
            </a:r>
            <a:endParaRPr lang="en-IN" sz="2400" b="1" dirty="0">
              <a:latin typeface="Garamond" pitchFamily="18" charset="0"/>
            </a:endParaRPr>
          </a:p>
          <a:p>
            <a:endParaRPr lang="en-IN" sz="2400" dirty="0">
              <a:latin typeface="Garamond" pitchFamily="18" charset="0"/>
            </a:endParaRPr>
          </a:p>
        </p:txBody>
      </p:sp>
    </p:spTree>
    <p:extLst>
      <p:ext uri="{BB962C8B-B14F-4D97-AF65-F5344CB8AC3E}">
        <p14:creationId xmlns:p14="http://schemas.microsoft.com/office/powerpoint/2010/main" val="2556153237"/>
      </p:ext>
    </p:extLst>
  </p:cSld>
  <p:clrMapOvr>
    <a:masterClrMapping/>
  </p:clrMapOvr>
  <p:transition spd="med">
    <p:fad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0765" y="1193284"/>
            <a:ext cx="10251269" cy="6274316"/>
          </a:xfrm>
          <a:prstGeom prst="rect">
            <a:avLst/>
          </a:prstGeom>
          <a:solidFill>
            <a:srgbClr val="009BD2"/>
          </a:solidFill>
          <a:ln w="31800" cap="flat" cmpd="sng" algn="ctr">
            <a:noFill/>
            <a:prstDash val="solid"/>
          </a:ln>
        </p:spPr>
        <p:style>
          <a:lnRef idx="3">
            <a:schemeClr val="lt1"/>
          </a:lnRef>
          <a:fillRef idx="1">
            <a:schemeClr val="accent2"/>
          </a:fillRef>
          <a:effectRef idx="1">
            <a:schemeClr val="accent2"/>
          </a:effectRef>
          <a:fontRef idx="minor">
            <a:schemeClr val="lt1"/>
          </a:fontRef>
        </p:style>
        <p:txBody>
          <a:bodyPr>
            <a:noAutofit/>
          </a:bodyPr>
          <a:lstStyle/>
          <a:p>
            <a:pPr algn="ctr">
              <a:spcBef>
                <a:spcPct val="0"/>
              </a:spcBef>
            </a:pPr>
            <a:endParaRPr lang="en-US" sz="8000" b="1" cap="all" dirty="0" smtClean="0">
              <a:ln w="500">
                <a:solidFill>
                  <a:schemeClr val="bg1"/>
                </a:solidFill>
              </a:ln>
              <a:solidFill>
                <a:schemeClr val="bg1"/>
              </a:solidFill>
              <a:latin typeface="Garamond" pitchFamily="18" charset="0"/>
            </a:endParaRPr>
          </a:p>
          <a:p>
            <a:pPr algn="ctr">
              <a:spcBef>
                <a:spcPct val="0"/>
              </a:spcBef>
            </a:pPr>
            <a:r>
              <a:rPr lang="en-US" sz="8000" b="1" cap="all" dirty="0" smtClean="0">
                <a:ln w="500">
                  <a:solidFill>
                    <a:schemeClr val="bg1"/>
                  </a:solidFill>
                </a:ln>
                <a:solidFill>
                  <a:schemeClr val="bg1"/>
                </a:solidFill>
                <a:latin typeface="Garamond" pitchFamily="18" charset="0"/>
              </a:rPr>
              <a:t>Social </a:t>
            </a:r>
            <a:r>
              <a:rPr lang="en-US" sz="8000" b="1" cap="all" dirty="0">
                <a:ln w="500">
                  <a:solidFill>
                    <a:schemeClr val="bg1"/>
                  </a:solidFill>
                </a:ln>
                <a:solidFill>
                  <a:schemeClr val="bg1"/>
                </a:solidFill>
                <a:latin typeface="Garamond" pitchFamily="18" charset="0"/>
              </a:rPr>
              <a:t>Recruiting Success Stories</a:t>
            </a:r>
            <a:endParaRPr lang="en-IN" sz="8000" b="1" cap="all" dirty="0">
              <a:ln w="500">
                <a:solidFill>
                  <a:schemeClr val="bg1"/>
                </a:solidFill>
              </a:ln>
              <a:solidFill>
                <a:schemeClr val="bg1"/>
              </a:solidFill>
              <a:latin typeface="Garamond" pitchFamily="18" charset="0"/>
            </a:endParaRPr>
          </a:p>
        </p:txBody>
      </p:sp>
    </p:spTree>
    <p:extLst>
      <p:ext uri="{BB962C8B-B14F-4D97-AF65-F5344CB8AC3E}">
        <p14:creationId xmlns:p14="http://schemas.microsoft.com/office/powerpoint/2010/main" val="2541093480"/>
      </p:ext>
    </p:extLst>
  </p:cSld>
  <p:clrMapOvr>
    <a:masterClrMapping/>
  </p:clrMapOvr>
  <p:transition spd="med">
    <p:fad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531544023"/>
              </p:ext>
            </p:extLst>
          </p:nvPr>
        </p:nvGraphicFramePr>
        <p:xfrm>
          <a:off x="209550" y="172720"/>
          <a:ext cx="11639549" cy="8019231"/>
        </p:xfrm>
        <a:graphic>
          <a:graphicData uri="http://schemas.openxmlformats.org/drawingml/2006/table">
            <a:tbl>
              <a:tblPr firstRow="1" firstCol="1" bandRow="1">
                <a:tableStyleId>{17292A2E-F333-43FB-9621-5CBBE7FDCDCB}</a:tableStyleId>
              </a:tblPr>
              <a:tblGrid>
                <a:gridCol w="384964"/>
                <a:gridCol w="2600238"/>
                <a:gridCol w="1637006"/>
                <a:gridCol w="3102220"/>
                <a:gridCol w="3915121"/>
              </a:tblGrid>
              <a:tr h="275095">
                <a:tc>
                  <a:txBody>
                    <a:bodyPr/>
                    <a:lstStyle/>
                    <a:p>
                      <a:pPr algn="ctr">
                        <a:spcAft>
                          <a:spcPts val="0"/>
                        </a:spcAft>
                      </a:pPr>
                      <a:r>
                        <a:rPr lang="en-IN" sz="1600" b="1" dirty="0">
                          <a:effectLst/>
                          <a:latin typeface="Garamond" pitchFamily="18" charset="0"/>
                        </a:rPr>
                        <a:t>Sr. No</a:t>
                      </a: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rgbClr val="000099"/>
                    </a:solidFill>
                  </a:tcPr>
                </a:tc>
                <a:tc>
                  <a:txBody>
                    <a:bodyPr/>
                    <a:lstStyle/>
                    <a:p>
                      <a:pPr algn="ctr">
                        <a:spcAft>
                          <a:spcPts val="0"/>
                        </a:spcAft>
                      </a:pPr>
                      <a:r>
                        <a:rPr lang="en-IN" sz="2800" b="1" dirty="0">
                          <a:effectLst/>
                          <a:latin typeface="Garamond" pitchFamily="18" charset="0"/>
                        </a:rPr>
                        <a:t>Name </a:t>
                      </a:r>
                      <a:endParaRPr lang="en-IN" sz="24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rgbClr val="000099"/>
                    </a:solidFill>
                  </a:tcPr>
                </a:tc>
                <a:tc>
                  <a:txBody>
                    <a:bodyPr/>
                    <a:lstStyle/>
                    <a:p>
                      <a:pPr algn="ctr">
                        <a:spcAft>
                          <a:spcPts val="0"/>
                        </a:spcAft>
                      </a:pPr>
                      <a:r>
                        <a:rPr lang="en-IN" sz="2800" b="1" dirty="0">
                          <a:effectLst/>
                          <a:latin typeface="Garamond" pitchFamily="18" charset="0"/>
                        </a:rPr>
                        <a:t>Platform</a:t>
                      </a:r>
                      <a:endParaRPr lang="en-IN" sz="24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rgbClr val="000099"/>
                    </a:solidFill>
                  </a:tcPr>
                </a:tc>
                <a:tc>
                  <a:txBody>
                    <a:bodyPr/>
                    <a:lstStyle/>
                    <a:p>
                      <a:pPr algn="ctr">
                        <a:spcAft>
                          <a:spcPts val="0"/>
                        </a:spcAft>
                      </a:pPr>
                      <a:r>
                        <a:rPr lang="en-IN" sz="2800" b="1" dirty="0">
                          <a:effectLst/>
                          <a:latin typeface="Garamond" pitchFamily="18" charset="0"/>
                        </a:rPr>
                        <a:t>Work Profile</a:t>
                      </a:r>
                      <a:endParaRPr lang="en-IN" sz="24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rgbClr val="000099"/>
                    </a:solidFill>
                  </a:tcPr>
                </a:tc>
                <a:tc>
                  <a:txBody>
                    <a:bodyPr/>
                    <a:lstStyle/>
                    <a:p>
                      <a:pPr algn="ctr">
                        <a:spcAft>
                          <a:spcPts val="0"/>
                        </a:spcAft>
                      </a:pPr>
                      <a:r>
                        <a:rPr lang="en-IN" sz="2800" b="1" dirty="0">
                          <a:effectLst/>
                          <a:latin typeface="Garamond" pitchFamily="18" charset="0"/>
                        </a:rPr>
                        <a:t>Link</a:t>
                      </a:r>
                      <a:endParaRPr lang="en-IN" sz="24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rgbClr val="000099"/>
                    </a:solidFill>
                  </a:tcPr>
                </a:tc>
              </a:tr>
              <a:tr h="412642">
                <a:tc>
                  <a:txBody>
                    <a:bodyPr/>
                    <a:lstStyle/>
                    <a:p>
                      <a:pPr algn="ctr">
                        <a:spcAft>
                          <a:spcPts val="0"/>
                        </a:spcAft>
                      </a:pPr>
                      <a:r>
                        <a:rPr lang="en-IN" sz="1400" b="1" dirty="0">
                          <a:effectLst/>
                          <a:latin typeface="Garamond" pitchFamily="18" charset="0"/>
                        </a:rPr>
                        <a:t>1</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Manish Chandra Gupta</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LinkedIn</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Senior LinkedIn Recruiter – Global at Orange Business Services</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 </a:t>
                      </a:r>
                      <a:endParaRPr lang="en-IN" sz="1200" b="1" dirty="0">
                        <a:effectLst/>
                        <a:latin typeface="Garamond" pitchFamily="18" charset="0"/>
                      </a:endParaRPr>
                    </a:p>
                    <a:p>
                      <a:pPr algn="ctr">
                        <a:spcAft>
                          <a:spcPts val="0"/>
                        </a:spcAft>
                      </a:pPr>
                      <a:r>
                        <a:rPr lang="en-IN" sz="1400" b="1" dirty="0">
                          <a:effectLst/>
                          <a:latin typeface="Garamond" pitchFamily="18" charset="0"/>
                        </a:rPr>
                        <a:t>https://www.linkedin.com/in/manishcgupta/</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12642">
                <a:tc>
                  <a:txBody>
                    <a:bodyPr/>
                    <a:lstStyle/>
                    <a:p>
                      <a:pPr algn="ctr">
                        <a:spcAft>
                          <a:spcPts val="0"/>
                        </a:spcAft>
                      </a:pPr>
                      <a:r>
                        <a:rPr lang="en-IN" sz="1400" b="1">
                          <a:effectLst/>
                          <a:latin typeface="Garamond" pitchFamily="18" charset="0"/>
                        </a:rPr>
                        <a:t>2</a:t>
                      </a:r>
                      <a:endParaRPr lang="en-IN" sz="1200" b="1">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err="1">
                          <a:effectLst/>
                          <a:latin typeface="Garamond" pitchFamily="18" charset="0"/>
                        </a:rPr>
                        <a:t>Radhika</a:t>
                      </a:r>
                      <a:r>
                        <a:rPr lang="en-IN" sz="1400" b="1" dirty="0">
                          <a:effectLst/>
                          <a:latin typeface="Garamond" pitchFamily="18" charset="0"/>
                        </a:rPr>
                        <a:t> </a:t>
                      </a:r>
                      <a:r>
                        <a:rPr lang="en-IN" sz="1400" b="1" dirty="0" err="1">
                          <a:effectLst/>
                          <a:latin typeface="Garamond" pitchFamily="18" charset="0"/>
                        </a:rPr>
                        <a:t>Chandan</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LinkedIn</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Candidate Development Recruiter – India &amp; APJ at VMware </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https://www.linkedin.com/in/radhika-chandan-25908615/ </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12642">
                <a:tc>
                  <a:txBody>
                    <a:bodyPr/>
                    <a:lstStyle/>
                    <a:p>
                      <a:pPr algn="ctr">
                        <a:spcAft>
                          <a:spcPts val="0"/>
                        </a:spcAft>
                      </a:pPr>
                      <a:r>
                        <a:rPr lang="en-IN" sz="1400" b="1">
                          <a:effectLst/>
                          <a:latin typeface="Garamond" pitchFamily="18" charset="0"/>
                        </a:rPr>
                        <a:t>3</a:t>
                      </a:r>
                      <a:endParaRPr lang="en-IN" sz="1200" b="1">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err="1">
                          <a:effectLst/>
                          <a:latin typeface="Garamond" pitchFamily="18" charset="0"/>
                        </a:rPr>
                        <a:t>Priyanka</a:t>
                      </a:r>
                      <a:r>
                        <a:rPr lang="en-IN" sz="1400" b="1" dirty="0">
                          <a:effectLst/>
                          <a:latin typeface="Garamond" pitchFamily="18" charset="0"/>
                        </a:rPr>
                        <a:t> Rishi</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LinkedIn</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Talent Research Analyst at McKinsey Solutions</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https://www.linkedin.com/in/prishi/ </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12642">
                <a:tc>
                  <a:txBody>
                    <a:bodyPr/>
                    <a:lstStyle/>
                    <a:p>
                      <a:pPr algn="ctr">
                        <a:spcAft>
                          <a:spcPts val="0"/>
                        </a:spcAft>
                      </a:pPr>
                      <a:r>
                        <a:rPr lang="en-IN" sz="1400" b="1">
                          <a:effectLst/>
                          <a:latin typeface="Garamond" pitchFamily="18" charset="0"/>
                        </a:rPr>
                        <a:t>4</a:t>
                      </a:r>
                      <a:endParaRPr lang="en-IN" sz="1200" b="1">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err="1">
                          <a:effectLst/>
                          <a:latin typeface="Garamond" pitchFamily="18" charset="0"/>
                        </a:rPr>
                        <a:t>Tripti</a:t>
                      </a:r>
                      <a:r>
                        <a:rPr lang="en-IN" sz="1400" b="1" dirty="0">
                          <a:effectLst/>
                          <a:latin typeface="Garamond" pitchFamily="18" charset="0"/>
                        </a:rPr>
                        <a:t> </a:t>
                      </a:r>
                      <a:r>
                        <a:rPr lang="en-IN" sz="1400" b="1" dirty="0" err="1">
                          <a:effectLst/>
                          <a:latin typeface="Garamond" pitchFamily="18" charset="0"/>
                        </a:rPr>
                        <a:t>Pathak</a:t>
                      </a:r>
                      <a:r>
                        <a:rPr lang="en-IN" sz="1400" b="1" dirty="0">
                          <a:effectLst/>
                          <a:latin typeface="Garamond" pitchFamily="18" charset="0"/>
                        </a:rPr>
                        <a:t> </a:t>
                      </a:r>
                      <a:r>
                        <a:rPr lang="en-IN" sz="1400" b="1" dirty="0" err="1">
                          <a:effectLst/>
                          <a:latin typeface="Garamond" pitchFamily="18" charset="0"/>
                        </a:rPr>
                        <a:t>Tripathi</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LinkedIn</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Recruitment at </a:t>
                      </a:r>
                      <a:r>
                        <a:rPr lang="en-IN" sz="1400" b="1" dirty="0" err="1">
                          <a:effectLst/>
                          <a:latin typeface="Garamond" pitchFamily="18" charset="0"/>
                        </a:rPr>
                        <a:t>Genpact</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https://www.linkedin.com/in/triptimanitripathi/</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12642">
                <a:tc>
                  <a:txBody>
                    <a:bodyPr/>
                    <a:lstStyle/>
                    <a:p>
                      <a:pPr algn="ctr">
                        <a:spcAft>
                          <a:spcPts val="0"/>
                        </a:spcAft>
                      </a:pPr>
                      <a:r>
                        <a:rPr lang="en-IN" sz="1400" b="1">
                          <a:effectLst/>
                          <a:latin typeface="Garamond" pitchFamily="18" charset="0"/>
                        </a:rPr>
                        <a:t>5</a:t>
                      </a:r>
                      <a:endParaRPr lang="en-IN" sz="1200" b="1">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a:effectLst/>
                          <a:latin typeface="Garamond" pitchFamily="18" charset="0"/>
                        </a:rPr>
                        <a:t>Abhinav Sharma</a:t>
                      </a:r>
                      <a:endParaRPr lang="en-IN" sz="1200" b="1">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LinkedIn</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LinkedIn Recruitment Expert – Global at Orange Business Services</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https://www.linkedin.com/in/abhinavsharma7/</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684530">
                <a:tc>
                  <a:txBody>
                    <a:bodyPr/>
                    <a:lstStyle/>
                    <a:p>
                      <a:pPr algn="ctr">
                        <a:spcAft>
                          <a:spcPts val="0"/>
                        </a:spcAft>
                      </a:pPr>
                      <a:r>
                        <a:rPr lang="en-IN" sz="1400" b="1">
                          <a:effectLst/>
                          <a:latin typeface="Garamond" pitchFamily="18" charset="0"/>
                        </a:rPr>
                        <a:t>6</a:t>
                      </a:r>
                      <a:endParaRPr lang="en-IN" sz="1200" b="1">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a:effectLst/>
                          <a:latin typeface="Garamond" pitchFamily="18" charset="0"/>
                        </a:rPr>
                        <a:t>Kevin Silvestre</a:t>
                      </a:r>
                      <a:endParaRPr lang="en-IN" sz="1200" b="1">
                        <a:effectLst/>
                        <a:latin typeface="Garamond" pitchFamily="18" charset="0"/>
                      </a:endParaRPr>
                    </a:p>
                    <a:p>
                      <a:pPr algn="ctr">
                        <a:spcAft>
                          <a:spcPts val="0"/>
                        </a:spcAft>
                      </a:pPr>
                      <a:r>
                        <a:rPr lang="en-IN" sz="1400" b="1">
                          <a:effectLst/>
                          <a:latin typeface="Garamond" pitchFamily="18" charset="0"/>
                        </a:rPr>
                        <a:t>@cali_kev63</a:t>
                      </a:r>
                      <a:endParaRPr lang="en-IN" sz="1200" b="1">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Twitter</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Human Resources professional within the hospital and healthcare system in the Bay Area of San Francisco.</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https://twitter.com/cali_kev63?lang=en </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825285">
                <a:tc>
                  <a:txBody>
                    <a:bodyPr/>
                    <a:lstStyle/>
                    <a:p>
                      <a:pPr algn="ctr">
                        <a:spcAft>
                          <a:spcPts val="0"/>
                        </a:spcAft>
                      </a:pPr>
                      <a:r>
                        <a:rPr lang="en-IN" sz="1400" b="1">
                          <a:effectLst/>
                          <a:latin typeface="Garamond" pitchFamily="18" charset="0"/>
                        </a:rPr>
                        <a:t>7</a:t>
                      </a:r>
                      <a:endParaRPr lang="en-IN" sz="1200" b="1">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Jason Buss </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ndParaRPr>
                    </a:p>
                    <a:p>
                      <a:pPr algn="ctr">
                        <a:spcAft>
                          <a:spcPts val="0"/>
                        </a:spcAft>
                      </a:pPr>
                      <a:r>
                        <a:rPr lang="en-IN" sz="1400" b="1" dirty="0">
                          <a:effectLst/>
                          <a:latin typeface="Garamond" pitchFamily="18" charset="0"/>
                        </a:rPr>
                        <a:t>@</a:t>
                      </a:r>
                      <a:r>
                        <a:rPr lang="en-IN" sz="1400" b="1" dirty="0" err="1">
                          <a:effectLst/>
                          <a:latin typeface="Garamond" pitchFamily="18" charset="0"/>
                        </a:rPr>
                        <a:t>jjbuss</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Twitter</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Creator and editor at Talent HQ, an online news and information channel for the recruiting and human resources community</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u="sng" dirty="0">
                          <a:effectLst/>
                          <a:latin typeface="Garamond" pitchFamily="18" charset="0"/>
                          <a:hlinkClick r:id="rId2"/>
                        </a:rPr>
                        <a:t>https://twitter.com/jjbuss?lang=en</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513021">
                <a:tc>
                  <a:txBody>
                    <a:bodyPr/>
                    <a:lstStyle/>
                    <a:p>
                      <a:pPr algn="ctr">
                        <a:spcAft>
                          <a:spcPts val="0"/>
                        </a:spcAft>
                      </a:pPr>
                      <a:r>
                        <a:rPr lang="en-IN" sz="1400" b="1">
                          <a:effectLst/>
                          <a:latin typeface="Garamond" pitchFamily="18" charset="0"/>
                        </a:rPr>
                        <a:t>8</a:t>
                      </a:r>
                      <a:endParaRPr lang="en-IN" sz="1200" b="1">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Harry </a:t>
                      </a:r>
                      <a:r>
                        <a:rPr lang="en-IN" sz="1400" b="1" dirty="0" err="1">
                          <a:effectLst/>
                          <a:latin typeface="Garamond" pitchFamily="18" charset="0"/>
                        </a:rPr>
                        <a:t>Urschel</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ndParaRPr>
                    </a:p>
                    <a:p>
                      <a:pPr algn="ctr">
                        <a:spcAft>
                          <a:spcPts val="0"/>
                        </a:spcAft>
                      </a:pPr>
                      <a:r>
                        <a:rPr lang="en-IN" sz="1400" b="1" dirty="0">
                          <a:effectLst/>
                          <a:latin typeface="Garamond" pitchFamily="18" charset="0"/>
                        </a:rPr>
                        <a:t> </a:t>
                      </a:r>
                      <a:r>
                        <a:rPr lang="en-IN" sz="1400" b="1" u="sng" dirty="0">
                          <a:effectLst/>
                          <a:latin typeface="Garamond" pitchFamily="18" charset="0"/>
                          <a:hlinkClick r:id="rId3"/>
                        </a:rPr>
                        <a:t>@</a:t>
                      </a:r>
                      <a:r>
                        <a:rPr lang="en-IN" sz="1400" b="1" u="sng" dirty="0" err="1">
                          <a:effectLst/>
                          <a:latin typeface="Garamond" pitchFamily="18" charset="0"/>
                          <a:hlinkClick r:id="rId3"/>
                        </a:rPr>
                        <a:t>eExecutives</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a:effectLst/>
                          <a:latin typeface="Garamond" pitchFamily="18" charset="0"/>
                        </a:rPr>
                        <a:t>Twitter</a:t>
                      </a:r>
                      <a:endParaRPr lang="en-IN" sz="1200" b="1">
                        <a:effectLst/>
                        <a:latin typeface="Garamond" pitchFamily="18" charset="0"/>
                      </a:endParaRPr>
                    </a:p>
                    <a:p>
                      <a:pPr algn="ctr">
                        <a:spcAft>
                          <a:spcPts val="0"/>
                        </a:spcAft>
                      </a:pPr>
                      <a:r>
                        <a:rPr lang="en-IN" sz="1400" b="1">
                          <a:effectLst/>
                          <a:latin typeface="Garamond" pitchFamily="18" charset="0"/>
                        </a:rPr>
                        <a:t> </a:t>
                      </a:r>
                      <a:endParaRPr lang="en-IN" sz="1200" b="1">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Executive Recruiter, job search coach and writer with over 25 years of career development experience. Founder of executive search firm called e-Executives. Currently working at Minneapolis Practice Leader for the search practice of Baker Tilly.</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https://twitter.com/eexecutives?lang=en</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50190">
                <a:tc>
                  <a:txBody>
                    <a:bodyPr/>
                    <a:lstStyle/>
                    <a:p>
                      <a:pPr algn="ctr">
                        <a:spcAft>
                          <a:spcPts val="0"/>
                        </a:spcAft>
                      </a:pPr>
                      <a:r>
                        <a:rPr lang="en-IN" sz="1400" b="1">
                          <a:effectLst/>
                          <a:latin typeface="Garamond" pitchFamily="18" charset="0"/>
                        </a:rPr>
                        <a:t>9</a:t>
                      </a:r>
                      <a:endParaRPr lang="en-IN" sz="1200" b="1">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a:effectLst/>
                          <a:latin typeface="Garamond" pitchFamily="18" charset="0"/>
                        </a:rPr>
                        <a:t>Jeremy Roberts, SPHR </a:t>
                      </a:r>
                      <a:endParaRPr lang="en-IN" sz="1200" b="1">
                        <a:effectLst/>
                        <a:latin typeface="Garamond" pitchFamily="18" charset="0"/>
                      </a:endParaRPr>
                    </a:p>
                    <a:p>
                      <a:pPr algn="ctr">
                        <a:spcAft>
                          <a:spcPts val="0"/>
                        </a:spcAft>
                      </a:pPr>
                      <a:r>
                        <a:rPr lang="en-IN" sz="1400" b="1">
                          <a:effectLst/>
                          <a:latin typeface="Garamond" pitchFamily="18" charset="0"/>
                        </a:rPr>
                        <a:t> </a:t>
                      </a:r>
                      <a:endParaRPr lang="en-IN" sz="1200" b="1">
                        <a:effectLst/>
                        <a:latin typeface="Garamond" pitchFamily="18" charset="0"/>
                      </a:endParaRPr>
                    </a:p>
                    <a:p>
                      <a:pPr algn="ctr">
                        <a:spcAft>
                          <a:spcPts val="0"/>
                        </a:spcAft>
                      </a:pPr>
                      <a:r>
                        <a:rPr lang="en-IN" sz="1400" b="1">
                          <a:effectLst/>
                          <a:latin typeface="Garamond" pitchFamily="18" charset="0"/>
                        </a:rPr>
                        <a:t>@imJeremyR</a:t>
                      </a:r>
                      <a:endParaRPr lang="en-IN" sz="1200" b="1">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a:effectLst/>
                          <a:latin typeface="Garamond" pitchFamily="18" charset="0"/>
                        </a:rPr>
                        <a:t>Twitter</a:t>
                      </a:r>
                      <a:endParaRPr lang="en-IN" sz="1200" b="1">
                        <a:effectLst/>
                        <a:latin typeface="Garamond" pitchFamily="18" charset="0"/>
                      </a:endParaRPr>
                    </a:p>
                    <a:p>
                      <a:pPr algn="ctr">
                        <a:spcAft>
                          <a:spcPts val="0"/>
                        </a:spcAft>
                      </a:pPr>
                      <a:r>
                        <a:rPr lang="en-IN" sz="1400" b="1">
                          <a:effectLst/>
                          <a:latin typeface="Garamond" pitchFamily="18" charset="0"/>
                        </a:rPr>
                        <a:t> </a:t>
                      </a:r>
                      <a:endParaRPr lang="en-IN" sz="1200" b="1">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Vice President, Customer Experience at </a:t>
                      </a:r>
                      <a:r>
                        <a:rPr lang="en-IN" sz="1400" b="1" dirty="0" err="1">
                          <a:effectLst/>
                          <a:latin typeface="Garamond" pitchFamily="18" charset="0"/>
                        </a:rPr>
                        <a:t>HiringSolved</a:t>
                      </a: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https://twitter.com/imJeremyR</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962831">
                <a:tc>
                  <a:txBody>
                    <a:bodyPr/>
                    <a:lstStyle/>
                    <a:p>
                      <a:pPr algn="ctr">
                        <a:spcAft>
                          <a:spcPts val="0"/>
                        </a:spcAft>
                      </a:pPr>
                      <a:r>
                        <a:rPr lang="en-IN" sz="1400" b="1">
                          <a:effectLst/>
                          <a:latin typeface="Garamond" pitchFamily="18" charset="0"/>
                        </a:rPr>
                        <a:t>10</a:t>
                      </a:r>
                      <a:endParaRPr lang="en-IN" sz="1200" b="1">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a:effectLst/>
                          <a:latin typeface="Garamond" pitchFamily="18" charset="0"/>
                        </a:rPr>
                        <a:t>Craig Fisher </a:t>
                      </a:r>
                      <a:endParaRPr lang="en-IN" sz="1200" b="1">
                        <a:effectLst/>
                        <a:latin typeface="Garamond" pitchFamily="18" charset="0"/>
                      </a:endParaRPr>
                    </a:p>
                    <a:p>
                      <a:pPr algn="ctr">
                        <a:spcAft>
                          <a:spcPts val="0"/>
                        </a:spcAft>
                      </a:pPr>
                      <a:r>
                        <a:rPr lang="en-IN" sz="1400" b="1">
                          <a:effectLst/>
                          <a:latin typeface="Garamond" pitchFamily="18" charset="0"/>
                        </a:rPr>
                        <a:t> </a:t>
                      </a:r>
                      <a:endParaRPr lang="en-IN" sz="1200" b="1">
                        <a:effectLst/>
                        <a:latin typeface="Garamond" pitchFamily="18" charset="0"/>
                      </a:endParaRPr>
                    </a:p>
                    <a:p>
                      <a:pPr algn="ctr">
                        <a:spcAft>
                          <a:spcPts val="0"/>
                        </a:spcAft>
                      </a:pPr>
                      <a:r>
                        <a:rPr lang="en-IN" sz="1400" b="1">
                          <a:effectLst/>
                          <a:latin typeface="Garamond" pitchFamily="18" charset="0"/>
                        </a:rPr>
                        <a:t>@fishdogs</a:t>
                      </a:r>
                      <a:endParaRPr lang="en-IN" sz="1200" b="1">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Twitter</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a:effectLst/>
                          <a:latin typeface="Garamond" pitchFamily="18" charset="0"/>
                        </a:rPr>
                        <a:t>Marketing / Employer Branding Leader at Allegis Global Solutions RPO, Keynote Speaker, Founder Linkedin Training Dallas</a:t>
                      </a:r>
                      <a:endParaRPr lang="en-IN" sz="1200" b="1">
                        <a:effectLst/>
                        <a:latin typeface="Garamond" pitchFamily="18" charset="0"/>
                      </a:endParaRPr>
                    </a:p>
                    <a:p>
                      <a:pPr algn="ctr">
                        <a:spcAft>
                          <a:spcPts val="0"/>
                        </a:spcAft>
                      </a:pPr>
                      <a:r>
                        <a:rPr lang="en-IN" sz="1400" b="1">
                          <a:effectLst/>
                          <a:latin typeface="Garamond" pitchFamily="18" charset="0"/>
                        </a:rPr>
                        <a:t> </a:t>
                      </a:r>
                      <a:endParaRPr lang="en-IN" sz="1200" b="1">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IN" sz="1400" b="1" dirty="0">
                          <a:effectLst/>
                          <a:latin typeface="Garamond" pitchFamily="18" charset="0"/>
                        </a:rPr>
                        <a:t>https://twitter.com/Fishdogs?ref_src=twsrc%5Egoogle%7Ctwcamp%5Eserp%7Ctwgr%5Eauthor</a:t>
                      </a:r>
                      <a:endParaRPr lang="en-IN" sz="1200" b="1" dirty="0">
                        <a:effectLst/>
                        <a:latin typeface="Garamond" pitchFamily="18" charset="0"/>
                        <a:ea typeface="Helvetica"/>
                        <a:cs typeface="Helvetica"/>
                      </a:endParaRPr>
                    </a:p>
                  </a:txBody>
                  <a:tcPr marL="47876" marR="478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p14="http://schemas.microsoft.com/office/powerpoint/2010/main" val="1386669155"/>
      </p:ext>
    </p:extLst>
  </p:cSld>
  <p:clrMapOvr>
    <a:masterClrMapping/>
  </p:clrMapOvr>
  <p:transition spd="med">
    <p:fad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606464767"/>
              </p:ext>
            </p:extLst>
          </p:nvPr>
        </p:nvGraphicFramePr>
        <p:xfrm>
          <a:off x="171451" y="247649"/>
          <a:ext cx="11639549" cy="7842272"/>
        </p:xfrm>
        <a:graphic>
          <a:graphicData uri="http://schemas.openxmlformats.org/drawingml/2006/table">
            <a:tbl>
              <a:tblPr firstRow="1" firstCol="1" bandRow="1">
                <a:tableStyleId>{B301B821-A1FF-4177-AEE7-76D212191A09}</a:tableStyleId>
              </a:tblPr>
              <a:tblGrid>
                <a:gridCol w="669742"/>
                <a:gridCol w="2315459"/>
                <a:gridCol w="1015298"/>
                <a:gridCol w="3723928"/>
                <a:gridCol w="3915122"/>
              </a:tblGrid>
              <a:tr h="649547">
                <a:tc>
                  <a:txBody>
                    <a:bodyPr/>
                    <a:lstStyle/>
                    <a:p>
                      <a:pPr algn="ctr">
                        <a:spcAft>
                          <a:spcPts val="0"/>
                        </a:spcAft>
                      </a:pPr>
                      <a:r>
                        <a:rPr lang="en-IN" sz="1400" b="1" dirty="0">
                          <a:solidFill>
                            <a:schemeClr val="tx1"/>
                          </a:solidFill>
                          <a:effectLst/>
                          <a:latin typeface="Garamond" pitchFamily="18" charset="0"/>
                        </a:rPr>
                        <a:t>11</a:t>
                      </a:r>
                      <a:endParaRPr lang="en-IN" sz="1200" b="1" dirty="0">
                        <a:solidFill>
                          <a:schemeClr val="tx1"/>
                        </a:solidFill>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solidFill>
                            <a:schemeClr val="tx1"/>
                          </a:solidFill>
                          <a:effectLst/>
                          <a:latin typeface="Garamond" pitchFamily="18" charset="0"/>
                        </a:rPr>
                        <a:t>Amy </a:t>
                      </a:r>
                      <a:r>
                        <a:rPr lang="en-IN" sz="1400" b="1" dirty="0" err="1">
                          <a:solidFill>
                            <a:schemeClr val="tx1"/>
                          </a:solidFill>
                          <a:effectLst/>
                          <a:latin typeface="Garamond" pitchFamily="18" charset="0"/>
                        </a:rPr>
                        <a:t>Chism</a:t>
                      </a:r>
                      <a:endParaRPr lang="en-IN" sz="1200" b="1" dirty="0">
                        <a:solidFill>
                          <a:schemeClr val="tx1"/>
                        </a:solidFill>
                        <a:effectLst/>
                        <a:latin typeface="Garamond" pitchFamily="18" charset="0"/>
                      </a:endParaRPr>
                    </a:p>
                    <a:p>
                      <a:pPr algn="ctr">
                        <a:spcAft>
                          <a:spcPts val="0"/>
                        </a:spcAft>
                      </a:pPr>
                      <a:r>
                        <a:rPr lang="en-IN" sz="1400" b="1" dirty="0">
                          <a:solidFill>
                            <a:schemeClr val="tx1"/>
                          </a:solidFill>
                          <a:effectLst/>
                          <a:latin typeface="Garamond" pitchFamily="18" charset="0"/>
                        </a:rPr>
                        <a:t> </a:t>
                      </a:r>
                      <a:endParaRPr lang="en-IN" sz="1200" b="1" dirty="0">
                        <a:solidFill>
                          <a:schemeClr val="tx1"/>
                        </a:solidFill>
                        <a:effectLst/>
                        <a:latin typeface="Garamond" pitchFamily="18" charset="0"/>
                      </a:endParaRPr>
                    </a:p>
                    <a:p>
                      <a:pPr algn="ctr">
                        <a:spcAft>
                          <a:spcPts val="0"/>
                        </a:spcAft>
                      </a:pPr>
                      <a:r>
                        <a:rPr lang="en-IN" sz="1400" b="1" dirty="0">
                          <a:solidFill>
                            <a:schemeClr val="tx1"/>
                          </a:solidFill>
                          <a:effectLst/>
                          <a:latin typeface="Garamond" pitchFamily="18" charset="0"/>
                        </a:rPr>
                        <a:t> @</a:t>
                      </a:r>
                      <a:r>
                        <a:rPr lang="en-IN" sz="1400" b="1" dirty="0" err="1">
                          <a:solidFill>
                            <a:schemeClr val="tx1"/>
                          </a:solidFill>
                          <a:effectLst/>
                          <a:latin typeface="Garamond" pitchFamily="18" charset="0"/>
                        </a:rPr>
                        <a:t>AmyChismuk</a:t>
                      </a:r>
                      <a:endParaRPr lang="en-IN" sz="1200" b="1" dirty="0">
                        <a:solidFill>
                          <a:schemeClr val="tx1"/>
                        </a:solidFill>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solidFill>
                            <a:schemeClr val="tx1"/>
                          </a:solidFill>
                          <a:effectLst/>
                          <a:latin typeface="Garamond" pitchFamily="18" charset="0"/>
                        </a:rPr>
                        <a:t>Twitter</a:t>
                      </a:r>
                      <a:endParaRPr lang="en-IN" sz="1200" b="1" dirty="0">
                        <a:solidFill>
                          <a:schemeClr val="tx1"/>
                        </a:solidFill>
                        <a:effectLst/>
                        <a:latin typeface="Garamond" pitchFamily="18" charset="0"/>
                      </a:endParaRPr>
                    </a:p>
                    <a:p>
                      <a:pPr algn="ctr">
                        <a:spcAft>
                          <a:spcPts val="0"/>
                        </a:spcAft>
                      </a:pPr>
                      <a:r>
                        <a:rPr lang="en-IN" sz="1400" b="1" dirty="0">
                          <a:solidFill>
                            <a:schemeClr val="tx1"/>
                          </a:solidFill>
                          <a:effectLst/>
                          <a:latin typeface="Garamond" pitchFamily="18" charset="0"/>
                        </a:rPr>
                        <a:t> </a:t>
                      </a:r>
                      <a:endParaRPr lang="en-IN" sz="1200" b="1" dirty="0">
                        <a:solidFill>
                          <a:schemeClr val="tx1"/>
                        </a:solidFill>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solidFill>
                            <a:schemeClr val="tx1"/>
                          </a:solidFill>
                          <a:effectLst/>
                          <a:latin typeface="Garamond" pitchFamily="18" charset="0"/>
                        </a:rPr>
                        <a:t>Social Media Jobs Coach &amp; Expert for Online Recruiting</a:t>
                      </a:r>
                      <a:endParaRPr lang="en-IN" sz="1200" b="1" dirty="0">
                        <a:solidFill>
                          <a:schemeClr val="tx1"/>
                        </a:solidFill>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solidFill>
                            <a:schemeClr val="tx1"/>
                          </a:solidFill>
                          <a:effectLst/>
                          <a:latin typeface="Garamond" pitchFamily="18" charset="0"/>
                        </a:rPr>
                        <a:t>https://twitter.com/AmyChismuk?ref_src=twsrc%5Egoogle%7Ctwcamp%5Eserp%7Ctwgr%5Eauthor</a:t>
                      </a:r>
                      <a:endParaRPr lang="en-IN" sz="1200" b="1" dirty="0">
                        <a:solidFill>
                          <a:schemeClr val="tx1"/>
                        </a:solidFill>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1113803">
                <a:tc>
                  <a:txBody>
                    <a:bodyPr/>
                    <a:lstStyle/>
                    <a:p>
                      <a:pPr algn="ctr">
                        <a:spcAft>
                          <a:spcPts val="0"/>
                        </a:spcAft>
                      </a:pPr>
                      <a:r>
                        <a:rPr lang="en-IN" sz="1400" b="1">
                          <a:solidFill>
                            <a:schemeClr val="tx1"/>
                          </a:solidFill>
                          <a:effectLst/>
                          <a:latin typeface="Garamond" pitchFamily="18" charset="0"/>
                        </a:rPr>
                        <a:t>12</a:t>
                      </a:r>
                      <a:endParaRPr lang="en-IN" sz="1200" b="1">
                        <a:solidFill>
                          <a:schemeClr val="tx1"/>
                        </a:solidFill>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solidFill>
                            <a:schemeClr val="tx1"/>
                          </a:solidFill>
                          <a:effectLst/>
                          <a:latin typeface="Garamond" pitchFamily="18" charset="0"/>
                        </a:rPr>
                        <a:t>Graham Jenkins</a:t>
                      </a:r>
                      <a:endParaRPr lang="en-IN" sz="1200" b="1" dirty="0">
                        <a:solidFill>
                          <a:schemeClr val="tx1"/>
                        </a:solidFill>
                        <a:effectLst/>
                        <a:latin typeface="Garamond" pitchFamily="18" charset="0"/>
                      </a:endParaRPr>
                    </a:p>
                    <a:p>
                      <a:pPr algn="ctr">
                        <a:spcAft>
                          <a:spcPts val="0"/>
                        </a:spcAft>
                      </a:pPr>
                      <a:r>
                        <a:rPr lang="en-IN" sz="1400" b="1" dirty="0">
                          <a:solidFill>
                            <a:schemeClr val="tx1"/>
                          </a:solidFill>
                          <a:effectLst/>
                          <a:latin typeface="Garamond" pitchFamily="18" charset="0"/>
                        </a:rPr>
                        <a:t> </a:t>
                      </a:r>
                      <a:endParaRPr lang="en-IN" sz="1200" b="1" dirty="0">
                        <a:solidFill>
                          <a:schemeClr val="tx1"/>
                        </a:solidFill>
                        <a:effectLst/>
                        <a:latin typeface="Garamond" pitchFamily="18" charset="0"/>
                      </a:endParaRPr>
                    </a:p>
                    <a:p>
                      <a:pPr algn="ctr">
                        <a:spcAft>
                          <a:spcPts val="0"/>
                        </a:spcAft>
                      </a:pPr>
                      <a:r>
                        <a:rPr lang="en-IN" sz="1400" b="1" dirty="0">
                          <a:solidFill>
                            <a:schemeClr val="tx1"/>
                          </a:solidFill>
                          <a:effectLst/>
                          <a:latin typeface="Garamond" pitchFamily="18" charset="0"/>
                        </a:rPr>
                        <a:t> @</a:t>
                      </a:r>
                      <a:r>
                        <a:rPr lang="en-IN" sz="1400" b="1" dirty="0" err="1">
                          <a:solidFill>
                            <a:schemeClr val="tx1"/>
                          </a:solidFill>
                          <a:effectLst/>
                          <a:latin typeface="Garamond" pitchFamily="18" charset="0"/>
                        </a:rPr>
                        <a:t>grahamjenkins</a:t>
                      </a:r>
                      <a:endParaRPr lang="en-IN" sz="1200" b="1" dirty="0">
                        <a:solidFill>
                          <a:schemeClr val="tx1"/>
                        </a:solidFill>
                        <a:effectLst/>
                        <a:latin typeface="Garamond" pitchFamily="18" charset="0"/>
                      </a:endParaRPr>
                    </a:p>
                    <a:p>
                      <a:pPr algn="ctr">
                        <a:spcAft>
                          <a:spcPts val="0"/>
                        </a:spcAft>
                      </a:pPr>
                      <a:r>
                        <a:rPr lang="en-IN" sz="1400" b="1" dirty="0">
                          <a:solidFill>
                            <a:schemeClr val="tx1"/>
                          </a:solidFill>
                          <a:effectLst/>
                          <a:latin typeface="Garamond" pitchFamily="18" charset="0"/>
                        </a:rPr>
                        <a:t> </a:t>
                      </a:r>
                      <a:endParaRPr lang="en-IN" sz="1200" b="1" dirty="0">
                        <a:solidFill>
                          <a:schemeClr val="tx1"/>
                        </a:solidFill>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solidFill>
                            <a:schemeClr val="tx1"/>
                          </a:solidFill>
                          <a:effectLst/>
                          <a:latin typeface="Garamond" pitchFamily="18" charset="0"/>
                        </a:rPr>
                        <a:t>Twitter</a:t>
                      </a:r>
                      <a:endParaRPr lang="en-IN" sz="1200" b="1" dirty="0">
                        <a:solidFill>
                          <a:schemeClr val="tx1"/>
                        </a:solidFill>
                        <a:effectLst/>
                        <a:latin typeface="Garamond" pitchFamily="18" charset="0"/>
                      </a:endParaRPr>
                    </a:p>
                    <a:p>
                      <a:pPr algn="ctr">
                        <a:spcAft>
                          <a:spcPts val="0"/>
                        </a:spcAft>
                      </a:pPr>
                      <a:r>
                        <a:rPr lang="en-IN" sz="1400" b="1" dirty="0">
                          <a:solidFill>
                            <a:schemeClr val="tx1"/>
                          </a:solidFill>
                          <a:effectLst/>
                          <a:latin typeface="Garamond" pitchFamily="18" charset="0"/>
                        </a:rPr>
                        <a:t> </a:t>
                      </a:r>
                      <a:endParaRPr lang="en-IN" sz="1200" b="1" dirty="0">
                        <a:solidFill>
                          <a:schemeClr val="tx1"/>
                        </a:solidFill>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solidFill>
                            <a:schemeClr val="tx1"/>
                          </a:solidFill>
                          <a:effectLst/>
                          <a:latin typeface="Garamond" pitchFamily="18" charset="0"/>
                        </a:rPr>
                        <a:t>Executive Search Specialist, Board Director &amp; Mentor to CEOs and Senior Executives</a:t>
                      </a:r>
                      <a:endParaRPr lang="en-IN" sz="1200" b="1">
                        <a:solidFill>
                          <a:schemeClr val="tx1"/>
                        </a:solidFill>
                        <a:effectLst/>
                        <a:latin typeface="Garamond" pitchFamily="18" charset="0"/>
                      </a:endParaRPr>
                    </a:p>
                    <a:p>
                      <a:pPr algn="ctr">
                        <a:spcAft>
                          <a:spcPts val="0"/>
                        </a:spcAft>
                      </a:pPr>
                      <a:r>
                        <a:rPr lang="en-IN" sz="1400" b="1">
                          <a:solidFill>
                            <a:schemeClr val="tx1"/>
                          </a:solidFill>
                          <a:effectLst/>
                          <a:latin typeface="Garamond" pitchFamily="18" charset="0"/>
                        </a:rPr>
                        <a:t> </a:t>
                      </a:r>
                      <a:endParaRPr lang="en-IN" sz="1200" b="1">
                        <a:solidFill>
                          <a:schemeClr val="tx1"/>
                        </a:solidFill>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solidFill>
                            <a:schemeClr val="tx1"/>
                          </a:solidFill>
                          <a:effectLst/>
                          <a:latin typeface="Garamond" pitchFamily="18" charset="0"/>
                        </a:rPr>
                        <a:t>https://twitter.com/grahamjenkins</a:t>
                      </a:r>
                      <a:endParaRPr lang="en-IN" sz="1200" b="1" dirty="0">
                        <a:solidFill>
                          <a:schemeClr val="tx1"/>
                        </a:solidFill>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866063">
                <a:tc>
                  <a:txBody>
                    <a:bodyPr/>
                    <a:lstStyle/>
                    <a:p>
                      <a:pPr algn="ctr">
                        <a:spcAft>
                          <a:spcPts val="0"/>
                        </a:spcAft>
                      </a:pPr>
                      <a:r>
                        <a:rPr lang="en-IN" sz="1400" b="1">
                          <a:effectLst/>
                          <a:latin typeface="Garamond" pitchFamily="18" charset="0"/>
                        </a:rPr>
                        <a:t>13</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effectLst/>
                          <a:latin typeface="Garamond" pitchFamily="18" charset="0"/>
                        </a:rPr>
                        <a:t>Jessica Merrell, SPHR</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ndParaRPr>
                    </a:p>
                    <a:p>
                      <a:pPr algn="ctr">
                        <a:spcAft>
                          <a:spcPts val="0"/>
                        </a:spcAft>
                      </a:pPr>
                      <a:r>
                        <a:rPr lang="en-IN" sz="1400" b="1" dirty="0">
                          <a:effectLst/>
                          <a:latin typeface="Garamond" pitchFamily="18" charset="0"/>
                        </a:rPr>
                        <a:t>@</a:t>
                      </a:r>
                      <a:r>
                        <a:rPr lang="en-IN" sz="1400" b="1" dirty="0" err="1">
                          <a:effectLst/>
                          <a:latin typeface="Garamond" pitchFamily="18" charset="0"/>
                        </a:rPr>
                        <a:t>jmillermerrell</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effectLst/>
                          <a:latin typeface="Garamond" pitchFamily="18" charset="0"/>
                        </a:rPr>
                        <a:t>Twitter</a:t>
                      </a:r>
                      <a:endParaRPr lang="en-IN" sz="1200" b="1">
                        <a:effectLst/>
                        <a:latin typeface="Garamond" pitchFamily="18" charset="0"/>
                      </a:endParaRPr>
                    </a:p>
                    <a:p>
                      <a:pPr algn="ctr">
                        <a:spcAft>
                          <a:spcPts val="0"/>
                        </a:spcAft>
                      </a:pPr>
                      <a:r>
                        <a:rPr lang="en-IN" sz="1400" b="1">
                          <a:effectLst/>
                          <a:latin typeface="Garamond" pitchFamily="18" charset="0"/>
                        </a:rPr>
                        <a:t> </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effectLst/>
                          <a:latin typeface="Garamond" pitchFamily="18" charset="0"/>
                        </a:rPr>
                        <a:t>Chief Innovation Officer, Workology </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effectLst/>
                          <a:latin typeface="Garamond" pitchFamily="18" charset="0"/>
                        </a:rPr>
                        <a:t>https://twitter.com/jmillermerrell?lang=en</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763751">
                <a:tc>
                  <a:txBody>
                    <a:bodyPr/>
                    <a:lstStyle/>
                    <a:p>
                      <a:pPr algn="ctr">
                        <a:spcAft>
                          <a:spcPts val="0"/>
                        </a:spcAft>
                      </a:pPr>
                      <a:r>
                        <a:rPr lang="en-IN" sz="1400" b="1" dirty="0">
                          <a:latin typeface="Garamond" pitchFamily="18" charset="0"/>
                        </a:rPr>
                        <a:t>14</a:t>
                      </a: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latin typeface="Garamond" pitchFamily="18" charset="0"/>
                        </a:rPr>
                        <a:t>Sean Smith</a:t>
                      </a:r>
                    </a:p>
                    <a:p>
                      <a:pPr algn="ctr">
                        <a:spcAft>
                          <a:spcPts val="0"/>
                        </a:spcAft>
                      </a:pPr>
                      <a:r>
                        <a:rPr lang="en-IN" sz="1400" b="1" dirty="0">
                          <a:latin typeface="Garamond" pitchFamily="18" charset="0"/>
                        </a:rPr>
                        <a:t>(Late)</a:t>
                      </a:r>
                    </a:p>
                    <a:p>
                      <a:pPr algn="ctr">
                        <a:spcAft>
                          <a:spcPts val="0"/>
                        </a:spcAft>
                      </a:pPr>
                      <a:r>
                        <a:rPr lang="en-IN" sz="1400" b="1" dirty="0">
                          <a:latin typeface="Garamond" pitchFamily="18" charset="0"/>
                        </a:rPr>
                        <a:t> </a:t>
                      </a:r>
                      <a:r>
                        <a:rPr lang="en-IN" sz="1400" b="1" dirty="0">
                          <a:latin typeface="Garamond" pitchFamily="18" charset="0"/>
                          <a:hlinkClick r:id="rId2"/>
                        </a:rPr>
                        <a:t>@</a:t>
                      </a:r>
                      <a:r>
                        <a:rPr lang="en-IN" sz="1400" b="1" dirty="0" err="1">
                          <a:latin typeface="Garamond" pitchFamily="18" charset="0"/>
                          <a:hlinkClick r:id="rId2"/>
                        </a:rPr>
                        <a:t>seansmithlegal</a:t>
                      </a:r>
                      <a:endParaRPr lang="en-IN" sz="1400" b="1" dirty="0">
                        <a:latin typeface="Garamond" pitchFamily="18" charset="0"/>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latin typeface="Garamond" pitchFamily="18" charset="0"/>
                        </a:rPr>
                        <a:t>Twitter</a:t>
                      </a:r>
                    </a:p>
                    <a:p>
                      <a:pPr algn="ctr">
                        <a:spcAft>
                          <a:spcPts val="0"/>
                        </a:spcAft>
                      </a:pPr>
                      <a:r>
                        <a:rPr lang="en-IN" sz="1400" b="1" dirty="0">
                          <a:latin typeface="Garamond" pitchFamily="18" charset="0"/>
                        </a:rPr>
                        <a:t> </a:t>
                      </a: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latin typeface="Garamond" pitchFamily="18" charset="0"/>
                        </a:rPr>
                        <a:t>Criminal Defence Enabler at Criminal legal defence, Legal Industry &amp; Recruitment </a:t>
                      </a:r>
                      <a:r>
                        <a:rPr lang="en-IN" sz="1400" b="1" dirty="0" err="1">
                          <a:latin typeface="Garamond" pitchFamily="18" charset="0"/>
                        </a:rPr>
                        <a:t>Socila</a:t>
                      </a:r>
                      <a:r>
                        <a:rPr lang="en-IN" sz="1400" b="1" dirty="0">
                          <a:latin typeface="Garamond" pitchFamily="18" charset="0"/>
                        </a:rPr>
                        <a:t> Media Influencer </a:t>
                      </a: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latin typeface="Garamond" pitchFamily="18" charset="0"/>
                          <a:hlinkClick r:id="rId3"/>
                        </a:rPr>
                        <a:t>https://twitter.com/seansmithlegal?lang=en</a:t>
                      </a:r>
                      <a:r>
                        <a:rPr lang="en-IN" sz="1400" b="1" dirty="0">
                          <a:latin typeface="Garamond" pitchFamily="18" charset="0"/>
                        </a:rPr>
                        <a:t> </a:t>
                      </a: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763751">
                <a:tc>
                  <a:txBody>
                    <a:bodyPr/>
                    <a:lstStyle/>
                    <a:p>
                      <a:pPr algn="ctr">
                        <a:spcAft>
                          <a:spcPts val="0"/>
                        </a:spcAft>
                      </a:pPr>
                      <a:r>
                        <a:rPr lang="en-IN" sz="1400" b="1">
                          <a:effectLst/>
                          <a:latin typeface="Garamond" pitchFamily="18" charset="0"/>
                        </a:rPr>
                        <a:t>15</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effectLst/>
                          <a:latin typeface="Garamond" pitchFamily="18" charset="0"/>
                        </a:rPr>
                        <a:t>Axel Koster</a:t>
                      </a:r>
                      <a:endParaRPr lang="en-IN" sz="1200" b="1">
                        <a:effectLst/>
                        <a:latin typeface="Garamond" pitchFamily="18" charset="0"/>
                      </a:endParaRPr>
                    </a:p>
                    <a:p>
                      <a:pPr algn="ctr">
                        <a:spcAft>
                          <a:spcPts val="0"/>
                        </a:spcAft>
                      </a:pPr>
                      <a:r>
                        <a:rPr lang="en-IN" sz="1400" b="1">
                          <a:effectLst/>
                          <a:latin typeface="Garamond" pitchFamily="18" charset="0"/>
                        </a:rPr>
                        <a:t> </a:t>
                      </a:r>
                      <a:endParaRPr lang="en-IN" sz="1200" b="1">
                        <a:effectLst/>
                        <a:latin typeface="Garamond" pitchFamily="18" charset="0"/>
                      </a:endParaRPr>
                    </a:p>
                    <a:p>
                      <a:pPr algn="ctr">
                        <a:spcAft>
                          <a:spcPts val="0"/>
                        </a:spcAft>
                      </a:pPr>
                      <a:r>
                        <a:rPr lang="en-IN" sz="1400" b="1">
                          <a:effectLst/>
                          <a:latin typeface="Garamond" pitchFamily="18" charset="0"/>
                        </a:rPr>
                        <a:t> @axelkoster</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effectLst/>
                          <a:latin typeface="Garamond" pitchFamily="18" charset="0"/>
                        </a:rPr>
                        <a:t>Twitter</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effectLst/>
                          <a:latin typeface="Garamond" pitchFamily="18" charset="0"/>
                        </a:rPr>
                        <a:t>Chief Strategy Officer – Recruitment, Digital Marketing &amp; Alliance Program at Manhattan Group </a:t>
                      </a:r>
                      <a:endParaRPr lang="en-IN" sz="1200" b="1" dirty="0">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effectLst/>
                          <a:latin typeface="Garamond" pitchFamily="18" charset="0"/>
                        </a:rPr>
                        <a:t>https://twitter.com/axelkoster?lang=en</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723249">
                <a:tc>
                  <a:txBody>
                    <a:bodyPr/>
                    <a:lstStyle/>
                    <a:p>
                      <a:pPr algn="ctr">
                        <a:spcAft>
                          <a:spcPts val="0"/>
                        </a:spcAft>
                      </a:pPr>
                      <a:r>
                        <a:rPr lang="en-IN" sz="1400" b="1">
                          <a:effectLst/>
                          <a:latin typeface="Garamond" pitchFamily="18" charset="0"/>
                        </a:rPr>
                        <a:t>16</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effectLst/>
                          <a:latin typeface="Garamond" pitchFamily="18" charset="0"/>
                        </a:rPr>
                        <a:t>Tony </a:t>
                      </a:r>
                      <a:r>
                        <a:rPr lang="en-IN" sz="1400" b="1" dirty="0" err="1">
                          <a:effectLst/>
                          <a:latin typeface="Garamond" pitchFamily="18" charset="0"/>
                        </a:rPr>
                        <a:t>Restell</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ndParaRPr>
                    </a:p>
                    <a:p>
                      <a:pPr algn="ctr">
                        <a:spcAft>
                          <a:spcPts val="0"/>
                        </a:spcAft>
                      </a:pPr>
                      <a:r>
                        <a:rPr lang="en-IN" sz="1400" b="1" dirty="0">
                          <a:effectLst/>
                          <a:latin typeface="Garamond" pitchFamily="18" charset="0"/>
                        </a:rPr>
                        <a:t>@</a:t>
                      </a:r>
                      <a:r>
                        <a:rPr lang="en-IN" sz="1400" b="1" dirty="0" err="1">
                          <a:effectLst/>
                          <a:latin typeface="Garamond" pitchFamily="18" charset="0"/>
                        </a:rPr>
                        <a:t>tonyrestell</a:t>
                      </a:r>
                      <a:endParaRPr lang="en-IN" sz="1200" b="1" dirty="0">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effectLst/>
                          <a:latin typeface="Garamond" pitchFamily="18" charset="0"/>
                        </a:rPr>
                        <a:t>Twitter</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effectLst/>
                          <a:latin typeface="Garamond" pitchFamily="18" charset="0"/>
                        </a:rPr>
                        <a:t>Director at Social Hire.com</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effectLst/>
                          <a:latin typeface="Garamond" pitchFamily="18" charset="0"/>
                        </a:rPr>
                        <a:t>https://twitter.com/tonyrestell?lang=en</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723249">
                <a:tc>
                  <a:txBody>
                    <a:bodyPr/>
                    <a:lstStyle/>
                    <a:p>
                      <a:pPr algn="ctr">
                        <a:spcAft>
                          <a:spcPts val="0"/>
                        </a:spcAft>
                      </a:pPr>
                      <a:r>
                        <a:rPr lang="en-IN" sz="1400" b="1">
                          <a:effectLst/>
                          <a:latin typeface="Garamond" pitchFamily="18" charset="0"/>
                        </a:rPr>
                        <a:t>17</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effectLst/>
                          <a:latin typeface="Garamond" pitchFamily="18" charset="0"/>
                        </a:rPr>
                        <a:t>Jim Stroud</a:t>
                      </a:r>
                      <a:endParaRPr lang="en-IN" sz="1200" b="1">
                        <a:effectLst/>
                        <a:latin typeface="Garamond" pitchFamily="18" charset="0"/>
                      </a:endParaRPr>
                    </a:p>
                    <a:p>
                      <a:pPr algn="ctr">
                        <a:spcAft>
                          <a:spcPts val="0"/>
                        </a:spcAft>
                      </a:pPr>
                      <a:r>
                        <a:rPr lang="en-IN" sz="1400" b="1">
                          <a:effectLst/>
                          <a:latin typeface="Garamond" pitchFamily="18" charset="0"/>
                        </a:rPr>
                        <a:t>@jimstroud</a:t>
                      </a:r>
                      <a:endParaRPr lang="en-IN" sz="1200" b="1">
                        <a:effectLst/>
                        <a:latin typeface="Garamond" pitchFamily="18" charset="0"/>
                      </a:endParaRPr>
                    </a:p>
                    <a:p>
                      <a:pPr algn="ctr">
                        <a:spcAft>
                          <a:spcPts val="0"/>
                        </a:spcAft>
                      </a:pPr>
                      <a:r>
                        <a:rPr lang="en-IN" sz="1400" b="1">
                          <a:effectLst/>
                          <a:latin typeface="Garamond" pitchFamily="18" charset="0"/>
                        </a:rPr>
                        <a:t> </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effectLst/>
                          <a:latin typeface="Garamond" pitchFamily="18" charset="0"/>
                        </a:rPr>
                        <a:t>Twitter</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effectLst/>
                          <a:latin typeface="Garamond" pitchFamily="18" charset="0"/>
                        </a:rPr>
                        <a:t>RPO SR Recruitment Strategies &amp; Support Director at </a:t>
                      </a:r>
                      <a:r>
                        <a:rPr lang="en-IN" sz="1400" b="1" dirty="0" err="1">
                          <a:effectLst/>
                          <a:latin typeface="Garamond" pitchFamily="18" charset="0"/>
                        </a:rPr>
                        <a:t>Randstad</a:t>
                      </a:r>
                      <a:r>
                        <a:rPr lang="en-IN" sz="1400" b="1" dirty="0">
                          <a:effectLst/>
                          <a:latin typeface="Garamond" pitchFamily="18" charset="0"/>
                        </a:rPr>
                        <a:t> Source right US</a:t>
                      </a:r>
                      <a:endParaRPr lang="en-IN" sz="1200" b="1" dirty="0">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effectLst/>
                          <a:latin typeface="Garamond" pitchFamily="18" charset="0"/>
                        </a:rPr>
                        <a:t>https://twitter.com/jimstroud?ref_src=twsrc%5Egoogle%7Ctwcamp%5Eserp%7Ctwgr%5Eauthor</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649547">
                <a:tc>
                  <a:txBody>
                    <a:bodyPr/>
                    <a:lstStyle/>
                    <a:p>
                      <a:pPr algn="ctr">
                        <a:spcAft>
                          <a:spcPts val="0"/>
                        </a:spcAft>
                      </a:pPr>
                      <a:r>
                        <a:rPr lang="en-IN" sz="1400" b="1">
                          <a:effectLst/>
                          <a:latin typeface="Garamond" pitchFamily="18" charset="0"/>
                        </a:rPr>
                        <a:t>18</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effectLst/>
                          <a:latin typeface="Garamond" pitchFamily="18" charset="0"/>
                        </a:rPr>
                        <a:t>Glen Cathey</a:t>
                      </a:r>
                      <a:endParaRPr lang="en-IN" sz="1200" b="1">
                        <a:effectLst/>
                        <a:latin typeface="Garamond" pitchFamily="18" charset="0"/>
                      </a:endParaRPr>
                    </a:p>
                    <a:p>
                      <a:pPr algn="ctr">
                        <a:spcAft>
                          <a:spcPts val="0"/>
                        </a:spcAft>
                      </a:pPr>
                      <a:r>
                        <a:rPr lang="en-IN" sz="1400" b="1">
                          <a:effectLst/>
                          <a:latin typeface="Garamond" pitchFamily="18" charset="0"/>
                        </a:rPr>
                        <a:t> </a:t>
                      </a:r>
                      <a:endParaRPr lang="en-IN" sz="1200" b="1">
                        <a:effectLst/>
                        <a:latin typeface="Garamond" pitchFamily="18" charset="0"/>
                      </a:endParaRPr>
                    </a:p>
                    <a:p>
                      <a:pPr algn="ctr">
                        <a:spcAft>
                          <a:spcPts val="0"/>
                        </a:spcAft>
                      </a:pPr>
                      <a:r>
                        <a:rPr lang="en-IN" sz="1400" b="1">
                          <a:effectLst/>
                          <a:latin typeface="Garamond" pitchFamily="18" charset="0"/>
                        </a:rPr>
                        <a:t>@GlenCathey</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effectLst/>
                          <a:latin typeface="Garamond" pitchFamily="18" charset="0"/>
                        </a:rPr>
                        <a:t>Twitter</a:t>
                      </a:r>
                      <a:endParaRPr lang="en-IN" sz="1200" b="1">
                        <a:effectLst/>
                        <a:latin typeface="Garamond" pitchFamily="18" charset="0"/>
                      </a:endParaRPr>
                    </a:p>
                    <a:p>
                      <a:pPr algn="ctr">
                        <a:spcAft>
                          <a:spcPts val="0"/>
                        </a:spcAft>
                      </a:pPr>
                      <a:r>
                        <a:rPr lang="en-IN" sz="1400" b="1">
                          <a:effectLst/>
                          <a:latin typeface="Garamond" pitchFamily="18" charset="0"/>
                        </a:rPr>
                        <a:t> </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effectLst/>
                          <a:latin typeface="Garamond" pitchFamily="18" charset="0"/>
                        </a:rPr>
                        <a:t>SVP Talent Acquisition Strategy and Innovation at </a:t>
                      </a:r>
                      <a:r>
                        <a:rPr lang="en-IN" sz="1400" b="1" dirty="0" err="1">
                          <a:effectLst/>
                          <a:latin typeface="Garamond" pitchFamily="18" charset="0"/>
                        </a:rPr>
                        <a:t>Kforce</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effectLst/>
                          <a:latin typeface="Garamond" pitchFamily="18" charset="0"/>
                        </a:rPr>
                        <a:t>https://twitter.com/GlenCathey?ref_src=twsrc%5Egoogle%7Ctwcamp%5Eserp%7Ctwgr%5Eauthor</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723249">
                <a:tc>
                  <a:txBody>
                    <a:bodyPr/>
                    <a:lstStyle/>
                    <a:p>
                      <a:pPr algn="ctr">
                        <a:spcAft>
                          <a:spcPts val="0"/>
                        </a:spcAft>
                      </a:pPr>
                      <a:r>
                        <a:rPr lang="en-IN" sz="1400" b="1">
                          <a:effectLst/>
                          <a:latin typeface="Garamond" pitchFamily="18" charset="0"/>
                        </a:rPr>
                        <a:t>19</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effectLst/>
                          <a:latin typeface="Garamond" pitchFamily="18" charset="0"/>
                        </a:rPr>
                        <a:t>Stacy Donovan Zapar</a:t>
                      </a:r>
                      <a:endParaRPr lang="en-IN" sz="1200" b="1">
                        <a:effectLst/>
                        <a:latin typeface="Garamond" pitchFamily="18" charset="0"/>
                      </a:endParaRPr>
                    </a:p>
                    <a:p>
                      <a:pPr algn="ctr">
                        <a:spcAft>
                          <a:spcPts val="0"/>
                        </a:spcAft>
                      </a:pPr>
                      <a:r>
                        <a:rPr lang="en-IN" sz="1400" b="1">
                          <a:effectLst/>
                          <a:latin typeface="Garamond" pitchFamily="18" charset="0"/>
                        </a:rPr>
                        <a:t> </a:t>
                      </a:r>
                      <a:endParaRPr lang="en-IN" sz="1200" b="1">
                        <a:effectLst/>
                        <a:latin typeface="Garamond" pitchFamily="18" charset="0"/>
                      </a:endParaRPr>
                    </a:p>
                    <a:p>
                      <a:pPr algn="ctr">
                        <a:spcAft>
                          <a:spcPts val="0"/>
                        </a:spcAft>
                      </a:pPr>
                      <a:r>
                        <a:rPr lang="en-IN" sz="1400" b="1">
                          <a:effectLst/>
                          <a:latin typeface="Garamond" pitchFamily="18" charset="0"/>
                        </a:rPr>
                        <a:t>@StacyZapar</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effectLst/>
                          <a:latin typeface="Garamond" pitchFamily="18" charset="0"/>
                        </a:rPr>
                        <a:t>Twitter</a:t>
                      </a:r>
                      <a:endParaRPr lang="en-IN" sz="1200" b="1">
                        <a:effectLst/>
                        <a:latin typeface="Garamond" pitchFamily="18" charset="0"/>
                      </a:endParaRPr>
                    </a:p>
                    <a:p>
                      <a:pPr algn="ctr">
                        <a:spcAft>
                          <a:spcPts val="0"/>
                        </a:spcAft>
                      </a:pPr>
                      <a:r>
                        <a:rPr lang="en-IN" sz="1400" b="1">
                          <a:effectLst/>
                          <a:latin typeface="Garamond" pitchFamily="18" charset="0"/>
                        </a:rPr>
                        <a:t> </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effectLst/>
                          <a:latin typeface="Garamond" pitchFamily="18" charset="0"/>
                        </a:rPr>
                        <a:t>Founder &amp; Principal Strategist at Tenfold</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effectLst/>
                          <a:latin typeface="Garamond" pitchFamily="18" charset="0"/>
                        </a:rPr>
                        <a:t>https://twitter.com/StacyZapar?ref_src=twsrc%5Egoogle%7Ctwcamp%5Eserp%7Ctwgr%5Eauthor</a:t>
                      </a:r>
                      <a:endParaRPr lang="en-IN" sz="1200" b="1" dirty="0">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866063">
                <a:tc>
                  <a:txBody>
                    <a:bodyPr/>
                    <a:lstStyle/>
                    <a:p>
                      <a:pPr algn="ctr">
                        <a:spcAft>
                          <a:spcPts val="0"/>
                        </a:spcAft>
                      </a:pPr>
                      <a:r>
                        <a:rPr lang="en-IN" sz="1400" b="1">
                          <a:effectLst/>
                          <a:latin typeface="Garamond" pitchFamily="18" charset="0"/>
                        </a:rPr>
                        <a:t>20</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effectLst/>
                          <a:latin typeface="Garamond" pitchFamily="18" charset="0"/>
                        </a:rPr>
                        <a:t>Bill </a:t>
                      </a:r>
                      <a:r>
                        <a:rPr lang="en-IN" sz="1400" b="1" dirty="0" err="1">
                          <a:effectLst/>
                          <a:latin typeface="Garamond" pitchFamily="18" charset="0"/>
                        </a:rPr>
                        <a:t>Boorman</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ndParaRPr>
                    </a:p>
                    <a:p>
                      <a:pPr algn="ctr">
                        <a:spcAft>
                          <a:spcPts val="0"/>
                        </a:spcAft>
                      </a:pPr>
                      <a:r>
                        <a:rPr lang="en-IN" sz="1400" b="1" dirty="0">
                          <a:effectLst/>
                          <a:latin typeface="Garamond" pitchFamily="18" charset="0"/>
                        </a:rPr>
                        <a:t>@</a:t>
                      </a:r>
                      <a:r>
                        <a:rPr lang="en-IN" sz="1400" b="1" dirty="0" err="1">
                          <a:effectLst/>
                          <a:latin typeface="Garamond" pitchFamily="18" charset="0"/>
                        </a:rPr>
                        <a:t>BillBoorman</a:t>
                      </a:r>
                      <a:endParaRPr lang="en-IN" sz="1200" b="1" dirty="0">
                        <a:effectLst/>
                        <a:latin typeface="Garamond" pitchFamily="18" charset="0"/>
                      </a:endParaRPr>
                    </a:p>
                    <a:p>
                      <a:pPr algn="ctr">
                        <a:spcAft>
                          <a:spcPts val="0"/>
                        </a:spcAft>
                      </a:pPr>
                      <a:r>
                        <a:rPr lang="en-IN" sz="1400" b="1" dirty="0">
                          <a:effectLst/>
                          <a:latin typeface="Garamond" pitchFamily="18" charset="0"/>
                        </a:rPr>
                        <a:t> </a:t>
                      </a:r>
                      <a:endParaRPr lang="en-IN" sz="1200" b="1" dirty="0">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effectLst/>
                          <a:latin typeface="Garamond" pitchFamily="18" charset="0"/>
                        </a:rPr>
                        <a:t>Twitter</a:t>
                      </a:r>
                      <a:endParaRPr lang="en-IN" sz="1200" b="1">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effectLst/>
                          <a:latin typeface="Garamond" pitchFamily="18" charset="0"/>
                        </a:rPr>
                        <a:t>Managing Director – Technology &amp; Innovation at RecruitingDaily.com</a:t>
                      </a:r>
                      <a:endParaRPr lang="en-IN" sz="1200" b="1" dirty="0">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effectLst/>
                          <a:latin typeface="Garamond" pitchFamily="18" charset="0"/>
                        </a:rPr>
                        <a:t>https://twitter.com/billboorman?lang=en</a:t>
                      </a:r>
                      <a:endParaRPr lang="en-IN" sz="1200" b="1" dirty="0">
                        <a:effectLst/>
                        <a:latin typeface="Garamond" pitchFamily="18" charset="0"/>
                        <a:ea typeface="Helvetica"/>
                        <a:cs typeface="Helvetica"/>
                      </a:endParaRPr>
                    </a:p>
                  </a:txBody>
                  <a:tcPr marL="48624" marR="48624"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967302317"/>
      </p:ext>
    </p:extLst>
  </p:cSld>
  <p:clrMapOvr>
    <a:masterClrMapping/>
  </p:clrMapOvr>
  <p:transition spd="med">
    <p:fad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972898528"/>
              </p:ext>
            </p:extLst>
          </p:nvPr>
        </p:nvGraphicFramePr>
        <p:xfrm>
          <a:off x="209550" y="323852"/>
          <a:ext cx="11677650" cy="7875105"/>
        </p:xfrm>
        <a:graphic>
          <a:graphicData uri="http://schemas.openxmlformats.org/drawingml/2006/table">
            <a:tbl>
              <a:tblPr firstRow="1" firstCol="1" bandRow="1">
                <a:tableStyleId>{5940675A-B579-460E-94D1-54222C63F5DA}</a:tableStyleId>
              </a:tblPr>
              <a:tblGrid>
                <a:gridCol w="671934"/>
                <a:gridCol w="2323040"/>
                <a:gridCol w="1367476"/>
                <a:gridCol w="3387264"/>
                <a:gridCol w="3927936"/>
              </a:tblGrid>
              <a:tr h="742917">
                <a:tc>
                  <a:txBody>
                    <a:bodyPr/>
                    <a:lstStyle/>
                    <a:p>
                      <a:pPr algn="ctr">
                        <a:spcAft>
                          <a:spcPts val="0"/>
                        </a:spcAft>
                      </a:pPr>
                      <a:r>
                        <a:rPr lang="en-IN" sz="1300" b="1" dirty="0">
                          <a:effectLst/>
                          <a:latin typeface="Garamond" pitchFamily="18" charset="0"/>
                        </a:rPr>
                        <a:t>21</a:t>
                      </a:r>
                      <a:endParaRPr lang="en-IN" sz="1300" b="1" dirty="0">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Steve Levy</a:t>
                      </a:r>
                    </a:p>
                    <a:p>
                      <a:pPr algn="ctr">
                        <a:spcAft>
                          <a:spcPts val="0"/>
                        </a:spcAft>
                      </a:pPr>
                      <a:r>
                        <a:rPr lang="en-IN" sz="1300" b="1">
                          <a:effectLst/>
                          <a:latin typeface="Garamond" pitchFamily="18" charset="0"/>
                        </a:rPr>
                        <a:t>@LevyRecruits</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Twitter</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Principal: Recruiting, Talent, and Social Media Consultant at Recruiting Inferno Consulting.</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dirty="0">
                          <a:effectLst/>
                          <a:latin typeface="Garamond" pitchFamily="18" charset="0"/>
                        </a:rPr>
                        <a:t>https://twitter.com/levyrecruits?lang=en</a:t>
                      </a:r>
                      <a:endParaRPr lang="en-IN" sz="1300" b="1" dirty="0">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742917">
                <a:tc>
                  <a:txBody>
                    <a:bodyPr/>
                    <a:lstStyle/>
                    <a:p>
                      <a:pPr algn="ctr">
                        <a:spcAft>
                          <a:spcPts val="0"/>
                        </a:spcAft>
                      </a:pPr>
                      <a:r>
                        <a:rPr lang="en-IN" sz="1300" b="1">
                          <a:effectLst/>
                          <a:latin typeface="Garamond" pitchFamily="18" charset="0"/>
                        </a:rPr>
                        <a:t>22</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Andy Headworth</a:t>
                      </a:r>
                    </a:p>
                    <a:p>
                      <a:pPr algn="ctr">
                        <a:spcAft>
                          <a:spcPts val="0"/>
                        </a:spcAft>
                      </a:pPr>
                      <a:r>
                        <a:rPr lang="en-IN" sz="1300" b="1">
                          <a:effectLst/>
                          <a:latin typeface="Garamond" pitchFamily="18" charset="0"/>
                        </a:rPr>
                        <a:t> </a:t>
                      </a:r>
                    </a:p>
                    <a:p>
                      <a:pPr algn="ctr">
                        <a:spcAft>
                          <a:spcPts val="0"/>
                        </a:spcAft>
                      </a:pPr>
                      <a:r>
                        <a:rPr lang="en-IN" sz="1300" b="1">
                          <a:effectLst/>
                          <a:latin typeface="Garamond" pitchFamily="18" charset="0"/>
                        </a:rPr>
                        <a:t>@andyheadworth</a:t>
                      </a:r>
                    </a:p>
                    <a:p>
                      <a:pPr algn="ctr">
                        <a:spcAft>
                          <a:spcPts val="0"/>
                        </a:spcAft>
                      </a:pPr>
                      <a:r>
                        <a:rPr lang="en-IN" sz="1300" b="1">
                          <a:effectLst/>
                          <a:latin typeface="Garamond" pitchFamily="18" charset="0"/>
                        </a:rPr>
                        <a:t> </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dirty="0">
                          <a:effectLst/>
                          <a:latin typeface="Garamond" pitchFamily="18" charset="0"/>
                        </a:rPr>
                        <a:t>Twitter</a:t>
                      </a:r>
                      <a:endParaRPr lang="en-IN" sz="1300" b="1" dirty="0">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Managing Director of Sirona Consulting Ltd</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https://twitter.com/andyheadworth?ref_src=twsrc%5Egoogle%7Ctwcamp%5Eserp%7Ctwgr%5Eauthor</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742917">
                <a:tc>
                  <a:txBody>
                    <a:bodyPr/>
                    <a:lstStyle/>
                    <a:p>
                      <a:pPr algn="ctr">
                        <a:spcAft>
                          <a:spcPts val="0"/>
                        </a:spcAft>
                      </a:pPr>
                      <a:r>
                        <a:rPr lang="en-IN" sz="1300" b="1">
                          <a:effectLst/>
                          <a:latin typeface="Garamond" pitchFamily="18" charset="0"/>
                        </a:rPr>
                        <a:t>23</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dirty="0">
                          <a:effectLst/>
                          <a:latin typeface="Garamond" pitchFamily="18" charset="0"/>
                        </a:rPr>
                        <a:t>Johnny Campbell</a:t>
                      </a:r>
                    </a:p>
                    <a:p>
                      <a:pPr algn="ctr">
                        <a:spcAft>
                          <a:spcPts val="0"/>
                        </a:spcAft>
                      </a:pPr>
                      <a:r>
                        <a:rPr lang="en-IN" sz="1300" b="1" dirty="0">
                          <a:effectLst/>
                          <a:latin typeface="Garamond" pitchFamily="18" charset="0"/>
                        </a:rPr>
                        <a:t> </a:t>
                      </a:r>
                    </a:p>
                    <a:p>
                      <a:pPr algn="ctr">
                        <a:spcAft>
                          <a:spcPts val="0"/>
                        </a:spcAft>
                      </a:pPr>
                      <a:r>
                        <a:rPr lang="en-IN" sz="1300" b="1" dirty="0">
                          <a:effectLst/>
                          <a:latin typeface="Garamond" pitchFamily="18" charset="0"/>
                        </a:rPr>
                        <a:t>@</a:t>
                      </a:r>
                      <a:r>
                        <a:rPr lang="en-IN" sz="1300" b="1" dirty="0" err="1">
                          <a:effectLst/>
                          <a:latin typeface="Garamond" pitchFamily="18" charset="0"/>
                        </a:rPr>
                        <a:t>JohnnyCampbell</a:t>
                      </a:r>
                      <a:endParaRPr lang="en-IN" sz="1300" b="1" dirty="0">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dirty="0">
                          <a:effectLst/>
                          <a:latin typeface="Garamond" pitchFamily="18" charset="0"/>
                        </a:rPr>
                        <a:t>Twitter</a:t>
                      </a:r>
                      <a:endParaRPr lang="en-IN" sz="1300" b="1" dirty="0">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CEO and co-founder at Social Talent</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https://twitter.com/johnnycampbell?lang=en</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742917">
                <a:tc>
                  <a:txBody>
                    <a:bodyPr/>
                    <a:lstStyle/>
                    <a:p>
                      <a:pPr algn="ctr">
                        <a:spcAft>
                          <a:spcPts val="0"/>
                        </a:spcAft>
                      </a:pPr>
                      <a:r>
                        <a:rPr lang="en-IN" sz="1300" b="1">
                          <a:effectLst/>
                          <a:latin typeface="Garamond" pitchFamily="18" charset="0"/>
                        </a:rPr>
                        <a:t>24</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dirty="0">
                          <a:effectLst/>
                          <a:latin typeface="Garamond" pitchFamily="18" charset="0"/>
                        </a:rPr>
                        <a:t>Matt Alder</a:t>
                      </a:r>
                    </a:p>
                    <a:p>
                      <a:pPr algn="ctr">
                        <a:spcAft>
                          <a:spcPts val="0"/>
                        </a:spcAft>
                      </a:pPr>
                      <a:r>
                        <a:rPr lang="en-IN" sz="1300" b="1" dirty="0">
                          <a:effectLst/>
                          <a:latin typeface="Garamond" pitchFamily="18" charset="0"/>
                        </a:rPr>
                        <a:t> </a:t>
                      </a:r>
                    </a:p>
                    <a:p>
                      <a:pPr algn="ctr">
                        <a:spcAft>
                          <a:spcPts val="0"/>
                        </a:spcAft>
                      </a:pPr>
                      <a:r>
                        <a:rPr lang="en-IN" sz="1300" b="1" dirty="0">
                          <a:effectLst/>
                          <a:latin typeface="Garamond" pitchFamily="18" charset="0"/>
                        </a:rPr>
                        <a:t>@</a:t>
                      </a:r>
                      <a:r>
                        <a:rPr lang="en-IN" sz="1300" b="1" dirty="0" err="1">
                          <a:effectLst/>
                          <a:latin typeface="Garamond" pitchFamily="18" charset="0"/>
                        </a:rPr>
                        <a:t>mattalder</a:t>
                      </a:r>
                      <a:endParaRPr lang="en-IN" sz="1300" b="1" dirty="0">
                        <a:effectLst/>
                        <a:latin typeface="Garamond" pitchFamily="18" charset="0"/>
                      </a:endParaRPr>
                    </a:p>
                    <a:p>
                      <a:pPr algn="ctr">
                        <a:spcAft>
                          <a:spcPts val="0"/>
                        </a:spcAft>
                      </a:pPr>
                      <a:r>
                        <a:rPr lang="en-IN" sz="1300" b="1" dirty="0">
                          <a:effectLst/>
                          <a:latin typeface="Garamond" pitchFamily="18" charset="0"/>
                        </a:rPr>
                        <a:t> </a:t>
                      </a:r>
                      <a:endParaRPr lang="en-IN" sz="1300" b="1" dirty="0">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dirty="0">
                          <a:effectLst/>
                          <a:latin typeface="Garamond" pitchFamily="18" charset="0"/>
                        </a:rPr>
                        <a:t>Twitter</a:t>
                      </a:r>
                      <a:endParaRPr lang="en-IN" sz="1300" b="1" dirty="0">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Digital, Social and Mobile Marketing Strategist at MetaShift</a:t>
                      </a:r>
                    </a:p>
                    <a:p>
                      <a:pPr algn="ctr">
                        <a:spcAft>
                          <a:spcPts val="0"/>
                        </a:spcAft>
                      </a:pPr>
                      <a:r>
                        <a:rPr lang="en-IN" sz="1300" b="1">
                          <a:effectLst/>
                          <a:latin typeface="Garamond" pitchFamily="18" charset="0"/>
                        </a:rPr>
                        <a:t> </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https://twitter.com/mattalder?ref_src=twsrc%5Egoogle%7Ctwcamp%5Eserp%7Ctwgr%5Eauthor</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742917">
                <a:tc>
                  <a:txBody>
                    <a:bodyPr/>
                    <a:lstStyle/>
                    <a:p>
                      <a:pPr algn="ctr">
                        <a:spcAft>
                          <a:spcPts val="0"/>
                        </a:spcAft>
                      </a:pPr>
                      <a:r>
                        <a:rPr lang="en-IN" sz="1300" b="1">
                          <a:effectLst/>
                          <a:latin typeface="Garamond" pitchFamily="18" charset="0"/>
                        </a:rPr>
                        <a:t>25</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Mervyn Dinnen</a:t>
                      </a:r>
                    </a:p>
                    <a:p>
                      <a:pPr algn="ctr">
                        <a:spcAft>
                          <a:spcPts val="0"/>
                        </a:spcAft>
                      </a:pPr>
                      <a:r>
                        <a:rPr lang="en-IN" sz="1300" b="1">
                          <a:effectLst/>
                          <a:latin typeface="Garamond" pitchFamily="18" charset="0"/>
                        </a:rPr>
                        <a:t> </a:t>
                      </a:r>
                    </a:p>
                    <a:p>
                      <a:pPr algn="ctr">
                        <a:spcAft>
                          <a:spcPts val="0"/>
                        </a:spcAft>
                      </a:pPr>
                      <a:r>
                        <a:rPr lang="en-IN" sz="1300" b="1">
                          <a:effectLst/>
                          <a:latin typeface="Garamond" pitchFamily="18" charset="0"/>
                        </a:rPr>
                        <a:t>@MervynDinnen</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dirty="0">
                          <a:effectLst/>
                          <a:latin typeface="Garamond" pitchFamily="18" charset="0"/>
                        </a:rPr>
                        <a:t>Twitter</a:t>
                      </a:r>
                      <a:endParaRPr lang="en-IN" sz="1300" b="1" dirty="0">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dirty="0">
                          <a:effectLst/>
                          <a:latin typeface="Garamond" pitchFamily="18" charset="0"/>
                        </a:rPr>
                        <a:t>Talent Acquisition Analyst at Talent Insight</a:t>
                      </a:r>
                    </a:p>
                    <a:p>
                      <a:pPr algn="ctr">
                        <a:spcAft>
                          <a:spcPts val="0"/>
                        </a:spcAft>
                      </a:pPr>
                      <a:r>
                        <a:rPr lang="en-IN" sz="1300" b="1" dirty="0">
                          <a:effectLst/>
                          <a:latin typeface="Garamond" pitchFamily="18" charset="0"/>
                        </a:rPr>
                        <a:t> </a:t>
                      </a:r>
                      <a:endParaRPr lang="en-IN" sz="1300" b="1" dirty="0">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dirty="0">
                          <a:effectLst/>
                          <a:latin typeface="Garamond" pitchFamily="18" charset="0"/>
                        </a:rPr>
                        <a:t>https://twitter.com/mervyndinnen?lang=en</a:t>
                      </a:r>
                      <a:endParaRPr lang="en-IN" sz="1300" b="1" dirty="0">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742917">
                <a:tc>
                  <a:txBody>
                    <a:bodyPr/>
                    <a:lstStyle/>
                    <a:p>
                      <a:pPr algn="ctr">
                        <a:spcAft>
                          <a:spcPts val="0"/>
                        </a:spcAft>
                      </a:pPr>
                      <a:r>
                        <a:rPr lang="en-IN" sz="1300" b="1">
                          <a:effectLst/>
                          <a:latin typeface="Garamond" pitchFamily="18" charset="0"/>
                        </a:rPr>
                        <a:t>26</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dirty="0">
                          <a:effectLst/>
                          <a:latin typeface="Garamond" pitchFamily="18" charset="0"/>
                        </a:rPr>
                        <a:t>Katrina Collier</a:t>
                      </a:r>
                    </a:p>
                    <a:p>
                      <a:pPr algn="ctr">
                        <a:spcAft>
                          <a:spcPts val="0"/>
                        </a:spcAft>
                      </a:pPr>
                      <a:r>
                        <a:rPr lang="en-IN" sz="1300" b="1" dirty="0">
                          <a:effectLst/>
                          <a:latin typeface="Garamond" pitchFamily="18" charset="0"/>
                        </a:rPr>
                        <a:t> </a:t>
                      </a:r>
                    </a:p>
                    <a:p>
                      <a:pPr algn="ctr">
                        <a:spcAft>
                          <a:spcPts val="0"/>
                        </a:spcAft>
                      </a:pPr>
                      <a:r>
                        <a:rPr lang="en-IN" sz="1300" b="1" dirty="0">
                          <a:effectLst/>
                          <a:latin typeface="Garamond" pitchFamily="18" charset="0"/>
                        </a:rPr>
                        <a:t>@</a:t>
                      </a:r>
                      <a:r>
                        <a:rPr lang="en-IN" sz="1300" b="1" dirty="0" err="1">
                          <a:effectLst/>
                          <a:latin typeface="Garamond" pitchFamily="18" charset="0"/>
                        </a:rPr>
                        <a:t>WinningImpress</a:t>
                      </a:r>
                      <a:endParaRPr lang="en-IN" sz="1300" b="1" dirty="0">
                        <a:effectLst/>
                        <a:latin typeface="Garamond" pitchFamily="18" charset="0"/>
                      </a:endParaRPr>
                    </a:p>
                    <a:p>
                      <a:pPr algn="ctr">
                        <a:spcAft>
                          <a:spcPts val="0"/>
                        </a:spcAft>
                      </a:pPr>
                      <a:r>
                        <a:rPr lang="en-IN" sz="1300" b="1" dirty="0">
                          <a:effectLst/>
                          <a:latin typeface="Garamond" pitchFamily="18" charset="0"/>
                        </a:rPr>
                        <a:t> </a:t>
                      </a:r>
                      <a:endParaRPr lang="en-IN" sz="1300" b="1" dirty="0">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Twitter</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dirty="0">
                          <a:effectLst/>
                          <a:latin typeface="Garamond" pitchFamily="18" charset="0"/>
                        </a:rPr>
                        <a:t>Social Media Recruitment Trainer at Winning Impression</a:t>
                      </a:r>
                    </a:p>
                    <a:p>
                      <a:pPr algn="ctr">
                        <a:spcAft>
                          <a:spcPts val="0"/>
                        </a:spcAft>
                      </a:pPr>
                      <a:r>
                        <a:rPr lang="en-IN" sz="1300" b="1" dirty="0">
                          <a:effectLst/>
                          <a:latin typeface="Garamond" pitchFamily="18" charset="0"/>
                        </a:rPr>
                        <a:t> </a:t>
                      </a:r>
                      <a:endParaRPr lang="en-IN" sz="1300" b="1" dirty="0">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https://twitter.com/winningimpress?lang=en</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742917">
                <a:tc>
                  <a:txBody>
                    <a:bodyPr/>
                    <a:lstStyle/>
                    <a:p>
                      <a:pPr algn="ctr">
                        <a:spcAft>
                          <a:spcPts val="0"/>
                        </a:spcAft>
                      </a:pPr>
                      <a:r>
                        <a:rPr lang="en-IN" sz="1300" b="1">
                          <a:effectLst/>
                          <a:latin typeface="Garamond" pitchFamily="18" charset="0"/>
                        </a:rPr>
                        <a:t>27</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Joe Burridge</a:t>
                      </a:r>
                    </a:p>
                    <a:p>
                      <a:pPr algn="ctr">
                        <a:spcAft>
                          <a:spcPts val="0"/>
                        </a:spcAft>
                      </a:pPr>
                      <a:r>
                        <a:rPr lang="en-IN" sz="1300" b="1">
                          <a:effectLst/>
                          <a:latin typeface="Garamond" pitchFamily="18" charset="0"/>
                        </a:rPr>
                        <a:t> </a:t>
                      </a:r>
                    </a:p>
                    <a:p>
                      <a:pPr algn="ctr">
                        <a:spcAft>
                          <a:spcPts val="0"/>
                        </a:spcAft>
                      </a:pPr>
                      <a:r>
                        <a:rPr lang="en-IN" sz="1300" b="1">
                          <a:effectLst/>
                          <a:latin typeface="Garamond" pitchFamily="18" charset="0"/>
                        </a:rPr>
                        <a:t>@JoeFindsTalent</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Twitter</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dirty="0">
                          <a:effectLst/>
                          <a:latin typeface="Garamond" pitchFamily="18" charset="0"/>
                        </a:rPr>
                        <a:t>Tech Recruiter at </a:t>
                      </a:r>
                      <a:r>
                        <a:rPr lang="en-IN" sz="1300" b="1" dirty="0" err="1">
                          <a:effectLst/>
                          <a:latin typeface="Garamond" pitchFamily="18" charset="0"/>
                        </a:rPr>
                        <a:t>Hudl</a:t>
                      </a:r>
                      <a:endParaRPr lang="en-IN" sz="1300" b="1" dirty="0">
                        <a:effectLst/>
                        <a:latin typeface="Garamond" pitchFamily="18" charset="0"/>
                      </a:endParaRPr>
                    </a:p>
                    <a:p>
                      <a:pPr algn="ctr">
                        <a:spcAft>
                          <a:spcPts val="0"/>
                        </a:spcAft>
                      </a:pPr>
                      <a:r>
                        <a:rPr lang="en-IN" sz="1300" b="1" dirty="0">
                          <a:effectLst/>
                          <a:latin typeface="Garamond" pitchFamily="18" charset="0"/>
                        </a:rPr>
                        <a:t>Social Media Addict</a:t>
                      </a:r>
                      <a:endParaRPr lang="en-IN" sz="1300" b="1" dirty="0">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dirty="0">
                          <a:effectLst/>
                          <a:latin typeface="Garamond" pitchFamily="18" charset="0"/>
                        </a:rPr>
                        <a:t>https://twitter.com/joefindstalent?lang=en</a:t>
                      </a:r>
                      <a:endParaRPr lang="en-IN" sz="1300" b="1" dirty="0">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784521">
                <a:tc>
                  <a:txBody>
                    <a:bodyPr/>
                    <a:lstStyle/>
                    <a:p>
                      <a:pPr algn="ctr">
                        <a:spcAft>
                          <a:spcPts val="0"/>
                        </a:spcAft>
                      </a:pPr>
                      <a:r>
                        <a:rPr lang="en-IN" sz="1300" b="1">
                          <a:effectLst/>
                          <a:latin typeface="Garamond" pitchFamily="18" charset="0"/>
                        </a:rPr>
                        <a:t>28</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Steve Boese</a:t>
                      </a:r>
                    </a:p>
                    <a:p>
                      <a:pPr algn="ctr">
                        <a:spcAft>
                          <a:spcPts val="0"/>
                        </a:spcAft>
                      </a:pPr>
                      <a:r>
                        <a:rPr lang="en-IN" sz="1300" b="1">
                          <a:effectLst/>
                          <a:latin typeface="Garamond" pitchFamily="18" charset="0"/>
                        </a:rPr>
                        <a:t> </a:t>
                      </a:r>
                    </a:p>
                    <a:p>
                      <a:pPr algn="ctr">
                        <a:spcAft>
                          <a:spcPts val="0"/>
                        </a:spcAft>
                      </a:pPr>
                      <a:r>
                        <a:rPr lang="en-IN" sz="1300" b="1">
                          <a:effectLst/>
                          <a:latin typeface="Garamond" pitchFamily="18" charset="0"/>
                        </a:rPr>
                        <a:t>@SteveBoese</a:t>
                      </a:r>
                    </a:p>
                    <a:p>
                      <a:pPr algn="ctr">
                        <a:spcAft>
                          <a:spcPts val="0"/>
                        </a:spcAft>
                      </a:pPr>
                      <a:r>
                        <a:rPr lang="en-IN" sz="1300" b="1">
                          <a:effectLst/>
                          <a:latin typeface="Garamond" pitchFamily="18" charset="0"/>
                        </a:rPr>
                        <a:t> </a:t>
                      </a:r>
                    </a:p>
                    <a:p>
                      <a:pPr algn="ctr">
                        <a:spcAft>
                          <a:spcPts val="0"/>
                        </a:spcAft>
                      </a:pPr>
                      <a:r>
                        <a:rPr lang="en-IN" sz="1300" b="1">
                          <a:effectLst/>
                          <a:latin typeface="Garamond" pitchFamily="18" charset="0"/>
                        </a:rPr>
                        <a:t> </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Twitter</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HR Technology Conference Co-Chair, Co-Host of the HR Happy Hour Show</a:t>
                      </a:r>
                    </a:p>
                    <a:p>
                      <a:pPr algn="ctr">
                        <a:spcAft>
                          <a:spcPts val="0"/>
                        </a:spcAft>
                      </a:pPr>
                      <a:r>
                        <a:rPr lang="en-IN" sz="1300" b="1">
                          <a:effectLst/>
                          <a:latin typeface="Garamond" pitchFamily="18" charset="0"/>
                        </a:rPr>
                        <a:t> </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https://twitter.com/SteveBoese?ref_src=twsrc%5Egoogle%7Ctwcamp%5Eserp%7Ctwgr%5Eauthor</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742917">
                <a:tc>
                  <a:txBody>
                    <a:bodyPr/>
                    <a:lstStyle/>
                    <a:p>
                      <a:pPr algn="ctr">
                        <a:spcAft>
                          <a:spcPts val="0"/>
                        </a:spcAft>
                      </a:pPr>
                      <a:r>
                        <a:rPr lang="en-IN" sz="1300" b="1">
                          <a:effectLst/>
                          <a:latin typeface="Garamond" pitchFamily="18" charset="0"/>
                        </a:rPr>
                        <a:t>29</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Will Staney</a:t>
                      </a:r>
                    </a:p>
                    <a:p>
                      <a:pPr algn="ctr">
                        <a:spcAft>
                          <a:spcPts val="0"/>
                        </a:spcAft>
                      </a:pPr>
                      <a:r>
                        <a:rPr lang="en-IN" sz="1300" b="1">
                          <a:effectLst/>
                          <a:latin typeface="Garamond" pitchFamily="18" charset="0"/>
                        </a:rPr>
                        <a:t> </a:t>
                      </a:r>
                    </a:p>
                    <a:p>
                      <a:pPr algn="ctr">
                        <a:spcAft>
                          <a:spcPts val="0"/>
                        </a:spcAft>
                      </a:pPr>
                      <a:r>
                        <a:rPr lang="en-IN" sz="1300" b="1">
                          <a:effectLst/>
                          <a:latin typeface="Garamond" pitchFamily="18" charset="0"/>
                        </a:rPr>
                        <a:t>@willstaney</a:t>
                      </a:r>
                    </a:p>
                    <a:p>
                      <a:pPr algn="ctr">
                        <a:spcAft>
                          <a:spcPts val="0"/>
                        </a:spcAft>
                      </a:pPr>
                      <a:r>
                        <a:rPr lang="en-IN" sz="1300" b="1">
                          <a:effectLst/>
                          <a:latin typeface="Garamond" pitchFamily="18" charset="0"/>
                        </a:rPr>
                        <a:t> </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Twitter</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Founder &amp; Principal of ProactiveTalent</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https://twitter.com/willstaney?ref_src=twsrc%5Egoogle%7Ctwcamp%5Eserp%7Ctwgr%5Eauthor</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742917">
                <a:tc>
                  <a:txBody>
                    <a:bodyPr/>
                    <a:lstStyle/>
                    <a:p>
                      <a:pPr algn="ctr">
                        <a:spcAft>
                          <a:spcPts val="0"/>
                        </a:spcAft>
                      </a:pPr>
                      <a:r>
                        <a:rPr lang="en-IN" sz="1300" b="1">
                          <a:effectLst/>
                          <a:latin typeface="Garamond" pitchFamily="18" charset="0"/>
                        </a:rPr>
                        <a:t>30</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Greg Savage</a:t>
                      </a:r>
                    </a:p>
                    <a:p>
                      <a:pPr algn="ctr">
                        <a:spcAft>
                          <a:spcPts val="0"/>
                        </a:spcAft>
                      </a:pPr>
                      <a:r>
                        <a:rPr lang="en-IN" sz="1300" b="1">
                          <a:effectLst/>
                          <a:latin typeface="Garamond" pitchFamily="18" charset="0"/>
                        </a:rPr>
                        <a:t> </a:t>
                      </a:r>
                    </a:p>
                    <a:p>
                      <a:pPr algn="ctr">
                        <a:spcAft>
                          <a:spcPts val="0"/>
                        </a:spcAft>
                      </a:pPr>
                      <a:r>
                        <a:rPr lang="en-IN" sz="1300" b="1">
                          <a:effectLst/>
                          <a:latin typeface="Garamond" pitchFamily="18" charset="0"/>
                        </a:rPr>
                        <a:t>@greg_savage</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Twitter</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a:effectLst/>
                          <a:latin typeface="Garamond" pitchFamily="18" charset="0"/>
                        </a:rPr>
                        <a:t>Founder of Recruitment Solutions, Firebrand Talent</a:t>
                      </a:r>
                      <a:endParaRPr lang="en-IN" sz="1300" b="1">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300" b="1" dirty="0">
                          <a:effectLst/>
                          <a:latin typeface="Garamond" pitchFamily="18" charset="0"/>
                        </a:rPr>
                        <a:t>https://twitter.com/greg_savage?lang=en</a:t>
                      </a:r>
                      <a:endParaRPr lang="en-IN" sz="1300" b="1" dirty="0">
                        <a:effectLst/>
                        <a:latin typeface="Garamond" pitchFamily="18" charset="0"/>
                        <a:ea typeface="Helvetica"/>
                        <a:cs typeface="Helvetica"/>
                      </a:endParaRPr>
                    </a:p>
                  </a:txBody>
                  <a:tcPr marL="50276" marR="50276"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2197798853"/>
      </p:ext>
    </p:extLst>
  </p:cSld>
  <p:clrMapOvr>
    <a:masterClrMapping/>
  </p:clrMapOvr>
  <p:transition spd="med">
    <p:fad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023131234"/>
              </p:ext>
            </p:extLst>
          </p:nvPr>
        </p:nvGraphicFramePr>
        <p:xfrm>
          <a:off x="38100" y="216219"/>
          <a:ext cx="11925300" cy="7918130"/>
        </p:xfrm>
        <a:graphic>
          <a:graphicData uri="http://schemas.openxmlformats.org/drawingml/2006/table">
            <a:tbl>
              <a:tblPr firstRow="1" firstCol="1" bandRow="1">
                <a:tableStyleId>{5940675A-B579-460E-94D1-54222C63F5DA}</a:tableStyleId>
              </a:tblPr>
              <a:tblGrid>
                <a:gridCol w="686183"/>
                <a:gridCol w="2372306"/>
                <a:gridCol w="1418261"/>
                <a:gridCol w="3437313"/>
                <a:gridCol w="4011237"/>
              </a:tblGrid>
              <a:tr h="1296524">
                <a:tc>
                  <a:txBody>
                    <a:bodyPr/>
                    <a:lstStyle/>
                    <a:p>
                      <a:pPr algn="ctr">
                        <a:spcAft>
                          <a:spcPts val="0"/>
                        </a:spcAft>
                      </a:pPr>
                      <a:r>
                        <a:rPr lang="en-IN" sz="1400" dirty="0">
                          <a:effectLst/>
                        </a:rPr>
                        <a:t>31</a:t>
                      </a:r>
                      <a:endParaRPr lang="en-IN" sz="1400" b="1" dirty="0">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Michael Hyatt</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Facebook</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Author, speaker, blogger &amp; podcaster.</a:t>
                      </a:r>
                    </a:p>
                    <a:p>
                      <a:pPr algn="ctr">
                        <a:spcAft>
                          <a:spcPts val="0"/>
                        </a:spcAft>
                      </a:pPr>
                      <a:r>
                        <a:rPr lang="en-IN" sz="1400">
                          <a:effectLst/>
                        </a:rPr>
                        <a:t> </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https://www.facebook.com/michaelhyatt?fref=pb&amp;hc_location=profile_browser</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697011">
                <a:tc>
                  <a:txBody>
                    <a:bodyPr/>
                    <a:lstStyle/>
                    <a:p>
                      <a:pPr algn="ctr">
                        <a:spcAft>
                          <a:spcPts val="0"/>
                        </a:spcAft>
                      </a:pPr>
                      <a:r>
                        <a:rPr lang="en-IN" sz="1400">
                          <a:effectLst/>
                        </a:rPr>
                        <a:t>32</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Chalene Johnson</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Facebook</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Motivational speaker &amp; author.</a:t>
                      </a:r>
                    </a:p>
                    <a:p>
                      <a:pPr algn="ctr">
                        <a:spcAft>
                          <a:spcPts val="0"/>
                        </a:spcAft>
                      </a:pPr>
                      <a:r>
                        <a:rPr lang="en-IN" sz="1400">
                          <a:effectLst/>
                        </a:rPr>
                        <a:t> </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https://www.facebook.com/pg/chalene/about/?ref=page_internal</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697011">
                <a:tc>
                  <a:txBody>
                    <a:bodyPr/>
                    <a:lstStyle/>
                    <a:p>
                      <a:pPr algn="ctr">
                        <a:spcAft>
                          <a:spcPts val="0"/>
                        </a:spcAft>
                      </a:pPr>
                      <a:r>
                        <a:rPr lang="en-IN" sz="1400">
                          <a:effectLst/>
                        </a:rPr>
                        <a:t>33</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dirty="0">
                          <a:effectLst/>
                        </a:rPr>
                        <a:t> Ted Rubin</a:t>
                      </a:r>
                      <a:endParaRPr lang="en-IN" sz="1400" b="1" dirty="0">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Facebook</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Social media strategist &amp; speaker.</a:t>
                      </a:r>
                    </a:p>
                    <a:p>
                      <a:pPr algn="ctr">
                        <a:spcAft>
                          <a:spcPts val="0"/>
                        </a:spcAft>
                      </a:pPr>
                      <a:r>
                        <a:rPr lang="en-IN" sz="1400">
                          <a:effectLst/>
                        </a:rPr>
                        <a:t> </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https://www.facebook.com/tedrubin?fref=ts&amp;ref=br_tf</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697011">
                <a:tc>
                  <a:txBody>
                    <a:bodyPr/>
                    <a:lstStyle/>
                    <a:p>
                      <a:pPr algn="ctr">
                        <a:spcAft>
                          <a:spcPts val="0"/>
                        </a:spcAft>
                      </a:pPr>
                      <a:r>
                        <a:rPr lang="en-IN" sz="1400">
                          <a:effectLst/>
                        </a:rPr>
                        <a:t>34</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dirty="0">
                          <a:effectLst/>
                        </a:rPr>
                        <a:t>Sue B. Zimmerman</a:t>
                      </a:r>
                      <a:endParaRPr lang="en-IN" sz="1400" b="1" dirty="0">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Facebook</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 Instagram marketing expert.</a:t>
                      </a:r>
                    </a:p>
                    <a:p>
                      <a:pPr algn="ctr">
                        <a:spcAft>
                          <a:spcPts val="0"/>
                        </a:spcAft>
                      </a:pPr>
                      <a:r>
                        <a:rPr lang="en-IN" sz="1400">
                          <a:effectLst/>
                        </a:rPr>
                        <a:t> </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https://www.facebook.com/SuebZimmermanEnterprise</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1045517">
                <a:tc>
                  <a:txBody>
                    <a:bodyPr/>
                    <a:lstStyle/>
                    <a:p>
                      <a:pPr algn="ctr">
                        <a:spcAft>
                          <a:spcPts val="0"/>
                        </a:spcAft>
                      </a:pPr>
                      <a:r>
                        <a:rPr lang="en-IN" sz="1400">
                          <a:effectLst/>
                        </a:rPr>
                        <a:t>35</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 Mari Smith</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Facebook</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Forbes Top Social Media Power Influencer &amp; Facebook marketing expert.</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https://www.facebook.com/marismith</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697011">
                <a:tc>
                  <a:txBody>
                    <a:bodyPr/>
                    <a:lstStyle/>
                    <a:p>
                      <a:pPr algn="ctr">
                        <a:spcAft>
                          <a:spcPts val="0"/>
                        </a:spcAft>
                      </a:pPr>
                      <a:r>
                        <a:rPr lang="en-IN" sz="1400">
                          <a:effectLst/>
                        </a:rPr>
                        <a:t>36</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Kim Garst</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Facebook</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Forbes Top 10 Women Social Media Influencer &amp; CEO of Boom Social</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https://www.facebook.com/kimgarst </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348506">
                <a:tc>
                  <a:txBody>
                    <a:bodyPr/>
                    <a:lstStyle/>
                    <a:p>
                      <a:pPr algn="ctr">
                        <a:spcAft>
                          <a:spcPts val="0"/>
                        </a:spcAft>
                      </a:pPr>
                      <a:r>
                        <a:rPr lang="en-IN" sz="1400">
                          <a:effectLst/>
                        </a:rPr>
                        <a:t>37</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Chris Brogan</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Facebook</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Publisher &amp; CEO of Owner Magazine</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https://www.facebook.com/broganchris?fref=ts</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1045517">
                <a:tc>
                  <a:txBody>
                    <a:bodyPr/>
                    <a:lstStyle/>
                    <a:p>
                      <a:pPr algn="ctr">
                        <a:spcAft>
                          <a:spcPts val="0"/>
                        </a:spcAft>
                      </a:pPr>
                      <a:r>
                        <a:rPr lang="en-IN" sz="1400">
                          <a:effectLst/>
                        </a:rPr>
                        <a:t>38</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Melonie Dodaro</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Facebook</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LinkedIn expert &amp; social media trainer.</a:t>
                      </a:r>
                    </a:p>
                    <a:p>
                      <a:pPr algn="ctr">
                        <a:spcAft>
                          <a:spcPts val="0"/>
                        </a:spcAft>
                      </a:pPr>
                      <a:r>
                        <a:rPr lang="en-IN" sz="1400">
                          <a:effectLst/>
                        </a:rPr>
                        <a:t> </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https://www.facebook.com/meloniedodaro?fref=ts</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697011">
                <a:tc>
                  <a:txBody>
                    <a:bodyPr/>
                    <a:lstStyle/>
                    <a:p>
                      <a:pPr algn="ctr">
                        <a:spcAft>
                          <a:spcPts val="0"/>
                        </a:spcAft>
                      </a:pPr>
                      <a:r>
                        <a:rPr lang="en-IN" sz="1400">
                          <a:effectLst/>
                        </a:rPr>
                        <a:t>39</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Viveka von Rosen</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Facebook</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LinkedIn expert &amp; speaker</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https://www.facebook.com/vivekavonrosen?fref=ts</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697011">
                <a:tc>
                  <a:txBody>
                    <a:bodyPr/>
                    <a:lstStyle/>
                    <a:p>
                      <a:pPr algn="ctr">
                        <a:spcAft>
                          <a:spcPts val="0"/>
                        </a:spcAft>
                      </a:pPr>
                      <a:r>
                        <a:rPr lang="en-IN" sz="1400">
                          <a:effectLst/>
                        </a:rPr>
                        <a:t>40</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Sandi Krakowski</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Facebook</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a:effectLst/>
                        </a:rPr>
                        <a:t>Facebook expert &amp; Forbes Top 20 Social Influencer</a:t>
                      </a:r>
                      <a:endParaRPr lang="en-IN" sz="1400" b="1">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dirty="0">
                          <a:effectLst/>
                        </a:rPr>
                        <a:t>https://www.facebook.com/SandiKrakowskiBiz</a:t>
                      </a:r>
                      <a:endParaRPr lang="en-IN" sz="1400" b="1" dirty="0">
                        <a:effectLst/>
                        <a:latin typeface="Garamond" pitchFamily="18" charset="0"/>
                        <a:ea typeface="Helvetica"/>
                        <a:cs typeface="Helvetica"/>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4118651301"/>
      </p:ext>
    </p:extLst>
  </p:cSld>
  <p:clrMapOvr>
    <a:masterClrMapping/>
  </p:clrMapOvr>
  <p:transition spd="med">
    <p:fad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618601862"/>
              </p:ext>
            </p:extLst>
          </p:nvPr>
        </p:nvGraphicFramePr>
        <p:xfrm>
          <a:off x="228598" y="209547"/>
          <a:ext cx="11677651" cy="7791450"/>
        </p:xfrm>
        <a:graphic>
          <a:graphicData uri="http://schemas.openxmlformats.org/drawingml/2006/table">
            <a:tbl>
              <a:tblPr firstRow="1" firstCol="1" bandRow="1">
                <a:tableStyleId>{B301B821-A1FF-4177-AEE7-76D212191A09}</a:tableStyleId>
              </a:tblPr>
              <a:tblGrid>
                <a:gridCol w="671933"/>
                <a:gridCol w="2323041"/>
                <a:gridCol w="1642365"/>
                <a:gridCol w="3112375"/>
                <a:gridCol w="3927937"/>
              </a:tblGrid>
              <a:tr h="1246632">
                <a:tc>
                  <a:txBody>
                    <a:bodyPr/>
                    <a:lstStyle/>
                    <a:p>
                      <a:pPr marL="0" algn="ctr" rtl="0" eaLnBrk="1" latinLnBrk="0" hangingPunct="1">
                        <a:spcAft>
                          <a:spcPts val="0"/>
                        </a:spcAft>
                      </a:pPr>
                      <a:r>
                        <a:rPr lang="en-IN" sz="1400" b="1" dirty="0">
                          <a:solidFill>
                            <a:schemeClr val="tx1"/>
                          </a:solidFill>
                          <a:latin typeface="Garamond" pitchFamily="18" charset="0"/>
                        </a:rPr>
                        <a:t>41</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dirty="0" err="1">
                          <a:solidFill>
                            <a:schemeClr val="tx1"/>
                          </a:solidFill>
                          <a:latin typeface="Garamond" pitchFamily="18" charset="0"/>
                        </a:rPr>
                        <a:t>PewDiePie</a:t>
                      </a:r>
                      <a:endParaRPr lang="en-IN" sz="1400" b="1" dirty="0">
                        <a:solidFill>
                          <a:schemeClr val="tx1"/>
                        </a:solidFill>
                        <a:latin typeface="Garamond" pitchFamily="18" charset="0"/>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Facebook</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PewDiePie has one of the most popular YouTube channels in the world.</a:t>
                      </a:r>
                    </a:p>
                    <a:p>
                      <a:pPr marL="0" algn="ctr" rtl="0" eaLnBrk="1" latinLnBrk="0" hangingPunct="1">
                        <a:spcAft>
                          <a:spcPts val="0"/>
                        </a:spcAft>
                      </a:pPr>
                      <a:r>
                        <a:rPr lang="en-IN" sz="1400" b="1">
                          <a:solidFill>
                            <a:schemeClr val="tx1"/>
                          </a:solidFill>
                          <a:latin typeface="Garamond" pitchFamily="18" charset="0"/>
                        </a:rPr>
                        <a:t> </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https://www.facebook.com/PewDiePie</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311658">
                <a:tc>
                  <a:txBody>
                    <a:bodyPr/>
                    <a:lstStyle/>
                    <a:p>
                      <a:pPr marL="0" algn="ctr" rtl="0" eaLnBrk="1" latinLnBrk="0" hangingPunct="1">
                        <a:spcAft>
                          <a:spcPts val="0"/>
                        </a:spcAft>
                      </a:pPr>
                      <a:r>
                        <a:rPr lang="en-IN" sz="1400" b="1">
                          <a:solidFill>
                            <a:schemeClr val="tx1"/>
                          </a:solidFill>
                          <a:latin typeface="Garamond" pitchFamily="18" charset="0"/>
                        </a:rPr>
                        <a:t>42</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dirty="0">
                          <a:solidFill>
                            <a:schemeClr val="tx1"/>
                          </a:solidFill>
                          <a:latin typeface="Garamond" pitchFamily="18" charset="0"/>
                        </a:rPr>
                        <a:t>Paul Carrick Brunson</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dirty="0">
                          <a:solidFill>
                            <a:schemeClr val="tx1"/>
                          </a:solidFill>
                          <a:latin typeface="Garamond" pitchFamily="18" charset="0"/>
                        </a:rPr>
                        <a:t>Facebook</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writer &amp; entrepreneur</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https://www.facebook.com/PaulCBrunson</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311658">
                <a:tc>
                  <a:txBody>
                    <a:bodyPr/>
                    <a:lstStyle/>
                    <a:p>
                      <a:pPr marL="0" algn="ctr" rtl="0" eaLnBrk="1" latinLnBrk="0" hangingPunct="1">
                        <a:spcAft>
                          <a:spcPts val="0"/>
                        </a:spcAft>
                      </a:pPr>
                      <a:r>
                        <a:rPr lang="en-IN" sz="1400" b="1">
                          <a:solidFill>
                            <a:schemeClr val="tx1"/>
                          </a:solidFill>
                          <a:latin typeface="Garamond" pitchFamily="18" charset="0"/>
                        </a:rPr>
                        <a:t>43</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Guy Kawasaki</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dirty="0">
                          <a:solidFill>
                            <a:schemeClr val="tx1"/>
                          </a:solidFill>
                          <a:latin typeface="Garamond" pitchFamily="18" charset="0"/>
                        </a:rPr>
                        <a:t>Facebook</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dirty="0">
                          <a:solidFill>
                            <a:schemeClr val="tx1"/>
                          </a:solidFill>
                          <a:latin typeface="Garamond" pitchFamily="18" charset="0"/>
                        </a:rPr>
                        <a:t>Guy is chief evangelist at </a:t>
                      </a:r>
                      <a:r>
                        <a:rPr lang="en-IN" sz="1400" b="1" dirty="0" err="1">
                          <a:solidFill>
                            <a:schemeClr val="tx1"/>
                          </a:solidFill>
                          <a:latin typeface="Garamond" pitchFamily="18" charset="0"/>
                        </a:rPr>
                        <a:t>Canva</a:t>
                      </a:r>
                      <a:endParaRPr lang="en-IN" sz="1400" b="1" dirty="0">
                        <a:solidFill>
                          <a:schemeClr val="tx1"/>
                        </a:solidFill>
                        <a:latin typeface="Garamond" pitchFamily="18" charset="0"/>
                      </a:endParaRP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https://www.facebook.com/PaulCBrunson</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623316">
                <a:tc>
                  <a:txBody>
                    <a:bodyPr/>
                    <a:lstStyle/>
                    <a:p>
                      <a:pPr marL="0" algn="ctr" rtl="0" eaLnBrk="1" latinLnBrk="0" hangingPunct="1">
                        <a:spcAft>
                          <a:spcPts val="0"/>
                        </a:spcAft>
                      </a:pPr>
                      <a:r>
                        <a:rPr lang="en-IN" sz="1400" b="1">
                          <a:solidFill>
                            <a:schemeClr val="tx1"/>
                          </a:solidFill>
                          <a:latin typeface="Garamond" pitchFamily="18" charset="0"/>
                        </a:rPr>
                        <a:t>44</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Social Tribe</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Facebook</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dirty="0">
                          <a:solidFill>
                            <a:schemeClr val="tx1"/>
                          </a:solidFill>
                          <a:latin typeface="Garamond" pitchFamily="18" charset="0"/>
                        </a:rPr>
                        <a:t>Social Tribe is a San Francisco-based social engagement agency</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https://www.facebook.com/socltribe</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623316">
                <a:tc>
                  <a:txBody>
                    <a:bodyPr/>
                    <a:lstStyle/>
                    <a:p>
                      <a:pPr marL="0" algn="ctr" rtl="0" eaLnBrk="1" latinLnBrk="0" hangingPunct="1">
                        <a:spcAft>
                          <a:spcPts val="0"/>
                        </a:spcAft>
                      </a:pPr>
                      <a:r>
                        <a:rPr lang="en-IN" sz="1400" b="1">
                          <a:solidFill>
                            <a:schemeClr val="tx1"/>
                          </a:solidFill>
                          <a:latin typeface="Garamond" pitchFamily="18" charset="0"/>
                        </a:rPr>
                        <a:t>45</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Nichole Kelly</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Facebook</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dirty="0">
                          <a:solidFill>
                            <a:schemeClr val="tx1"/>
                          </a:solidFill>
                          <a:latin typeface="Garamond" pitchFamily="18" charset="0"/>
                        </a:rPr>
                        <a:t>CEO at Social Media Explorer</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dirty="0">
                          <a:solidFill>
                            <a:schemeClr val="tx1"/>
                          </a:solidFill>
                          <a:latin typeface="Garamond" pitchFamily="18" charset="0"/>
                        </a:rPr>
                        <a:t>https://www.facebook.com/NicholeKellyRocks?fref=ts&amp;ref=br_tf</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1246632">
                <a:tc>
                  <a:txBody>
                    <a:bodyPr/>
                    <a:lstStyle/>
                    <a:p>
                      <a:pPr marL="0" algn="ctr" rtl="0" eaLnBrk="1" latinLnBrk="0" hangingPunct="1">
                        <a:spcAft>
                          <a:spcPts val="0"/>
                        </a:spcAft>
                      </a:pPr>
                      <a:r>
                        <a:rPr lang="en-IN" sz="1400" b="1">
                          <a:solidFill>
                            <a:schemeClr val="tx1"/>
                          </a:solidFill>
                          <a:latin typeface="Garamond" pitchFamily="18" charset="0"/>
                        </a:rPr>
                        <a:t>46</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Socially Sorted</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Facebook</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dirty="0">
                          <a:solidFill>
                            <a:schemeClr val="tx1"/>
                          </a:solidFill>
                          <a:latin typeface="Garamond" pitchFamily="18" charset="0"/>
                        </a:rPr>
                        <a:t>Donna </a:t>
                      </a:r>
                      <a:r>
                        <a:rPr lang="en-IN" sz="1400" b="1" dirty="0" err="1">
                          <a:solidFill>
                            <a:schemeClr val="tx1"/>
                          </a:solidFill>
                          <a:latin typeface="Garamond" pitchFamily="18" charset="0"/>
                        </a:rPr>
                        <a:t>Mortiz</a:t>
                      </a:r>
                      <a:r>
                        <a:rPr lang="en-IN" sz="1400" b="1" dirty="0">
                          <a:solidFill>
                            <a:schemeClr val="tx1"/>
                          </a:solidFill>
                          <a:latin typeface="Garamond" pitchFamily="18" charset="0"/>
                        </a:rPr>
                        <a:t> helps businesses, entrepreneurs &amp; bloggers get more reach.</a:t>
                      </a:r>
                    </a:p>
                    <a:p>
                      <a:pPr marL="0" algn="ctr" rtl="0" eaLnBrk="1" latinLnBrk="0" hangingPunct="1">
                        <a:spcAft>
                          <a:spcPts val="0"/>
                        </a:spcAft>
                      </a:pPr>
                      <a:r>
                        <a:rPr lang="en-IN" sz="1400" b="1" dirty="0">
                          <a:solidFill>
                            <a:schemeClr val="tx1"/>
                          </a:solidFill>
                          <a:latin typeface="Garamond" pitchFamily="18" charset="0"/>
                        </a:rPr>
                        <a:t> </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dirty="0">
                          <a:solidFill>
                            <a:schemeClr val="tx1"/>
                          </a:solidFill>
                          <a:latin typeface="Garamond" pitchFamily="18" charset="0"/>
                        </a:rPr>
                        <a:t>https://www.facebook.com/sociallysorted</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311658">
                <a:tc>
                  <a:txBody>
                    <a:bodyPr/>
                    <a:lstStyle/>
                    <a:p>
                      <a:pPr marL="0" algn="ctr" rtl="0" eaLnBrk="1" latinLnBrk="0" hangingPunct="1">
                        <a:spcAft>
                          <a:spcPts val="0"/>
                        </a:spcAft>
                      </a:pPr>
                      <a:r>
                        <a:rPr lang="en-IN" sz="1400" b="1">
                          <a:solidFill>
                            <a:schemeClr val="tx1"/>
                          </a:solidFill>
                          <a:latin typeface="Garamond" pitchFamily="18" charset="0"/>
                        </a:rPr>
                        <a:t>47</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Tony Robbins</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Facebook</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Entrepreneur, author &amp; speaker</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dirty="0">
                          <a:solidFill>
                            <a:schemeClr val="tx1"/>
                          </a:solidFill>
                          <a:latin typeface="Garamond" pitchFamily="18" charset="0"/>
                        </a:rPr>
                        <a:t>https://www.facebook.com/TonyRobbins</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1246632">
                <a:tc>
                  <a:txBody>
                    <a:bodyPr/>
                    <a:lstStyle/>
                    <a:p>
                      <a:pPr marL="0" algn="ctr" rtl="0" eaLnBrk="1" latinLnBrk="0" hangingPunct="1">
                        <a:spcAft>
                          <a:spcPts val="0"/>
                        </a:spcAft>
                      </a:pPr>
                      <a:r>
                        <a:rPr lang="en-IN" sz="1400" b="1">
                          <a:solidFill>
                            <a:schemeClr val="tx1"/>
                          </a:solidFill>
                          <a:latin typeface="Garamond" pitchFamily="18" charset="0"/>
                        </a:rPr>
                        <a:t>48</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Social Media Examiner</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Facebook</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a:solidFill>
                            <a:schemeClr val="tx1"/>
                          </a:solidFill>
                          <a:latin typeface="Garamond" pitchFamily="18" charset="0"/>
                        </a:rPr>
                        <a:t>Social Media Examiner is one of the largest social media publications in the world</a:t>
                      </a:r>
                    </a:p>
                    <a:p>
                      <a:pPr marL="0" algn="ctr" rtl="0" eaLnBrk="1" latinLnBrk="0" hangingPunct="1">
                        <a:spcAft>
                          <a:spcPts val="0"/>
                        </a:spcAft>
                      </a:pPr>
                      <a:r>
                        <a:rPr lang="en-IN" sz="1400" b="1">
                          <a:solidFill>
                            <a:schemeClr val="tx1"/>
                          </a:solidFill>
                          <a:latin typeface="Garamond" pitchFamily="18" charset="0"/>
                        </a:rPr>
                        <a:t> </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marL="0" algn="ctr" rtl="0" eaLnBrk="1" latinLnBrk="0" hangingPunct="1">
                        <a:spcAft>
                          <a:spcPts val="0"/>
                        </a:spcAft>
                      </a:pPr>
                      <a:r>
                        <a:rPr lang="en-IN" sz="1400" b="1" dirty="0">
                          <a:solidFill>
                            <a:schemeClr val="tx1"/>
                          </a:solidFill>
                          <a:latin typeface="Garamond" pitchFamily="18" charset="0"/>
                        </a:rPr>
                        <a:t>https://www.facebook.com/smexaminer</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623316">
                <a:tc>
                  <a:txBody>
                    <a:bodyPr/>
                    <a:lstStyle/>
                    <a:p>
                      <a:pPr algn="ctr">
                        <a:spcAft>
                          <a:spcPts val="0"/>
                        </a:spcAft>
                      </a:pPr>
                      <a:r>
                        <a:rPr lang="en-IN" sz="1400" b="1">
                          <a:solidFill>
                            <a:schemeClr val="tx1"/>
                          </a:solidFill>
                          <a:latin typeface="Garamond" pitchFamily="18" charset="0"/>
                        </a:rPr>
                        <a:t>49</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solidFill>
                            <a:schemeClr val="tx1"/>
                          </a:solidFill>
                          <a:latin typeface="Garamond" pitchFamily="18" charset="0"/>
                        </a:rPr>
                        <a:t>Brendon Burchard</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solidFill>
                            <a:schemeClr val="tx1"/>
                          </a:solidFill>
                          <a:latin typeface="Garamond" pitchFamily="18" charset="0"/>
                        </a:rPr>
                        <a:t>Facebook</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solidFill>
                            <a:schemeClr val="tx1"/>
                          </a:solidFill>
                          <a:latin typeface="Garamond" pitchFamily="18" charset="0"/>
                        </a:rPr>
                        <a:t>Best-selling author &amp; motivation speaker</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solidFill>
                            <a:schemeClr val="tx1"/>
                          </a:solidFill>
                          <a:latin typeface="Garamond" pitchFamily="18" charset="0"/>
                        </a:rPr>
                        <a:t>https://www.facebook.com/brendon.burchard.714</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623316">
                <a:tc>
                  <a:txBody>
                    <a:bodyPr/>
                    <a:lstStyle/>
                    <a:p>
                      <a:pPr algn="ctr">
                        <a:spcAft>
                          <a:spcPts val="0"/>
                        </a:spcAft>
                      </a:pPr>
                      <a:r>
                        <a:rPr lang="en-IN" sz="1400" b="1">
                          <a:solidFill>
                            <a:schemeClr val="tx1"/>
                          </a:solidFill>
                          <a:latin typeface="Garamond" pitchFamily="18" charset="0"/>
                        </a:rPr>
                        <a:t>50</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solidFill>
                            <a:schemeClr val="tx1"/>
                          </a:solidFill>
                          <a:latin typeface="Garamond" pitchFamily="18" charset="0"/>
                        </a:rPr>
                        <a:t>Robin Sharma</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solidFill>
                            <a:schemeClr val="tx1"/>
                          </a:solidFill>
                          <a:latin typeface="Garamond" pitchFamily="18" charset="0"/>
                        </a:rPr>
                        <a:t>Facebook</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solidFill>
                            <a:schemeClr val="tx1"/>
                          </a:solidFill>
                          <a:latin typeface="Garamond" pitchFamily="18" charset="0"/>
                        </a:rPr>
                        <a:t>social entrepreneur &amp; author</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solidFill>
                            <a:schemeClr val="tx1"/>
                          </a:solidFill>
                          <a:latin typeface="Garamond" pitchFamily="18" charset="0"/>
                        </a:rPr>
                        <a:t>https://www.facebook.com/RobinSharmaOfficial/</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r h="623316">
                <a:tc>
                  <a:txBody>
                    <a:bodyPr/>
                    <a:lstStyle/>
                    <a:p>
                      <a:pPr algn="ctr">
                        <a:spcAft>
                          <a:spcPts val="0"/>
                        </a:spcAft>
                      </a:pPr>
                      <a:r>
                        <a:rPr lang="en-IN" sz="1400" b="1">
                          <a:solidFill>
                            <a:schemeClr val="tx1"/>
                          </a:solidFill>
                          <a:latin typeface="Garamond" pitchFamily="18" charset="0"/>
                        </a:rPr>
                        <a:t>51</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solidFill>
                            <a:schemeClr val="tx1"/>
                          </a:solidFill>
                          <a:latin typeface="Garamond" pitchFamily="18" charset="0"/>
                        </a:rPr>
                        <a:t>Ann Tran</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solidFill>
                            <a:schemeClr val="tx1"/>
                          </a:solidFill>
                          <a:latin typeface="Garamond" pitchFamily="18" charset="0"/>
                        </a:rPr>
                        <a:t>Facebook</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a:solidFill>
                            <a:schemeClr val="tx1"/>
                          </a:solidFill>
                          <a:latin typeface="Garamond" pitchFamily="18" charset="0"/>
                        </a:rPr>
                        <a:t>Forbes top 10 social media influencer</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c>
                  <a:txBody>
                    <a:bodyPr/>
                    <a:lstStyle/>
                    <a:p>
                      <a:pPr algn="ctr">
                        <a:spcAft>
                          <a:spcPts val="0"/>
                        </a:spcAft>
                      </a:pPr>
                      <a:r>
                        <a:rPr lang="en-IN" sz="1400" b="1" dirty="0">
                          <a:solidFill>
                            <a:schemeClr val="tx1"/>
                          </a:solidFill>
                          <a:latin typeface="Garamond" pitchFamily="18" charset="0"/>
                        </a:rPr>
                        <a:t>https://www.facebook.com/AnnTranSocial?fref=ts</a:t>
                      </a:r>
                    </a:p>
                  </a:txBody>
                  <a:tcPr marL="68580" marR="68580" marT="0" marB="0">
                    <a:lnL w="12700" cap="flat" cmpd="sng" algn="ctr">
                      <a:solidFill>
                        <a:srgbClr val="000099"/>
                      </a:solidFill>
                      <a:prstDash val="solid"/>
                      <a:round/>
                      <a:headEnd type="none" w="med" len="med"/>
                      <a:tailEnd type="none" w="med" len="med"/>
                    </a:lnL>
                    <a:lnR w="12700" cap="flat" cmpd="sng" algn="ctr">
                      <a:solidFill>
                        <a:srgbClr val="000099"/>
                      </a:solidFill>
                      <a:prstDash val="solid"/>
                      <a:round/>
                      <a:headEnd type="none" w="med" len="med"/>
                      <a:tailEnd type="none" w="med" len="med"/>
                    </a:lnR>
                    <a:lnT w="12700" cap="flat" cmpd="sng" algn="ctr">
                      <a:solidFill>
                        <a:srgbClr val="000099"/>
                      </a:solidFill>
                      <a:prstDash val="solid"/>
                      <a:round/>
                      <a:headEnd type="none" w="med" len="med"/>
                      <a:tailEnd type="none" w="med" len="med"/>
                    </a:lnT>
                    <a:lnB w="12700" cap="flat" cmpd="sng" algn="ctr">
                      <a:solidFill>
                        <a:srgbClr val="000099"/>
                      </a:solidFill>
                      <a:prstDash val="solid"/>
                      <a:round/>
                      <a:headEnd type="none" w="med" len="med"/>
                      <a:tailEnd type="none" w="med" len="med"/>
                    </a:lnB>
                    <a:solidFill>
                      <a:schemeClr val="bg1"/>
                    </a:solidFill>
                  </a:tcPr>
                </a:tc>
              </a:tr>
            </a:tbl>
          </a:graphicData>
        </a:graphic>
      </p:graphicFrame>
      <p:sp>
        <p:nvSpPr>
          <p:cNvPr id="3" name="Rectangle 1"/>
          <p:cNvSpPr>
            <a:spLocks noChangeArrowheads="1"/>
          </p:cNvSpPr>
          <p:nvPr/>
        </p:nvSpPr>
        <p:spPr bwMode="auto">
          <a:xfrm>
            <a:off x="2466975" y="21859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596282274"/>
      </p:ext>
    </p:extLst>
  </p:cSld>
  <p:clrMapOvr>
    <a:masterClrMapping/>
  </p:clrMapOvr>
  <p:transition spd="med">
    <p:fad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4" name="Picture 4" descr="C:\Users\maitreya\Desktop\SOCIAL RECRUITER BOOK PPT\download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2772" y="280988"/>
            <a:ext cx="5520978" cy="284003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18608" y="0"/>
            <a:ext cx="2208245" cy="1410784"/>
          </a:xfrm>
          <a:prstGeom prst="rect">
            <a:avLst/>
          </a:prstGeom>
          <a:noFill/>
        </p:spPr>
        <p:txBody>
          <a:bodyPr wrap="square" lIns="116979" tIns="58490" rIns="116979" bIns="58490" rtlCol="0">
            <a:spAutoFit/>
          </a:bodyPr>
          <a:lstStyle/>
          <a:p>
            <a:r>
              <a:rPr lang="en-US" sz="8400" dirty="0">
                <a:solidFill>
                  <a:srgbClr val="FF0000"/>
                </a:solidFill>
                <a:effectLst>
                  <a:outerShdw blurRad="38100" dist="38100" dir="2700000" algn="tl">
                    <a:srgbClr val="000000">
                      <a:alpha val="43137"/>
                    </a:srgbClr>
                  </a:outerShdw>
                </a:effectLst>
                <a:latin typeface="Algerian" pitchFamily="82" charset="0"/>
              </a:rPr>
              <a:t>BIG </a:t>
            </a:r>
            <a:endParaRPr lang="en-IN" sz="8400" dirty="0">
              <a:solidFill>
                <a:srgbClr val="FF0000"/>
              </a:solidFill>
              <a:effectLst>
                <a:outerShdw blurRad="38100" dist="38100" dir="2700000" algn="tl">
                  <a:srgbClr val="000000">
                    <a:alpha val="43137"/>
                  </a:srgbClr>
                </a:outerShdw>
              </a:effectLst>
              <a:latin typeface="Algerian" pitchFamily="82" charset="0"/>
            </a:endParaRPr>
          </a:p>
        </p:txBody>
      </p:sp>
      <p:sp>
        <p:nvSpPr>
          <p:cNvPr id="4" name="Oval 3"/>
          <p:cNvSpPr/>
          <p:nvPr/>
        </p:nvSpPr>
        <p:spPr>
          <a:xfrm>
            <a:off x="3486151" y="4019551"/>
            <a:ext cx="3471332" cy="2967788"/>
          </a:xfrm>
          <a:prstGeom prst="ellipse">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600" b="1" dirty="0" smtClean="0">
                <a:ln w="28575">
                  <a:solidFill>
                    <a:schemeClr val="bg1"/>
                  </a:solidFill>
                </a:ln>
                <a:latin typeface="Garamond" pitchFamily="18" charset="0"/>
              </a:rPr>
              <a:t>CONTACT</a:t>
            </a:r>
          </a:p>
          <a:p>
            <a:pPr algn="ctr"/>
            <a:r>
              <a:rPr lang="en-IN" sz="3600" b="1" dirty="0" smtClean="0">
                <a:ln w="28575">
                  <a:solidFill>
                    <a:schemeClr val="bg1"/>
                  </a:solidFill>
                </a:ln>
                <a:latin typeface="Garamond" pitchFamily="18" charset="0"/>
              </a:rPr>
              <a:t>US</a:t>
            </a:r>
            <a:endParaRPr lang="en-IN" sz="3600" b="1" dirty="0">
              <a:ln w="28575">
                <a:solidFill>
                  <a:schemeClr val="bg1"/>
                </a:solidFill>
              </a:ln>
              <a:latin typeface="Garamond" pitchFamily="18" charset="0"/>
            </a:endParaRPr>
          </a:p>
        </p:txBody>
      </p:sp>
      <p:sp>
        <p:nvSpPr>
          <p:cNvPr id="9" name="Oval 8"/>
          <p:cNvSpPr/>
          <p:nvPr/>
        </p:nvSpPr>
        <p:spPr>
          <a:xfrm>
            <a:off x="3238501" y="3853035"/>
            <a:ext cx="3905250" cy="3290715"/>
          </a:xfrm>
          <a:prstGeom prst="ellipse">
            <a:avLst/>
          </a:prstGeom>
          <a:noFill/>
          <a:ln w="187325">
            <a:solidFill>
              <a:srgbClr val="0066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Oval 11"/>
          <p:cNvSpPr/>
          <p:nvPr/>
        </p:nvSpPr>
        <p:spPr>
          <a:xfrm>
            <a:off x="3086100" y="3662535"/>
            <a:ext cx="4229099" cy="3652665"/>
          </a:xfrm>
          <a:prstGeom prst="ellipse">
            <a:avLst/>
          </a:prstGeom>
          <a:noFill/>
          <a:ln w="76200">
            <a:solidFill>
              <a:srgbClr val="00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5" name="Picture 7" descr="Related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000" r="50000"/>
          <a:stretch/>
        </p:blipFill>
        <p:spPr bwMode="auto">
          <a:xfrm>
            <a:off x="2757884" y="2990271"/>
            <a:ext cx="1595834" cy="233330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7" descr="Related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3861"/>
          <a:stretch/>
        </p:blipFill>
        <p:spPr bwMode="auto">
          <a:xfrm>
            <a:off x="6123208" y="5588269"/>
            <a:ext cx="1668549" cy="233330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7" descr="Related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0000" r="25000"/>
          <a:stretch/>
        </p:blipFill>
        <p:spPr bwMode="auto">
          <a:xfrm>
            <a:off x="5964834" y="2990271"/>
            <a:ext cx="1595834" cy="233330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7" descr="Related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75231"/>
          <a:stretch/>
        </p:blipFill>
        <p:spPr bwMode="auto">
          <a:xfrm>
            <a:off x="2772655" y="5503445"/>
            <a:ext cx="1581063" cy="2333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5974141"/>
      </p:ext>
    </p:extLst>
  </p:cSld>
  <p:clrMapOvr>
    <a:masterClrMapping/>
  </p:clrMapOvr>
  <p:transition spd="med">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Custom 3">
      <a:dk1>
        <a:sysClr val="windowText" lastClr="000000"/>
      </a:dk1>
      <a:lt1>
        <a:sysClr val="window" lastClr="FFFFFF"/>
      </a:lt1>
      <a:dk2>
        <a:srgbClr val="FF0000"/>
      </a:dk2>
      <a:lt2>
        <a:srgbClr val="E9E5DC"/>
      </a:lt2>
      <a:accent1>
        <a:srgbClr val="D34817"/>
      </a:accent1>
      <a:accent2>
        <a:srgbClr val="FF0000"/>
      </a:accent2>
      <a:accent3>
        <a:srgbClr val="A28E6A"/>
      </a:accent3>
      <a:accent4>
        <a:srgbClr val="FF0000"/>
      </a:accent4>
      <a:accent5>
        <a:srgbClr val="918485"/>
      </a:accent5>
      <a:accent6>
        <a:srgbClr val="855D5D"/>
      </a:accent6>
      <a:hlink>
        <a:srgbClr val="CC9900"/>
      </a:hlink>
      <a:folHlink>
        <a:srgbClr val="96A9A9"/>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Sheer Green">
      <a:dk1>
        <a:srgbClr val="404040"/>
      </a:dk1>
      <a:lt1>
        <a:sysClr val="window" lastClr="FFFFFF"/>
      </a:lt1>
      <a:dk2>
        <a:srgbClr val="624D38"/>
      </a:dk2>
      <a:lt2>
        <a:srgbClr val="F2F2E2"/>
      </a:lt2>
      <a:accent1>
        <a:srgbClr val="72C23C"/>
      </a:accent1>
      <a:accent2>
        <a:srgbClr val="F4CC20"/>
      </a:accent2>
      <a:accent3>
        <a:srgbClr val="53B6BB"/>
      </a:accent3>
      <a:accent4>
        <a:srgbClr val="BA7CC0"/>
      </a:accent4>
      <a:accent5>
        <a:srgbClr val="ED635A"/>
      </a:accent5>
      <a:accent6>
        <a:srgbClr val="EE9B40"/>
      </a:accent6>
      <a:hlink>
        <a:srgbClr val="53B6BB"/>
      </a:hlink>
      <a:folHlink>
        <a:srgbClr val="B68DC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heer Green">
      <a:dk1>
        <a:srgbClr val="404040"/>
      </a:dk1>
      <a:lt1>
        <a:sysClr val="window" lastClr="FFFFFF"/>
      </a:lt1>
      <a:dk2>
        <a:srgbClr val="624D38"/>
      </a:dk2>
      <a:lt2>
        <a:srgbClr val="F2F2E2"/>
      </a:lt2>
      <a:accent1>
        <a:srgbClr val="72C23C"/>
      </a:accent1>
      <a:accent2>
        <a:srgbClr val="F4CC20"/>
      </a:accent2>
      <a:accent3>
        <a:srgbClr val="53B6BB"/>
      </a:accent3>
      <a:accent4>
        <a:srgbClr val="BA7CC0"/>
      </a:accent4>
      <a:accent5>
        <a:srgbClr val="ED635A"/>
      </a:accent5>
      <a:accent6>
        <a:srgbClr val="EE9B40"/>
      </a:accent6>
      <a:hlink>
        <a:srgbClr val="53B6BB"/>
      </a:hlink>
      <a:folHlink>
        <a:srgbClr val="B68DC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Override1.xml><?xml version="1.0" encoding="utf-8"?>
<a:themeOverride xmlns:a="http://schemas.openxmlformats.org/drawingml/2006/main">
  <a:clrScheme name="Custom 3">
    <a:dk1>
      <a:sysClr val="windowText" lastClr="000000"/>
    </a:dk1>
    <a:lt1>
      <a:sysClr val="window" lastClr="FFFFFF"/>
    </a:lt1>
    <a:dk2>
      <a:srgbClr val="FF0000"/>
    </a:dk2>
    <a:lt2>
      <a:srgbClr val="E9E5DC"/>
    </a:lt2>
    <a:accent1>
      <a:srgbClr val="D34817"/>
    </a:accent1>
    <a:accent2>
      <a:srgbClr val="FF0000"/>
    </a:accent2>
    <a:accent3>
      <a:srgbClr val="A28E6A"/>
    </a:accent3>
    <a:accent4>
      <a:srgbClr val="FF0000"/>
    </a:accent4>
    <a:accent5>
      <a:srgbClr val="918485"/>
    </a:accent5>
    <a:accent6>
      <a:srgbClr val="855D5D"/>
    </a:accent6>
    <a:hlink>
      <a:srgbClr val="CC9900"/>
    </a:hlink>
    <a:folHlink>
      <a:srgbClr val="96A9A9"/>
    </a:folHlink>
  </a:clrScheme>
</a:themeOverride>
</file>

<file path=ppt/theme/themeOverride2.xml><?xml version="1.0" encoding="utf-8"?>
<a:themeOverride xmlns:a="http://schemas.openxmlformats.org/drawingml/2006/main">
  <a:clrScheme name="Custom 3">
    <a:dk1>
      <a:sysClr val="windowText" lastClr="000000"/>
    </a:dk1>
    <a:lt1>
      <a:sysClr val="window" lastClr="FFFFFF"/>
    </a:lt1>
    <a:dk2>
      <a:srgbClr val="FF0000"/>
    </a:dk2>
    <a:lt2>
      <a:srgbClr val="E9E5DC"/>
    </a:lt2>
    <a:accent1>
      <a:srgbClr val="D34817"/>
    </a:accent1>
    <a:accent2>
      <a:srgbClr val="FF0000"/>
    </a:accent2>
    <a:accent3>
      <a:srgbClr val="A28E6A"/>
    </a:accent3>
    <a:accent4>
      <a:srgbClr val="FF0000"/>
    </a:accent4>
    <a:accent5>
      <a:srgbClr val="918485"/>
    </a:accent5>
    <a:accent6>
      <a:srgbClr val="855D5D"/>
    </a:accent6>
    <a:hlink>
      <a:srgbClr val="CC9900"/>
    </a:hlink>
    <a:folHlink>
      <a:srgbClr val="96A9A9"/>
    </a:folHlink>
  </a:clrScheme>
</a:themeOverride>
</file>

<file path=docProps/app.xml><?xml version="1.0" encoding="utf-8"?>
<Properties xmlns="http://schemas.openxmlformats.org/officeDocument/2006/extended-properties" xmlns:vt="http://schemas.openxmlformats.org/officeDocument/2006/docPropsVTypes">
  <Template/>
  <TotalTime>2502</TotalTime>
  <Words>7665</Words>
  <Application>Microsoft Office PowerPoint</Application>
  <PresentationFormat>Custom</PresentationFormat>
  <Paragraphs>1058</Paragraphs>
  <Slides>93</Slides>
  <Notes>1</Notes>
  <HiddenSlides>0</HiddenSlides>
  <MMClips>0</MMClips>
  <ScaleCrop>false</ScaleCrop>
  <HeadingPairs>
    <vt:vector size="4" baseType="variant">
      <vt:variant>
        <vt:lpstr>Theme</vt:lpstr>
      </vt:variant>
      <vt:variant>
        <vt:i4>1</vt:i4>
      </vt:variant>
      <vt:variant>
        <vt:lpstr>Slide Titles</vt:lpstr>
      </vt:variant>
      <vt:variant>
        <vt:i4>93</vt:i4>
      </vt:variant>
    </vt:vector>
  </HeadingPairs>
  <TitlesOfParts>
    <vt:vector size="94" baseType="lpstr">
      <vt:lpstr>Opulent</vt:lpstr>
      <vt:lpstr>SOCIAL  </vt:lpstr>
      <vt:lpstr>PowerPoint Presentation</vt:lpstr>
      <vt:lpstr>PowerPoint Presentation</vt:lpstr>
      <vt:lpstr>PowerPoint Presentation</vt:lpstr>
      <vt:lpstr>PowerPoint Presentation</vt:lpstr>
      <vt:lpstr>What is Recruitment?</vt:lpstr>
      <vt:lpstr>What is social media</vt:lpstr>
      <vt:lpstr>Positives and Negatives of Social Media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People from specific Location</vt:lpstr>
      <vt:lpstr>People from target companies</vt:lpstr>
      <vt:lpstr>Job Title based search</vt:lpstr>
      <vt:lpstr>Search by job title</vt:lpstr>
      <vt:lpstr>PowerPoint Presentation</vt:lpstr>
      <vt:lpstr>PowerPoint Presentation</vt:lpstr>
      <vt:lpstr>Searches based on ‘Likes’</vt:lpstr>
      <vt:lpstr>Topic Based Search</vt:lpstr>
      <vt:lpstr>Searching people within Groups</vt:lpstr>
      <vt:lpstr>PowerPoint Presentation</vt:lpstr>
      <vt:lpstr>Language Speakers</vt:lpstr>
      <vt:lpstr>Graph Search Variables</vt:lpstr>
      <vt:lpstr>Things to Remember</vt:lpstr>
      <vt:lpstr>LinkedIn Profile</vt:lpstr>
      <vt:lpstr>LinkedIn Profile</vt:lpstr>
      <vt:lpstr>LinkedIn Connections Structure</vt:lpstr>
      <vt:lpstr>LinkedIn Connections</vt:lpstr>
      <vt:lpstr>LinkedIn Advanced Search</vt:lpstr>
      <vt:lpstr>Advanced People Search</vt:lpstr>
      <vt:lpstr>PowerPoint Presentation</vt:lpstr>
      <vt:lpstr>PowerPoint Presentation</vt:lpstr>
      <vt:lpstr>PowerPoint Presentation</vt:lpstr>
      <vt:lpstr>PowerPoint Presentation</vt:lpstr>
      <vt:lpstr>Company Search</vt:lpstr>
      <vt:lpstr>Company Search Homepage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Tip’s for Messages and InMails</vt:lpstr>
      <vt:lpstr>For Potential Candidates</vt:lpstr>
      <vt:lpstr>PowerPoint Presentation</vt:lpstr>
      <vt:lpstr>PowerPoint Presentation</vt:lpstr>
      <vt:lpstr>Bio</vt:lpstr>
      <vt:lpstr>TimeLine</vt:lpstr>
      <vt:lpstr>Tweets &amp; Mentions</vt:lpstr>
      <vt:lpstr>Following &amp; Followers</vt:lpstr>
      <vt:lpstr>DMs – Direct Messages</vt:lpstr>
      <vt:lpstr>Hashtag (#)</vt:lpstr>
      <vt:lpstr>Find people on Twitter/People Search</vt:lpstr>
      <vt:lpstr>PowerPoint Presentation</vt:lpstr>
      <vt:lpstr>PowerPoint Presentation</vt:lpstr>
      <vt:lpstr>Find people on Twitter/People Search</vt:lpstr>
      <vt:lpstr>Find people on Twitter/People Search</vt:lpstr>
      <vt:lpstr>Google Plus (Google+)</vt:lpstr>
      <vt:lpstr>Some basics…</vt:lpstr>
      <vt:lpstr>The “Official” Search on Google-Plus</vt:lpstr>
      <vt:lpstr>The “Official” Search on Google-Plus</vt:lpstr>
      <vt:lpstr>Can find classmates….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Admin</dc:creator>
  <cp:lastModifiedBy>maitreya</cp:lastModifiedBy>
  <cp:revision>141</cp:revision>
  <dcterms:created xsi:type="dcterms:W3CDTF">2014-04-18T01:35:23Z</dcterms:created>
  <dcterms:modified xsi:type="dcterms:W3CDTF">2018-02-21T14:27:00Z</dcterms:modified>
</cp:coreProperties>
</file>